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143"/>
  </p:notesMasterIdLst>
  <p:handoutMasterIdLst>
    <p:handoutMasterId r:id="rId144"/>
  </p:handoutMasterIdLst>
  <p:sldIdLst>
    <p:sldId id="259" r:id="rId5"/>
    <p:sldId id="361" r:id="rId6"/>
    <p:sldId id="399" r:id="rId7"/>
    <p:sldId id="590" r:id="rId8"/>
    <p:sldId id="589" r:id="rId9"/>
    <p:sldId id="551" r:id="rId10"/>
    <p:sldId id="552" r:id="rId11"/>
    <p:sldId id="553" r:id="rId12"/>
    <p:sldId id="554" r:id="rId13"/>
    <p:sldId id="383" r:id="rId14"/>
    <p:sldId id="351" r:id="rId15"/>
    <p:sldId id="591" r:id="rId16"/>
    <p:sldId id="294" r:id="rId17"/>
    <p:sldId id="384" r:id="rId18"/>
    <p:sldId id="338" r:id="rId19"/>
    <p:sldId id="592" r:id="rId20"/>
    <p:sldId id="295" r:id="rId21"/>
    <p:sldId id="402" r:id="rId22"/>
    <p:sldId id="556" r:id="rId23"/>
    <p:sldId id="403" r:id="rId24"/>
    <p:sldId id="557" r:id="rId25"/>
    <p:sldId id="404" r:id="rId26"/>
    <p:sldId id="558" r:id="rId27"/>
    <p:sldId id="405" r:id="rId28"/>
    <p:sldId id="655" r:id="rId29"/>
    <p:sldId id="654" r:id="rId30"/>
    <p:sldId id="595" r:id="rId31"/>
    <p:sldId id="596" r:id="rId32"/>
    <p:sldId id="656" r:id="rId33"/>
    <p:sldId id="406" r:id="rId34"/>
    <p:sldId id="652" r:id="rId35"/>
    <p:sldId id="653" r:id="rId36"/>
    <p:sldId id="407" r:id="rId37"/>
    <p:sldId id="657" r:id="rId38"/>
    <p:sldId id="658" r:id="rId39"/>
    <p:sldId id="408" r:id="rId40"/>
    <p:sldId id="409" r:id="rId41"/>
    <p:sldId id="471" r:id="rId42"/>
    <p:sldId id="472" r:id="rId43"/>
    <p:sldId id="559" r:id="rId44"/>
    <p:sldId id="659" r:id="rId45"/>
    <p:sldId id="410" r:id="rId46"/>
    <p:sldId id="660" r:id="rId47"/>
    <p:sldId id="354" r:id="rId48"/>
    <p:sldId id="302" r:id="rId49"/>
    <p:sldId id="560" r:id="rId50"/>
    <p:sldId id="341" r:id="rId51"/>
    <p:sldId id="473" r:id="rId52"/>
    <p:sldId id="342" r:id="rId53"/>
    <p:sldId id="305" r:id="rId54"/>
    <p:sldId id="344" r:id="rId55"/>
    <p:sldId id="480" r:id="rId56"/>
    <p:sldId id="310" r:id="rId57"/>
    <p:sldId id="355" r:id="rId58"/>
    <p:sldId id="356" r:id="rId59"/>
    <p:sldId id="304" r:id="rId60"/>
    <p:sldId id="359" r:id="rId61"/>
    <p:sldId id="411" r:id="rId62"/>
    <p:sldId id="412" r:id="rId63"/>
    <p:sldId id="599" r:id="rId64"/>
    <p:sldId id="600" r:id="rId65"/>
    <p:sldId id="413" r:id="rId66"/>
    <p:sldId id="601" r:id="rId67"/>
    <p:sldId id="414" r:id="rId68"/>
    <p:sldId id="603" r:id="rId69"/>
    <p:sldId id="604" r:id="rId70"/>
    <p:sldId id="661" r:id="rId71"/>
    <p:sldId id="605" r:id="rId72"/>
    <p:sldId id="606" r:id="rId73"/>
    <p:sldId id="607" r:id="rId74"/>
    <p:sldId id="608" r:id="rId75"/>
    <p:sldId id="415" r:id="rId76"/>
    <p:sldId id="610" r:id="rId77"/>
    <p:sldId id="611" r:id="rId78"/>
    <p:sldId id="417" r:id="rId79"/>
    <p:sldId id="416" r:id="rId80"/>
    <p:sldId id="418" r:id="rId81"/>
    <p:sldId id="613" r:id="rId82"/>
    <p:sldId id="614" r:id="rId83"/>
    <p:sldId id="419" r:id="rId84"/>
    <p:sldId id="615" r:id="rId85"/>
    <p:sldId id="420" r:id="rId86"/>
    <p:sldId id="618" r:id="rId87"/>
    <p:sldId id="619" r:id="rId88"/>
    <p:sldId id="421" r:id="rId89"/>
    <p:sldId id="620" r:id="rId90"/>
    <p:sldId id="422" r:id="rId91"/>
    <p:sldId id="621" r:id="rId92"/>
    <p:sldId id="623" r:id="rId93"/>
    <p:sldId id="423" r:id="rId94"/>
    <p:sldId id="625" r:id="rId95"/>
    <p:sldId id="424" r:id="rId96"/>
    <p:sldId id="624" r:id="rId97"/>
    <p:sldId id="425" r:id="rId98"/>
    <p:sldId id="627" r:id="rId99"/>
    <p:sldId id="426" r:id="rId100"/>
    <p:sldId id="628" r:id="rId101"/>
    <p:sldId id="664" r:id="rId102"/>
    <p:sldId id="629" r:id="rId103"/>
    <p:sldId id="665" r:id="rId104"/>
    <p:sldId id="427" r:id="rId105"/>
    <p:sldId id="428" r:id="rId106"/>
    <p:sldId id="429" r:id="rId107"/>
    <p:sldId id="430" r:id="rId108"/>
    <p:sldId id="666" r:id="rId109"/>
    <p:sldId id="667" r:id="rId110"/>
    <p:sldId id="634" r:id="rId111"/>
    <p:sldId id="668" r:id="rId112"/>
    <p:sldId id="433" r:id="rId113"/>
    <p:sldId id="635" r:id="rId114"/>
    <p:sldId id="669" r:id="rId115"/>
    <p:sldId id="636" r:id="rId116"/>
    <p:sldId id="432" r:id="rId117"/>
    <p:sldId id="434" r:id="rId118"/>
    <p:sldId id="435" r:id="rId119"/>
    <p:sldId id="436" r:id="rId120"/>
    <p:sldId id="437" r:id="rId121"/>
    <p:sldId id="438" r:id="rId122"/>
    <p:sldId id="439" r:id="rId123"/>
    <p:sldId id="639" r:id="rId124"/>
    <p:sldId id="643" r:id="rId125"/>
    <p:sldId id="440" r:id="rId126"/>
    <p:sldId id="441" r:id="rId127"/>
    <p:sldId id="442" r:id="rId128"/>
    <p:sldId id="443" r:id="rId129"/>
    <p:sldId id="444" r:id="rId130"/>
    <p:sldId id="446" r:id="rId131"/>
    <p:sldId id="644" r:id="rId132"/>
    <p:sldId id="670" r:id="rId133"/>
    <p:sldId id="671" r:id="rId134"/>
    <p:sldId id="448" r:id="rId135"/>
    <p:sldId id="447" r:id="rId136"/>
    <p:sldId id="647" r:id="rId137"/>
    <p:sldId id="648" r:id="rId138"/>
    <p:sldId id="649" r:id="rId139"/>
    <p:sldId id="650" r:id="rId140"/>
    <p:sldId id="651" r:id="rId141"/>
    <p:sldId id="375" r:id="rId1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3A8F"/>
    <a:srgbClr val="0C0CC6"/>
    <a:srgbClr val="003A8E"/>
    <a:srgbClr val="002C6C"/>
    <a:srgbClr val="00449A"/>
    <a:srgbClr val="1171FF"/>
    <a:srgbClr val="FFFF66"/>
    <a:srgbClr val="E3893D"/>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24</a:t>
            </a:fld>
            <a:endParaRPr kumimoji="1" lang="zh-CN" altLang="en-US"/>
          </a:p>
        </p:txBody>
      </p:sp>
    </p:spTree>
    <p:extLst>
      <p:ext uri="{BB962C8B-B14F-4D97-AF65-F5344CB8AC3E}">
        <p14:creationId xmlns:p14="http://schemas.microsoft.com/office/powerpoint/2010/main" val="7710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25</a:t>
            </a:fld>
            <a:endParaRPr kumimoji="1" lang="zh-CN" altLang="en-US"/>
          </a:p>
        </p:txBody>
      </p:sp>
    </p:spTree>
    <p:extLst>
      <p:ext uri="{BB962C8B-B14F-4D97-AF65-F5344CB8AC3E}">
        <p14:creationId xmlns:p14="http://schemas.microsoft.com/office/powerpoint/2010/main" val="2504744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26</a:t>
            </a:fld>
            <a:endParaRPr kumimoji="1" lang="zh-CN" altLang="en-US"/>
          </a:p>
        </p:txBody>
      </p:sp>
    </p:spTree>
    <p:extLst>
      <p:ext uri="{BB962C8B-B14F-4D97-AF65-F5344CB8AC3E}">
        <p14:creationId xmlns:p14="http://schemas.microsoft.com/office/powerpoint/2010/main" val="271196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29</a:t>
            </a:fld>
            <a:endParaRPr kumimoji="1" lang="zh-CN" altLang="en-US"/>
          </a:p>
        </p:txBody>
      </p:sp>
    </p:spTree>
    <p:extLst>
      <p:ext uri="{BB962C8B-B14F-4D97-AF65-F5344CB8AC3E}">
        <p14:creationId xmlns:p14="http://schemas.microsoft.com/office/powerpoint/2010/main" val="2503029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30</a:t>
            </a:fld>
            <a:endParaRPr kumimoji="1" lang="zh-CN" altLang="en-US"/>
          </a:p>
        </p:txBody>
      </p:sp>
    </p:spTree>
    <p:extLst>
      <p:ext uri="{BB962C8B-B14F-4D97-AF65-F5344CB8AC3E}">
        <p14:creationId xmlns:p14="http://schemas.microsoft.com/office/powerpoint/2010/main" val="73062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33</a:t>
            </a:fld>
            <a:endParaRPr kumimoji="1" lang="zh-CN" altLang="en-US"/>
          </a:p>
        </p:txBody>
      </p:sp>
    </p:spTree>
    <p:extLst>
      <p:ext uri="{BB962C8B-B14F-4D97-AF65-F5344CB8AC3E}">
        <p14:creationId xmlns:p14="http://schemas.microsoft.com/office/powerpoint/2010/main" val="3706547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34</a:t>
            </a:fld>
            <a:endParaRPr kumimoji="1" lang="zh-CN" altLang="en-US"/>
          </a:p>
        </p:txBody>
      </p:sp>
    </p:spTree>
    <p:extLst>
      <p:ext uri="{BB962C8B-B14F-4D97-AF65-F5344CB8AC3E}">
        <p14:creationId xmlns:p14="http://schemas.microsoft.com/office/powerpoint/2010/main" val="469998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35</a:t>
            </a:fld>
            <a:endParaRPr kumimoji="1" lang="zh-CN" altLang="en-US"/>
          </a:p>
        </p:txBody>
      </p:sp>
    </p:spTree>
    <p:extLst>
      <p:ext uri="{BB962C8B-B14F-4D97-AF65-F5344CB8AC3E}">
        <p14:creationId xmlns:p14="http://schemas.microsoft.com/office/powerpoint/2010/main" val="2323621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36</a:t>
            </a:fld>
            <a:endParaRPr kumimoji="1" lang="zh-CN" altLang="en-US"/>
          </a:p>
        </p:txBody>
      </p:sp>
    </p:spTree>
    <p:extLst>
      <p:ext uri="{BB962C8B-B14F-4D97-AF65-F5344CB8AC3E}">
        <p14:creationId xmlns:p14="http://schemas.microsoft.com/office/powerpoint/2010/main" val="1760318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37</a:t>
            </a:fld>
            <a:endParaRPr kumimoji="1" lang="zh-CN" altLang="en-US"/>
          </a:p>
        </p:txBody>
      </p:sp>
    </p:spTree>
    <p:extLst>
      <p:ext uri="{BB962C8B-B14F-4D97-AF65-F5344CB8AC3E}">
        <p14:creationId xmlns:p14="http://schemas.microsoft.com/office/powerpoint/2010/main" val="265996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41</a:t>
            </a:fld>
            <a:endParaRPr kumimoji="1" lang="zh-CN" altLang="en-US"/>
          </a:p>
        </p:txBody>
      </p:sp>
    </p:spTree>
    <p:extLst>
      <p:ext uri="{BB962C8B-B14F-4D97-AF65-F5344CB8AC3E}">
        <p14:creationId xmlns:p14="http://schemas.microsoft.com/office/powerpoint/2010/main" val="121171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42</a:t>
            </a:fld>
            <a:endParaRPr kumimoji="1" lang="zh-CN" altLang="en-US"/>
          </a:p>
        </p:txBody>
      </p:sp>
    </p:spTree>
    <p:extLst>
      <p:ext uri="{BB962C8B-B14F-4D97-AF65-F5344CB8AC3E}">
        <p14:creationId xmlns:p14="http://schemas.microsoft.com/office/powerpoint/2010/main" val="200509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43</a:t>
            </a:fld>
            <a:endParaRPr kumimoji="1" lang="zh-CN" altLang="en-US"/>
          </a:p>
        </p:txBody>
      </p:sp>
    </p:spTree>
    <p:extLst>
      <p:ext uri="{BB962C8B-B14F-4D97-AF65-F5344CB8AC3E}">
        <p14:creationId xmlns:p14="http://schemas.microsoft.com/office/powerpoint/2010/main" val="2890947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58</a:t>
            </a:fld>
            <a:endParaRPr kumimoji="1" lang="zh-CN" altLang="en-US"/>
          </a:p>
        </p:txBody>
      </p:sp>
    </p:spTree>
    <p:extLst>
      <p:ext uri="{BB962C8B-B14F-4D97-AF65-F5344CB8AC3E}">
        <p14:creationId xmlns:p14="http://schemas.microsoft.com/office/powerpoint/2010/main" val="283135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59</a:t>
            </a:fld>
            <a:endParaRPr kumimoji="1" lang="zh-CN" altLang="en-US"/>
          </a:p>
        </p:txBody>
      </p:sp>
    </p:spTree>
    <p:extLst>
      <p:ext uri="{BB962C8B-B14F-4D97-AF65-F5344CB8AC3E}">
        <p14:creationId xmlns:p14="http://schemas.microsoft.com/office/powerpoint/2010/main" val="2807356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62</a:t>
            </a:fld>
            <a:endParaRPr kumimoji="1" lang="zh-CN" altLang="en-US"/>
          </a:p>
        </p:txBody>
      </p:sp>
    </p:spTree>
    <p:extLst>
      <p:ext uri="{BB962C8B-B14F-4D97-AF65-F5344CB8AC3E}">
        <p14:creationId xmlns:p14="http://schemas.microsoft.com/office/powerpoint/2010/main" val="330437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64</a:t>
            </a:fld>
            <a:endParaRPr kumimoji="1" lang="zh-CN" altLang="en-US"/>
          </a:p>
        </p:txBody>
      </p:sp>
    </p:spTree>
    <p:extLst>
      <p:ext uri="{BB962C8B-B14F-4D97-AF65-F5344CB8AC3E}">
        <p14:creationId xmlns:p14="http://schemas.microsoft.com/office/powerpoint/2010/main" val="2214791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72</a:t>
            </a:fld>
            <a:endParaRPr kumimoji="1" lang="zh-CN" altLang="en-US"/>
          </a:p>
        </p:txBody>
      </p:sp>
    </p:spTree>
    <p:extLst>
      <p:ext uri="{BB962C8B-B14F-4D97-AF65-F5344CB8AC3E}">
        <p14:creationId xmlns:p14="http://schemas.microsoft.com/office/powerpoint/2010/main" val="1305048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75</a:t>
            </a:fld>
            <a:endParaRPr kumimoji="1" lang="zh-CN" altLang="en-US"/>
          </a:p>
        </p:txBody>
      </p:sp>
    </p:spTree>
    <p:extLst>
      <p:ext uri="{BB962C8B-B14F-4D97-AF65-F5344CB8AC3E}">
        <p14:creationId xmlns:p14="http://schemas.microsoft.com/office/powerpoint/2010/main" val="221700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76</a:t>
            </a:fld>
            <a:endParaRPr kumimoji="1" lang="zh-CN" altLang="en-US"/>
          </a:p>
        </p:txBody>
      </p:sp>
    </p:spTree>
    <p:extLst>
      <p:ext uri="{BB962C8B-B14F-4D97-AF65-F5344CB8AC3E}">
        <p14:creationId xmlns:p14="http://schemas.microsoft.com/office/powerpoint/2010/main" val="115782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3320275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77</a:t>
            </a:fld>
            <a:endParaRPr kumimoji="1" lang="zh-CN" altLang="en-US"/>
          </a:p>
        </p:txBody>
      </p:sp>
    </p:spTree>
    <p:extLst>
      <p:ext uri="{BB962C8B-B14F-4D97-AF65-F5344CB8AC3E}">
        <p14:creationId xmlns:p14="http://schemas.microsoft.com/office/powerpoint/2010/main" val="198273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80</a:t>
            </a:fld>
            <a:endParaRPr kumimoji="1" lang="zh-CN" altLang="en-US"/>
          </a:p>
        </p:txBody>
      </p:sp>
    </p:spTree>
    <p:extLst>
      <p:ext uri="{BB962C8B-B14F-4D97-AF65-F5344CB8AC3E}">
        <p14:creationId xmlns:p14="http://schemas.microsoft.com/office/powerpoint/2010/main" val="188514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82</a:t>
            </a:fld>
            <a:endParaRPr kumimoji="1" lang="zh-CN" altLang="en-US"/>
          </a:p>
        </p:txBody>
      </p:sp>
    </p:spTree>
    <p:extLst>
      <p:ext uri="{BB962C8B-B14F-4D97-AF65-F5344CB8AC3E}">
        <p14:creationId xmlns:p14="http://schemas.microsoft.com/office/powerpoint/2010/main" val="253904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85</a:t>
            </a:fld>
            <a:endParaRPr kumimoji="1" lang="zh-CN" altLang="en-US"/>
          </a:p>
        </p:txBody>
      </p:sp>
    </p:spTree>
    <p:extLst>
      <p:ext uri="{BB962C8B-B14F-4D97-AF65-F5344CB8AC3E}">
        <p14:creationId xmlns:p14="http://schemas.microsoft.com/office/powerpoint/2010/main" val="414898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87</a:t>
            </a:fld>
            <a:endParaRPr kumimoji="1" lang="zh-CN" altLang="en-US"/>
          </a:p>
        </p:txBody>
      </p:sp>
    </p:spTree>
    <p:extLst>
      <p:ext uri="{BB962C8B-B14F-4D97-AF65-F5344CB8AC3E}">
        <p14:creationId xmlns:p14="http://schemas.microsoft.com/office/powerpoint/2010/main" val="3506788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90</a:t>
            </a:fld>
            <a:endParaRPr kumimoji="1" lang="zh-CN" altLang="en-US"/>
          </a:p>
        </p:txBody>
      </p:sp>
    </p:spTree>
    <p:extLst>
      <p:ext uri="{BB962C8B-B14F-4D97-AF65-F5344CB8AC3E}">
        <p14:creationId xmlns:p14="http://schemas.microsoft.com/office/powerpoint/2010/main" val="38157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extLst>
      <p:ext uri="{BB962C8B-B14F-4D97-AF65-F5344CB8AC3E}">
        <p14:creationId xmlns:p14="http://schemas.microsoft.com/office/powerpoint/2010/main" val="211332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12</a:t>
            </a:fld>
            <a:endParaRPr kumimoji="1" lang="zh-CN" altLang="en-US"/>
          </a:p>
        </p:txBody>
      </p:sp>
    </p:spTree>
    <p:extLst>
      <p:ext uri="{BB962C8B-B14F-4D97-AF65-F5344CB8AC3E}">
        <p14:creationId xmlns:p14="http://schemas.microsoft.com/office/powerpoint/2010/main" val="125609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16</a:t>
            </a:fld>
            <a:endParaRPr kumimoji="1" lang="zh-CN" altLang="en-US"/>
          </a:p>
        </p:txBody>
      </p:sp>
    </p:spTree>
    <p:extLst>
      <p:ext uri="{BB962C8B-B14F-4D97-AF65-F5344CB8AC3E}">
        <p14:creationId xmlns:p14="http://schemas.microsoft.com/office/powerpoint/2010/main" val="270079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337374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20</a:t>
            </a:fld>
            <a:endParaRPr kumimoji="1" lang="zh-CN" altLang="en-US"/>
          </a:p>
        </p:txBody>
      </p:sp>
    </p:spTree>
    <p:extLst>
      <p:ext uri="{BB962C8B-B14F-4D97-AF65-F5344CB8AC3E}">
        <p14:creationId xmlns:p14="http://schemas.microsoft.com/office/powerpoint/2010/main" val="41246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22</a:t>
            </a:fld>
            <a:endParaRPr kumimoji="1" lang="zh-CN" altLang="en-US"/>
          </a:p>
        </p:txBody>
      </p:sp>
    </p:spTree>
    <p:extLst>
      <p:ext uri="{BB962C8B-B14F-4D97-AF65-F5344CB8AC3E}">
        <p14:creationId xmlns:p14="http://schemas.microsoft.com/office/powerpoint/2010/main" val="114506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hyperlink" Target="https://baike.baidu.com/item/%E8%81%94%E6%83%B3%E5%AD%98%E5%82%A8%E5%99%A8"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274149" y="534240"/>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156755" y="1659459"/>
            <a:ext cx="382106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148" name="文本框 48"/>
          <p:cNvSpPr txBox="1"/>
          <p:nvPr/>
        </p:nvSpPr>
        <p:spPr>
          <a:xfrm>
            <a:off x="4148618" y="217732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155" name="文本框 62"/>
          <p:cNvSpPr txBox="1"/>
          <p:nvPr/>
        </p:nvSpPr>
        <p:spPr>
          <a:xfrm>
            <a:off x="4162065" y="118193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162" name="文本框 76"/>
          <p:cNvSpPr txBox="1"/>
          <p:nvPr/>
        </p:nvSpPr>
        <p:spPr>
          <a:xfrm>
            <a:off x="4148099" y="263793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7</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1640449"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内存管理</a:t>
            </a:r>
          </a:p>
        </p:txBody>
      </p:sp>
      <p:sp>
        <p:nvSpPr>
          <p:cNvPr id="11" name="文本框 76"/>
          <p:cNvSpPr txBox="1"/>
          <p:nvPr/>
        </p:nvSpPr>
        <p:spPr>
          <a:xfrm>
            <a:off x="4147580" y="3136049"/>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段式存储管理</a:t>
            </a:r>
          </a:p>
        </p:txBody>
      </p:sp>
      <p:sp>
        <p:nvSpPr>
          <p:cNvPr id="12" name="文本框 76"/>
          <p:cNvSpPr txBox="1"/>
          <p:nvPr/>
        </p:nvSpPr>
        <p:spPr>
          <a:xfrm>
            <a:off x="4147579" y="3640465"/>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段页式存储管理</a:t>
            </a:r>
          </a:p>
        </p:txBody>
      </p:sp>
      <p:sp>
        <p:nvSpPr>
          <p:cNvPr id="13" name="文本框 76"/>
          <p:cNvSpPr txBox="1"/>
          <p:nvPr/>
        </p:nvSpPr>
        <p:spPr>
          <a:xfrm>
            <a:off x="4156755" y="413109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7.7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存储保护的实现</a:t>
            </a:r>
          </a:p>
        </p:txBody>
      </p:sp>
      <p:sp>
        <p:nvSpPr>
          <p:cNvPr id="14" name="文本框 76"/>
          <p:cNvSpPr txBox="1"/>
          <p:nvPr/>
        </p:nvSpPr>
        <p:spPr>
          <a:xfrm>
            <a:off x="4156755" y="461846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7.8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虚拟存储技术</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D3C17E6E-53A2-43B2-BD38-BD9DB4C04F47}"/>
              </a:ext>
            </a:extLst>
          </p:cNvPr>
          <p:cNvSpPr>
            <a:spLocks noGrp="1" noChangeArrowheads="1"/>
          </p:cNvSpPr>
          <p:nvPr>
            <p:ph type="title"/>
          </p:nvPr>
        </p:nvSpPr>
        <p:spPr/>
        <p:txBody>
          <a:bodyPr/>
          <a:lstStyle/>
          <a:p>
            <a:r>
              <a:rPr lang="zh-CN" altLang="en-US"/>
              <a:t> </a:t>
            </a:r>
          </a:p>
        </p:txBody>
      </p:sp>
      <p:grpSp>
        <p:nvGrpSpPr>
          <p:cNvPr id="216085" name="Group 21">
            <a:extLst>
              <a:ext uri="{FF2B5EF4-FFF2-40B4-BE49-F238E27FC236}">
                <a16:creationId xmlns:a16="http://schemas.microsoft.com/office/drawing/2014/main" id="{25DFA428-AF5B-4735-BA2C-FF778A29DDEE}"/>
              </a:ext>
            </a:extLst>
          </p:cNvPr>
          <p:cNvGrpSpPr>
            <a:grpSpLocks/>
          </p:cNvGrpSpPr>
          <p:nvPr/>
        </p:nvGrpSpPr>
        <p:grpSpPr bwMode="auto">
          <a:xfrm>
            <a:off x="457200" y="1447800"/>
            <a:ext cx="8372475" cy="4267200"/>
            <a:chOff x="288" y="1014"/>
            <a:chExt cx="5274" cy="2688"/>
          </a:xfrm>
        </p:grpSpPr>
        <p:sp>
          <p:nvSpPr>
            <p:cNvPr id="216068" name="Text Box 4">
              <a:extLst>
                <a:ext uri="{FF2B5EF4-FFF2-40B4-BE49-F238E27FC236}">
                  <a16:creationId xmlns:a16="http://schemas.microsoft.com/office/drawing/2014/main" id="{6594CE4B-DE06-4D60-B151-0F12A3458DB3}"/>
                </a:ext>
              </a:extLst>
            </p:cNvPr>
            <p:cNvSpPr txBox="1">
              <a:spLocks noChangeArrowheads="1"/>
            </p:cNvSpPr>
            <p:nvPr/>
          </p:nvSpPr>
          <p:spPr bwMode="auto">
            <a:xfrm>
              <a:off x="3456" y="2555"/>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b="1">
                  <a:solidFill>
                    <a:srgbClr val="990033"/>
                  </a:solidFill>
                  <a:latin typeface="Times New Roman" panose="02020603050405020304" pitchFamily="18" charset="0"/>
                  <a:ea typeface="楷体_GB2312" pitchFamily="49" charset="-122"/>
                </a:rPr>
                <a:t>地址映射</a:t>
              </a:r>
              <a:endParaRPr lang="zh-CN" altLang="en-US" b="1">
                <a:solidFill>
                  <a:srgbClr val="990033"/>
                </a:solidFill>
                <a:latin typeface="Times New Roman" panose="02020603050405020304" pitchFamily="18" charset="0"/>
                <a:ea typeface="楷体_GB2312" pitchFamily="49" charset="-122"/>
              </a:endParaRPr>
            </a:p>
          </p:txBody>
        </p:sp>
        <p:sp>
          <p:nvSpPr>
            <p:cNvPr id="216069" name="Rectangle 5">
              <a:extLst>
                <a:ext uri="{FF2B5EF4-FFF2-40B4-BE49-F238E27FC236}">
                  <a16:creationId xmlns:a16="http://schemas.microsoft.com/office/drawing/2014/main" id="{C4060B6D-A685-403C-95F0-FECD47667176}"/>
                </a:ext>
              </a:extLst>
            </p:cNvPr>
            <p:cNvSpPr>
              <a:spLocks noChangeArrowheads="1"/>
            </p:cNvSpPr>
            <p:nvPr/>
          </p:nvSpPr>
          <p:spPr bwMode="auto">
            <a:xfrm>
              <a:off x="4368"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200</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 3456</a:t>
              </a:r>
            </a:p>
            <a:p>
              <a:pPr algn="ctr"/>
              <a:r>
                <a:rPr lang="en-US" altLang="zh-CN" sz="2000" b="1">
                  <a:solidFill>
                    <a:srgbClr val="FFFF00"/>
                  </a:solidFill>
                  <a:latin typeface="Times New Roman" panose="02020603050405020304" pitchFamily="18" charset="0"/>
                  <a:ea typeface="楷体_GB2312" pitchFamily="49" charset="-122"/>
                </a:rPr>
                <a:t>  。</a:t>
              </a:r>
            </a:p>
            <a:p>
              <a:pPr algn="ctr"/>
              <a:r>
                <a:rPr lang="en-US" altLang="zh-CN" sz="2000" b="1">
                  <a:solidFill>
                    <a:srgbClr val="FFFF00"/>
                  </a:solidFill>
                  <a:latin typeface="Times New Roman" panose="02020603050405020304" pitchFamily="18" charset="0"/>
                  <a:ea typeface="楷体_GB2312" pitchFamily="49" charset="-122"/>
                </a:rPr>
                <a:t>  。</a:t>
              </a:r>
              <a:endParaRPr lang="en-US" altLang="zh-CN" b="1">
                <a:solidFill>
                  <a:srgbClr val="FFFF00"/>
                </a:solidFill>
                <a:latin typeface="Times New Roman" panose="02020603050405020304" pitchFamily="18" charset="0"/>
                <a:ea typeface="楷体_GB2312" pitchFamily="49" charset="-122"/>
              </a:endParaRPr>
            </a:p>
          </p:txBody>
        </p:sp>
        <p:sp>
          <p:nvSpPr>
            <p:cNvPr id="216070" name="Text Box 6">
              <a:extLst>
                <a:ext uri="{FF2B5EF4-FFF2-40B4-BE49-F238E27FC236}">
                  <a16:creationId xmlns:a16="http://schemas.microsoft.com/office/drawing/2014/main" id="{66A4BE87-86B1-44A3-9145-819A56C40A0D}"/>
                </a:ext>
              </a:extLst>
            </p:cNvPr>
            <p:cNvSpPr txBox="1">
              <a:spLocks noChangeArrowheads="1"/>
            </p:cNvSpPr>
            <p:nvPr/>
          </p:nvSpPr>
          <p:spPr bwMode="auto">
            <a:xfrm>
              <a:off x="3868" y="303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1200</a:t>
              </a:r>
            </a:p>
          </p:txBody>
        </p:sp>
        <p:sp>
          <p:nvSpPr>
            <p:cNvPr id="216071" name="Text Box 7">
              <a:extLst>
                <a:ext uri="{FF2B5EF4-FFF2-40B4-BE49-F238E27FC236}">
                  <a16:creationId xmlns:a16="http://schemas.microsoft.com/office/drawing/2014/main" id="{0263A28E-72F0-47A5-A5E6-F355CB53B466}"/>
                </a:ext>
              </a:extLst>
            </p:cNvPr>
            <p:cNvSpPr txBox="1">
              <a:spLocks noChangeArrowheads="1"/>
            </p:cNvSpPr>
            <p:nvPr/>
          </p:nvSpPr>
          <p:spPr bwMode="auto">
            <a:xfrm>
              <a:off x="4288" y="1062"/>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物理地址空间</a:t>
              </a:r>
            </a:p>
          </p:txBody>
        </p:sp>
        <p:sp>
          <p:nvSpPr>
            <p:cNvPr id="216072" name="Rectangle 8">
              <a:extLst>
                <a:ext uri="{FF2B5EF4-FFF2-40B4-BE49-F238E27FC236}">
                  <a16:creationId xmlns:a16="http://schemas.microsoft.com/office/drawing/2014/main" id="{FBAF9DCB-47E4-4F24-BE62-807883EA0DB1}"/>
                </a:ext>
              </a:extLst>
            </p:cNvPr>
            <p:cNvSpPr>
              <a:spLocks noChangeArrowheads="1"/>
            </p:cNvSpPr>
            <p:nvPr/>
          </p:nvSpPr>
          <p:spPr bwMode="auto">
            <a:xfrm>
              <a:off x="288"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data1</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data1 3456</a:t>
              </a:r>
              <a:endParaRPr lang="en-US" altLang="zh-CN" b="1">
                <a:solidFill>
                  <a:srgbClr val="FFFF00"/>
                </a:solidFill>
                <a:latin typeface="Times New Roman" panose="02020603050405020304" pitchFamily="18" charset="0"/>
                <a:ea typeface="楷体_GB2312" pitchFamily="49" charset="-122"/>
              </a:endParaRPr>
            </a:p>
          </p:txBody>
        </p:sp>
        <p:sp>
          <p:nvSpPr>
            <p:cNvPr id="216073" name="Text Box 9">
              <a:extLst>
                <a:ext uri="{FF2B5EF4-FFF2-40B4-BE49-F238E27FC236}">
                  <a16:creationId xmlns:a16="http://schemas.microsoft.com/office/drawing/2014/main" id="{50D01109-2197-49D9-8A52-5F8D902DDBB5}"/>
                </a:ext>
              </a:extLst>
            </p:cNvPr>
            <p:cNvSpPr txBox="1">
              <a:spLocks noChangeArrowheads="1"/>
            </p:cNvSpPr>
            <p:nvPr/>
          </p:nvSpPr>
          <p:spPr bwMode="auto">
            <a:xfrm>
              <a:off x="528" y="1014"/>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源程序</a:t>
              </a:r>
            </a:p>
          </p:txBody>
        </p:sp>
        <p:sp>
          <p:nvSpPr>
            <p:cNvPr id="216074" name="Line 10">
              <a:extLst>
                <a:ext uri="{FF2B5EF4-FFF2-40B4-BE49-F238E27FC236}">
                  <a16:creationId xmlns:a16="http://schemas.microsoft.com/office/drawing/2014/main" id="{14D4826E-6BC2-4291-882A-A9FBD0D488B7}"/>
                </a:ext>
              </a:extLst>
            </p:cNvPr>
            <p:cNvSpPr>
              <a:spLocks noChangeShapeType="1"/>
            </p:cNvSpPr>
            <p:nvPr/>
          </p:nvSpPr>
          <p:spPr bwMode="auto">
            <a:xfrm>
              <a:off x="1416" y="2550"/>
              <a:ext cx="86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75" name="Rectangle 11">
              <a:extLst>
                <a:ext uri="{FF2B5EF4-FFF2-40B4-BE49-F238E27FC236}">
                  <a16:creationId xmlns:a16="http://schemas.microsoft.com/office/drawing/2014/main" id="{5C9085DF-45C5-40FF-A269-5D6B1AE796C7}"/>
                </a:ext>
              </a:extLst>
            </p:cNvPr>
            <p:cNvSpPr>
              <a:spLocks noChangeArrowheads="1"/>
            </p:cNvSpPr>
            <p:nvPr/>
          </p:nvSpPr>
          <p:spPr bwMode="auto">
            <a:xfrm>
              <a:off x="2304" y="1446"/>
              <a:ext cx="1104" cy="2256"/>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endParaRPr lang="zh-CN" altLang="en-US"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Load A 200</a:t>
              </a: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endParaRPr lang="en-US" altLang="zh-CN" sz="2000" b="1">
                <a:solidFill>
                  <a:srgbClr val="FFFF00"/>
                </a:solidFill>
                <a:latin typeface="Times New Roman" panose="02020603050405020304" pitchFamily="18" charset="0"/>
                <a:ea typeface="楷体_GB2312" pitchFamily="49" charset="-122"/>
              </a:endParaRPr>
            </a:p>
            <a:p>
              <a:pPr algn="ctr"/>
              <a:r>
                <a:rPr lang="en-US" altLang="zh-CN" sz="2000" b="1">
                  <a:solidFill>
                    <a:srgbClr val="FFFF00"/>
                  </a:solidFill>
                  <a:latin typeface="Times New Roman" panose="02020603050405020304" pitchFamily="18" charset="0"/>
                  <a:ea typeface="楷体_GB2312" pitchFamily="49" charset="-122"/>
                </a:rPr>
                <a:t> 3456</a:t>
              </a:r>
              <a:endParaRPr lang="en-US" altLang="zh-CN" b="1">
                <a:solidFill>
                  <a:srgbClr val="FFFF00"/>
                </a:solidFill>
                <a:latin typeface="Times New Roman" panose="02020603050405020304" pitchFamily="18" charset="0"/>
                <a:ea typeface="楷体_GB2312" pitchFamily="49" charset="-122"/>
              </a:endParaRPr>
            </a:p>
          </p:txBody>
        </p:sp>
        <p:sp>
          <p:nvSpPr>
            <p:cNvPr id="216076" name="Text Box 12">
              <a:extLst>
                <a:ext uri="{FF2B5EF4-FFF2-40B4-BE49-F238E27FC236}">
                  <a16:creationId xmlns:a16="http://schemas.microsoft.com/office/drawing/2014/main" id="{060A3F99-F1F5-4D8B-99E4-363852B7BA9E}"/>
                </a:ext>
              </a:extLst>
            </p:cNvPr>
            <p:cNvSpPr txBox="1">
              <a:spLocks noChangeArrowheads="1"/>
            </p:cNvSpPr>
            <p:nvPr/>
          </p:nvSpPr>
          <p:spPr bwMode="auto">
            <a:xfrm>
              <a:off x="2006" y="135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6077" name="Text Box 13">
              <a:extLst>
                <a:ext uri="{FF2B5EF4-FFF2-40B4-BE49-F238E27FC236}">
                  <a16:creationId xmlns:a16="http://schemas.microsoft.com/office/drawing/2014/main" id="{B8595C62-CD4C-4926-8B68-CEB9275CDF61}"/>
                </a:ext>
              </a:extLst>
            </p:cNvPr>
            <p:cNvSpPr txBox="1">
              <a:spLocks noChangeArrowheads="1"/>
            </p:cNvSpPr>
            <p:nvPr/>
          </p:nvSpPr>
          <p:spPr bwMode="auto">
            <a:xfrm>
              <a:off x="1824" y="2166"/>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100</a:t>
              </a:r>
            </a:p>
          </p:txBody>
        </p:sp>
        <p:sp>
          <p:nvSpPr>
            <p:cNvPr id="216078" name="Text Box 14">
              <a:extLst>
                <a:ext uri="{FF2B5EF4-FFF2-40B4-BE49-F238E27FC236}">
                  <a16:creationId xmlns:a16="http://schemas.microsoft.com/office/drawing/2014/main" id="{F0FE7219-A014-4327-9248-16EC9B37C63C}"/>
                </a:ext>
              </a:extLst>
            </p:cNvPr>
            <p:cNvSpPr txBox="1">
              <a:spLocks noChangeArrowheads="1"/>
            </p:cNvSpPr>
            <p:nvPr/>
          </p:nvSpPr>
          <p:spPr bwMode="auto">
            <a:xfrm>
              <a:off x="1824" y="3299"/>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200</a:t>
              </a:r>
            </a:p>
          </p:txBody>
        </p:sp>
        <p:sp>
          <p:nvSpPr>
            <p:cNvPr id="216079" name="Text Box 15">
              <a:extLst>
                <a:ext uri="{FF2B5EF4-FFF2-40B4-BE49-F238E27FC236}">
                  <a16:creationId xmlns:a16="http://schemas.microsoft.com/office/drawing/2014/main" id="{A1BEB493-7225-4D18-9E99-BB227085FE14}"/>
                </a:ext>
              </a:extLst>
            </p:cNvPr>
            <p:cNvSpPr txBox="1">
              <a:spLocks noChangeArrowheads="1"/>
            </p:cNvSpPr>
            <p:nvPr/>
          </p:nvSpPr>
          <p:spPr bwMode="auto">
            <a:xfrm>
              <a:off x="1488" y="2588"/>
              <a:ext cx="76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a:solidFill>
                    <a:srgbClr val="990033"/>
                  </a:solidFill>
                  <a:latin typeface="Times New Roman" panose="02020603050405020304" pitchFamily="18" charset="0"/>
                  <a:ea typeface="楷体_GB2312" pitchFamily="49" charset="-122"/>
                </a:rPr>
                <a:t>编译</a:t>
              </a:r>
              <a:endParaRPr lang="zh-CN" altLang="en-US" b="1">
                <a:solidFill>
                  <a:srgbClr val="990033"/>
                </a:solidFill>
                <a:latin typeface="Times New Roman" panose="02020603050405020304" pitchFamily="18" charset="0"/>
                <a:ea typeface="楷体_GB2312" pitchFamily="49" charset="-122"/>
              </a:endParaRPr>
            </a:p>
            <a:p>
              <a:r>
                <a:rPr lang="zh-CN" altLang="zh-CN" b="1">
                  <a:solidFill>
                    <a:srgbClr val="990033"/>
                  </a:solidFill>
                  <a:latin typeface="Times New Roman" panose="02020603050405020304" pitchFamily="18" charset="0"/>
                  <a:ea typeface="楷体_GB2312" pitchFamily="49" charset="-122"/>
                </a:rPr>
                <a:t>连接</a:t>
              </a:r>
              <a:endParaRPr lang="zh-CN" altLang="en-US" b="1">
                <a:solidFill>
                  <a:srgbClr val="990033"/>
                </a:solidFill>
                <a:latin typeface="Times New Roman" panose="02020603050405020304" pitchFamily="18" charset="0"/>
                <a:ea typeface="楷体_GB2312" pitchFamily="49" charset="-122"/>
              </a:endParaRPr>
            </a:p>
          </p:txBody>
        </p:sp>
        <p:sp>
          <p:nvSpPr>
            <p:cNvPr id="216080" name="Text Box 16">
              <a:extLst>
                <a:ext uri="{FF2B5EF4-FFF2-40B4-BE49-F238E27FC236}">
                  <a16:creationId xmlns:a16="http://schemas.microsoft.com/office/drawing/2014/main" id="{9E83BC51-2ECE-4C7D-A4B3-338F3D048E55}"/>
                </a:ext>
              </a:extLst>
            </p:cNvPr>
            <p:cNvSpPr txBox="1">
              <a:spLocks noChangeArrowheads="1"/>
            </p:cNvSpPr>
            <p:nvPr/>
          </p:nvSpPr>
          <p:spPr bwMode="auto">
            <a:xfrm>
              <a:off x="2208" y="1062"/>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逻辑地址空间</a:t>
              </a:r>
            </a:p>
          </p:txBody>
        </p:sp>
        <p:sp>
          <p:nvSpPr>
            <p:cNvPr id="216081" name="Line 17">
              <a:extLst>
                <a:ext uri="{FF2B5EF4-FFF2-40B4-BE49-F238E27FC236}">
                  <a16:creationId xmlns:a16="http://schemas.microsoft.com/office/drawing/2014/main" id="{EEED2971-680F-4717-9C65-D0D3849AC512}"/>
                </a:ext>
              </a:extLst>
            </p:cNvPr>
            <p:cNvSpPr>
              <a:spLocks noChangeShapeType="1"/>
            </p:cNvSpPr>
            <p:nvPr/>
          </p:nvSpPr>
          <p:spPr bwMode="auto">
            <a:xfrm>
              <a:off x="2448" y="1830"/>
              <a:ext cx="8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2" name="Line 18">
              <a:extLst>
                <a:ext uri="{FF2B5EF4-FFF2-40B4-BE49-F238E27FC236}">
                  <a16:creationId xmlns:a16="http://schemas.microsoft.com/office/drawing/2014/main" id="{740EF2A7-0CE0-455B-8D73-B8790E2EA655}"/>
                </a:ext>
              </a:extLst>
            </p:cNvPr>
            <p:cNvSpPr>
              <a:spLocks noChangeShapeType="1"/>
            </p:cNvSpPr>
            <p:nvPr/>
          </p:nvSpPr>
          <p:spPr bwMode="auto">
            <a:xfrm>
              <a:off x="2448" y="3126"/>
              <a:ext cx="816"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3" name="Line 19">
              <a:extLst>
                <a:ext uri="{FF2B5EF4-FFF2-40B4-BE49-F238E27FC236}">
                  <a16:creationId xmlns:a16="http://schemas.microsoft.com/office/drawing/2014/main" id="{C280ABB5-1AC1-4556-8742-09CABA1DA47E}"/>
                </a:ext>
              </a:extLst>
            </p:cNvPr>
            <p:cNvSpPr>
              <a:spLocks noChangeShapeType="1"/>
            </p:cNvSpPr>
            <p:nvPr/>
          </p:nvSpPr>
          <p:spPr bwMode="auto">
            <a:xfrm>
              <a:off x="3472" y="2550"/>
              <a:ext cx="864"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4" name="Text Box 20">
              <a:extLst>
                <a:ext uri="{FF2B5EF4-FFF2-40B4-BE49-F238E27FC236}">
                  <a16:creationId xmlns:a16="http://schemas.microsoft.com/office/drawing/2014/main" id="{B7AAD551-D1D2-4B6C-AC9B-CF83286307E6}"/>
                </a:ext>
              </a:extLst>
            </p:cNvPr>
            <p:cNvSpPr txBox="1">
              <a:spLocks noChangeArrowheads="1"/>
            </p:cNvSpPr>
            <p:nvPr/>
          </p:nvSpPr>
          <p:spPr bwMode="auto">
            <a:xfrm>
              <a:off x="3552" y="1782"/>
              <a:ext cx="7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BA=1000</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ext Box 2">
            <a:extLst>
              <a:ext uri="{FF2B5EF4-FFF2-40B4-BE49-F238E27FC236}">
                <a16:creationId xmlns:a16="http://schemas.microsoft.com/office/drawing/2014/main" id="{3021D2F1-3B2B-4DAB-840B-FACBF642B4DE}"/>
              </a:ext>
            </a:extLst>
          </p:cNvPr>
          <p:cNvSpPr txBox="1">
            <a:spLocks noChangeArrowheads="1"/>
          </p:cNvSpPr>
          <p:nvPr/>
        </p:nvSpPr>
        <p:spPr bwMode="auto">
          <a:xfrm>
            <a:off x="8172450" y="5084763"/>
            <a:ext cx="6619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a:latin typeface="Times New Roman" panose="02020603050405020304" pitchFamily="18" charset="0"/>
              </a:rPr>
              <a:t>内存</a:t>
            </a:r>
          </a:p>
        </p:txBody>
      </p:sp>
      <p:grpSp>
        <p:nvGrpSpPr>
          <p:cNvPr id="520195" name="Group 3">
            <a:extLst>
              <a:ext uri="{FF2B5EF4-FFF2-40B4-BE49-F238E27FC236}">
                <a16:creationId xmlns:a16="http://schemas.microsoft.com/office/drawing/2014/main" id="{97212945-B16E-43DD-BBDC-8CC3848D0450}"/>
              </a:ext>
            </a:extLst>
          </p:cNvPr>
          <p:cNvGrpSpPr>
            <a:grpSpLocks/>
          </p:cNvGrpSpPr>
          <p:nvPr/>
        </p:nvGrpSpPr>
        <p:grpSpPr bwMode="auto">
          <a:xfrm>
            <a:off x="152400" y="914400"/>
            <a:ext cx="8880475" cy="3897313"/>
            <a:chOff x="0" y="924"/>
            <a:chExt cx="5594" cy="2455"/>
          </a:xfrm>
        </p:grpSpPr>
        <p:sp>
          <p:nvSpPr>
            <p:cNvPr id="520196" name="Text Box 4">
              <a:extLst>
                <a:ext uri="{FF2B5EF4-FFF2-40B4-BE49-F238E27FC236}">
                  <a16:creationId xmlns:a16="http://schemas.microsoft.com/office/drawing/2014/main" id="{BFBDF425-D0C2-4501-8886-A237AFAF649A}"/>
                </a:ext>
              </a:extLst>
            </p:cNvPr>
            <p:cNvSpPr txBox="1">
              <a:spLocks noChangeArrowheads="1"/>
            </p:cNvSpPr>
            <p:nvPr/>
          </p:nvSpPr>
          <p:spPr bwMode="auto">
            <a:xfrm>
              <a:off x="498" y="1499"/>
              <a:ext cx="497"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起始地址</a:t>
              </a:r>
            </a:p>
          </p:txBody>
        </p:sp>
        <p:sp>
          <p:nvSpPr>
            <p:cNvPr id="520197" name="Text Box 5">
              <a:extLst>
                <a:ext uri="{FF2B5EF4-FFF2-40B4-BE49-F238E27FC236}">
                  <a16:creationId xmlns:a16="http://schemas.microsoft.com/office/drawing/2014/main" id="{68E4FF1B-77EF-4E9C-BD4A-CCA8156EC7A5}"/>
                </a:ext>
              </a:extLst>
            </p:cNvPr>
            <p:cNvSpPr txBox="1">
              <a:spLocks noChangeArrowheads="1"/>
            </p:cNvSpPr>
            <p:nvPr/>
          </p:nvSpPr>
          <p:spPr bwMode="auto">
            <a:xfrm>
              <a:off x="0" y="1499"/>
              <a:ext cx="498"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段表长度</a:t>
              </a:r>
            </a:p>
          </p:txBody>
        </p:sp>
        <p:sp>
          <p:nvSpPr>
            <p:cNvPr id="520198" name="Text Box 6">
              <a:extLst>
                <a:ext uri="{FF2B5EF4-FFF2-40B4-BE49-F238E27FC236}">
                  <a16:creationId xmlns:a16="http://schemas.microsoft.com/office/drawing/2014/main" id="{7BF8D329-883F-4040-81A0-712A9B5C3A5A}"/>
                </a:ext>
              </a:extLst>
            </p:cNvPr>
            <p:cNvSpPr txBox="1">
              <a:spLocks noChangeArrowheads="1"/>
            </p:cNvSpPr>
            <p:nvPr/>
          </p:nvSpPr>
          <p:spPr bwMode="auto">
            <a:xfrm>
              <a:off x="48" y="1297"/>
              <a:ext cx="87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段表地址寄存器</a:t>
              </a:r>
            </a:p>
          </p:txBody>
        </p:sp>
        <p:grpSp>
          <p:nvGrpSpPr>
            <p:cNvPr id="520199" name="Group 7">
              <a:extLst>
                <a:ext uri="{FF2B5EF4-FFF2-40B4-BE49-F238E27FC236}">
                  <a16:creationId xmlns:a16="http://schemas.microsoft.com/office/drawing/2014/main" id="{4775C26E-02E8-4980-9BE1-E7412CBB4540}"/>
                </a:ext>
              </a:extLst>
            </p:cNvPr>
            <p:cNvGrpSpPr>
              <a:grpSpLocks/>
            </p:cNvGrpSpPr>
            <p:nvPr/>
          </p:nvGrpSpPr>
          <p:grpSpPr bwMode="auto">
            <a:xfrm>
              <a:off x="936" y="2010"/>
              <a:ext cx="1548" cy="857"/>
              <a:chOff x="5520" y="11357"/>
              <a:chExt cx="2240" cy="1128"/>
            </a:xfrm>
          </p:grpSpPr>
          <p:grpSp>
            <p:nvGrpSpPr>
              <p:cNvPr id="520200" name="Group 8">
                <a:extLst>
                  <a:ext uri="{FF2B5EF4-FFF2-40B4-BE49-F238E27FC236}">
                    <a16:creationId xmlns:a16="http://schemas.microsoft.com/office/drawing/2014/main" id="{04B00540-2AC9-47F7-916C-6CAD13152652}"/>
                  </a:ext>
                </a:extLst>
              </p:cNvPr>
              <p:cNvGrpSpPr>
                <a:grpSpLocks/>
              </p:cNvGrpSpPr>
              <p:nvPr/>
            </p:nvGrpSpPr>
            <p:grpSpPr bwMode="auto">
              <a:xfrm>
                <a:off x="5520" y="11357"/>
                <a:ext cx="2240" cy="282"/>
                <a:chOff x="5520" y="11357"/>
                <a:chExt cx="2240" cy="282"/>
              </a:xfrm>
            </p:grpSpPr>
            <p:sp>
              <p:nvSpPr>
                <p:cNvPr id="520201" name="Text Box 9">
                  <a:extLst>
                    <a:ext uri="{FF2B5EF4-FFF2-40B4-BE49-F238E27FC236}">
                      <a16:creationId xmlns:a16="http://schemas.microsoft.com/office/drawing/2014/main" id="{449BA987-C39F-4450-A890-B0FD5BAA085A}"/>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段号</a:t>
                  </a:r>
                </a:p>
              </p:txBody>
            </p:sp>
            <p:sp>
              <p:nvSpPr>
                <p:cNvPr id="520202" name="Text Box 10">
                  <a:extLst>
                    <a:ext uri="{FF2B5EF4-FFF2-40B4-BE49-F238E27FC236}">
                      <a16:creationId xmlns:a16="http://schemas.microsoft.com/office/drawing/2014/main" id="{DCE53D42-2030-456F-99D4-3A8FB3734229}"/>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03" name="Text Box 11">
                  <a:extLst>
                    <a:ext uri="{FF2B5EF4-FFF2-40B4-BE49-F238E27FC236}">
                      <a16:creationId xmlns:a16="http://schemas.microsoft.com/office/drawing/2014/main" id="{EF117CE3-3B3A-4701-9485-E2C548A15A1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页表长度</a:t>
                  </a:r>
                </a:p>
              </p:txBody>
            </p:sp>
            <p:sp>
              <p:nvSpPr>
                <p:cNvPr id="520204" name="Text Box 12">
                  <a:extLst>
                    <a:ext uri="{FF2B5EF4-FFF2-40B4-BE49-F238E27FC236}">
                      <a16:creationId xmlns:a16="http://schemas.microsoft.com/office/drawing/2014/main" id="{7D3ECC09-7C49-4AA6-8325-C6F3D422E9EF}"/>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起始地址</a:t>
                  </a:r>
                </a:p>
              </p:txBody>
            </p:sp>
          </p:grpSp>
          <p:grpSp>
            <p:nvGrpSpPr>
              <p:cNvPr id="520205" name="Group 13">
                <a:extLst>
                  <a:ext uri="{FF2B5EF4-FFF2-40B4-BE49-F238E27FC236}">
                    <a16:creationId xmlns:a16="http://schemas.microsoft.com/office/drawing/2014/main" id="{51B7C557-5B7E-408C-9CDE-2BD89A09B6EA}"/>
                  </a:ext>
                </a:extLst>
              </p:cNvPr>
              <p:cNvGrpSpPr>
                <a:grpSpLocks/>
              </p:cNvGrpSpPr>
              <p:nvPr/>
            </p:nvGrpSpPr>
            <p:grpSpPr bwMode="auto">
              <a:xfrm>
                <a:off x="5520" y="11639"/>
                <a:ext cx="2240" cy="282"/>
                <a:chOff x="5520" y="11357"/>
                <a:chExt cx="2240" cy="282"/>
              </a:xfrm>
            </p:grpSpPr>
            <p:sp>
              <p:nvSpPr>
                <p:cNvPr id="520206" name="Text Box 14">
                  <a:extLst>
                    <a:ext uri="{FF2B5EF4-FFF2-40B4-BE49-F238E27FC236}">
                      <a16:creationId xmlns:a16="http://schemas.microsoft.com/office/drawing/2014/main" id="{52E70881-7870-4967-98ED-8E9F99D2448C}"/>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07" name="Text Box 15">
                  <a:extLst>
                    <a:ext uri="{FF2B5EF4-FFF2-40B4-BE49-F238E27FC236}">
                      <a16:creationId xmlns:a16="http://schemas.microsoft.com/office/drawing/2014/main" id="{B55A0350-8EC1-48B4-A6B0-CC5255612F86}"/>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08" name="Text Box 16">
                  <a:extLst>
                    <a:ext uri="{FF2B5EF4-FFF2-40B4-BE49-F238E27FC236}">
                      <a16:creationId xmlns:a16="http://schemas.microsoft.com/office/drawing/2014/main" id="{2F3BD334-7047-484D-8AAB-377CEE5E4D8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09" name="Text Box 17">
                  <a:extLst>
                    <a:ext uri="{FF2B5EF4-FFF2-40B4-BE49-F238E27FC236}">
                      <a16:creationId xmlns:a16="http://schemas.microsoft.com/office/drawing/2014/main" id="{7C5D989A-CCE3-4092-8529-3093ECC9A2CD}"/>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10" name="Group 18">
                <a:extLst>
                  <a:ext uri="{FF2B5EF4-FFF2-40B4-BE49-F238E27FC236}">
                    <a16:creationId xmlns:a16="http://schemas.microsoft.com/office/drawing/2014/main" id="{E63FDC62-ABA5-4FBB-ABA5-CF98CC136B75}"/>
                  </a:ext>
                </a:extLst>
              </p:cNvPr>
              <p:cNvGrpSpPr>
                <a:grpSpLocks/>
              </p:cNvGrpSpPr>
              <p:nvPr/>
            </p:nvGrpSpPr>
            <p:grpSpPr bwMode="auto">
              <a:xfrm>
                <a:off x="5520" y="11921"/>
                <a:ext cx="2240" cy="282"/>
                <a:chOff x="5520" y="11357"/>
                <a:chExt cx="2240" cy="282"/>
              </a:xfrm>
            </p:grpSpPr>
            <p:sp>
              <p:nvSpPr>
                <p:cNvPr id="520211" name="Text Box 19">
                  <a:extLst>
                    <a:ext uri="{FF2B5EF4-FFF2-40B4-BE49-F238E27FC236}">
                      <a16:creationId xmlns:a16="http://schemas.microsoft.com/office/drawing/2014/main" id="{977491E9-28B7-4E7A-B9BC-45A1318B6AE2}"/>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2" name="Text Box 20">
                  <a:extLst>
                    <a:ext uri="{FF2B5EF4-FFF2-40B4-BE49-F238E27FC236}">
                      <a16:creationId xmlns:a16="http://schemas.microsoft.com/office/drawing/2014/main" id="{903A1B9B-1A54-4F9B-9AD4-0CC6C5EFFBED}"/>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13" name="Text Box 21">
                  <a:extLst>
                    <a:ext uri="{FF2B5EF4-FFF2-40B4-BE49-F238E27FC236}">
                      <a16:creationId xmlns:a16="http://schemas.microsoft.com/office/drawing/2014/main" id="{DC8E22C2-446B-4A1C-ACC3-2D87EAD8009B}"/>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4" name="Text Box 22">
                  <a:extLst>
                    <a:ext uri="{FF2B5EF4-FFF2-40B4-BE49-F238E27FC236}">
                      <a16:creationId xmlns:a16="http://schemas.microsoft.com/office/drawing/2014/main" id="{9E817E56-83E1-4B61-8191-5E74B1EA0CF9}"/>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15" name="Group 23">
                <a:extLst>
                  <a:ext uri="{FF2B5EF4-FFF2-40B4-BE49-F238E27FC236}">
                    <a16:creationId xmlns:a16="http://schemas.microsoft.com/office/drawing/2014/main" id="{6B9B30E3-7DB7-4FF9-9D6D-3223DC8015F4}"/>
                  </a:ext>
                </a:extLst>
              </p:cNvPr>
              <p:cNvGrpSpPr>
                <a:grpSpLocks/>
              </p:cNvGrpSpPr>
              <p:nvPr/>
            </p:nvGrpSpPr>
            <p:grpSpPr bwMode="auto">
              <a:xfrm>
                <a:off x="5520" y="12203"/>
                <a:ext cx="2240" cy="282"/>
                <a:chOff x="5520" y="11357"/>
                <a:chExt cx="2240" cy="282"/>
              </a:xfrm>
            </p:grpSpPr>
            <p:sp>
              <p:nvSpPr>
                <p:cNvPr id="520216" name="Text Box 24">
                  <a:extLst>
                    <a:ext uri="{FF2B5EF4-FFF2-40B4-BE49-F238E27FC236}">
                      <a16:creationId xmlns:a16="http://schemas.microsoft.com/office/drawing/2014/main" id="{EC6FC3F1-78A7-4ED6-9E92-D0D532B53B2A}"/>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7" name="Text Box 25">
                  <a:extLst>
                    <a:ext uri="{FF2B5EF4-FFF2-40B4-BE49-F238E27FC236}">
                      <a16:creationId xmlns:a16="http://schemas.microsoft.com/office/drawing/2014/main" id="{7710C72D-CA85-4B63-B605-94F4D2B0A79C}"/>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18" name="Text Box 26">
                  <a:extLst>
                    <a:ext uri="{FF2B5EF4-FFF2-40B4-BE49-F238E27FC236}">
                      <a16:creationId xmlns:a16="http://schemas.microsoft.com/office/drawing/2014/main" id="{753B5EB4-FE09-476D-B92A-C699299D35CC}"/>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19" name="Text Box 27">
                  <a:extLst>
                    <a:ext uri="{FF2B5EF4-FFF2-40B4-BE49-F238E27FC236}">
                      <a16:creationId xmlns:a16="http://schemas.microsoft.com/office/drawing/2014/main" id="{25CBA471-7C96-49FA-8AA7-45DC2ECC513C}"/>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sp>
          <p:nvSpPr>
            <p:cNvPr id="520220" name="Text Box 28">
              <a:extLst>
                <a:ext uri="{FF2B5EF4-FFF2-40B4-BE49-F238E27FC236}">
                  <a16:creationId xmlns:a16="http://schemas.microsoft.com/office/drawing/2014/main" id="{FE5ADB9E-AFFC-4832-9E84-0A3EB288BC58}"/>
                </a:ext>
              </a:extLst>
            </p:cNvPr>
            <p:cNvSpPr txBox="1">
              <a:spLocks noChangeArrowheads="1"/>
            </p:cNvSpPr>
            <p:nvPr/>
          </p:nvSpPr>
          <p:spPr bwMode="auto">
            <a:xfrm>
              <a:off x="1378" y="2927"/>
              <a:ext cx="4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段表</a:t>
              </a:r>
            </a:p>
          </p:txBody>
        </p:sp>
        <p:sp>
          <p:nvSpPr>
            <p:cNvPr id="520221" name="Text Box 29">
              <a:extLst>
                <a:ext uri="{FF2B5EF4-FFF2-40B4-BE49-F238E27FC236}">
                  <a16:creationId xmlns:a16="http://schemas.microsoft.com/office/drawing/2014/main" id="{7ECB8CC8-8A2E-4CF9-A127-833C03B43F1D}"/>
                </a:ext>
              </a:extLst>
            </p:cNvPr>
            <p:cNvSpPr txBox="1">
              <a:spLocks noChangeArrowheads="1"/>
            </p:cNvSpPr>
            <p:nvPr/>
          </p:nvSpPr>
          <p:spPr bwMode="auto">
            <a:xfrm>
              <a:off x="4792" y="1269"/>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操作系统</a:t>
              </a:r>
            </a:p>
          </p:txBody>
        </p:sp>
        <p:sp>
          <p:nvSpPr>
            <p:cNvPr id="520222" name="Text Box 30">
              <a:extLst>
                <a:ext uri="{FF2B5EF4-FFF2-40B4-BE49-F238E27FC236}">
                  <a16:creationId xmlns:a16="http://schemas.microsoft.com/office/drawing/2014/main" id="{D199EEF4-5973-452F-AEAF-206FCD9941AA}"/>
                </a:ext>
              </a:extLst>
            </p:cNvPr>
            <p:cNvSpPr txBox="1">
              <a:spLocks noChangeArrowheads="1"/>
            </p:cNvSpPr>
            <p:nvPr/>
          </p:nvSpPr>
          <p:spPr bwMode="auto">
            <a:xfrm>
              <a:off x="4792" y="1483"/>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3" name="Text Box 31">
              <a:extLst>
                <a:ext uri="{FF2B5EF4-FFF2-40B4-BE49-F238E27FC236}">
                  <a16:creationId xmlns:a16="http://schemas.microsoft.com/office/drawing/2014/main" id="{BB783878-05A7-4D79-BBC0-07D9E1A4539F}"/>
                </a:ext>
              </a:extLst>
            </p:cNvPr>
            <p:cNvSpPr txBox="1">
              <a:spLocks noChangeArrowheads="1"/>
            </p:cNvSpPr>
            <p:nvPr/>
          </p:nvSpPr>
          <p:spPr bwMode="auto">
            <a:xfrm>
              <a:off x="4792" y="1697"/>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4" name="Text Box 32">
              <a:extLst>
                <a:ext uri="{FF2B5EF4-FFF2-40B4-BE49-F238E27FC236}">
                  <a16:creationId xmlns:a16="http://schemas.microsoft.com/office/drawing/2014/main" id="{5FE9837C-F10D-4C8F-943B-DE34E20BF6FF}"/>
                </a:ext>
              </a:extLst>
            </p:cNvPr>
            <p:cNvSpPr txBox="1">
              <a:spLocks noChangeArrowheads="1"/>
            </p:cNvSpPr>
            <p:nvPr/>
          </p:nvSpPr>
          <p:spPr bwMode="auto">
            <a:xfrm>
              <a:off x="4792" y="1911"/>
              <a:ext cx="802" cy="2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5" name="Text Box 33">
              <a:extLst>
                <a:ext uri="{FF2B5EF4-FFF2-40B4-BE49-F238E27FC236}">
                  <a16:creationId xmlns:a16="http://schemas.microsoft.com/office/drawing/2014/main" id="{A7E0906D-D03E-4EF8-8008-6DB6CAA65ACC}"/>
                </a:ext>
              </a:extLst>
            </p:cNvPr>
            <p:cNvSpPr txBox="1">
              <a:spLocks noChangeArrowheads="1"/>
            </p:cNvSpPr>
            <p:nvPr/>
          </p:nvSpPr>
          <p:spPr bwMode="auto">
            <a:xfrm>
              <a:off x="4792" y="2126"/>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6" name="Text Box 34">
              <a:extLst>
                <a:ext uri="{FF2B5EF4-FFF2-40B4-BE49-F238E27FC236}">
                  <a16:creationId xmlns:a16="http://schemas.microsoft.com/office/drawing/2014/main" id="{409C3ADC-F729-42F1-9791-A00CA0D76740}"/>
                </a:ext>
              </a:extLst>
            </p:cNvPr>
            <p:cNvSpPr txBox="1">
              <a:spLocks noChangeArrowheads="1"/>
            </p:cNvSpPr>
            <p:nvPr/>
          </p:nvSpPr>
          <p:spPr bwMode="auto">
            <a:xfrm>
              <a:off x="4792" y="2340"/>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7" name="Text Box 35">
              <a:extLst>
                <a:ext uri="{FF2B5EF4-FFF2-40B4-BE49-F238E27FC236}">
                  <a16:creationId xmlns:a16="http://schemas.microsoft.com/office/drawing/2014/main" id="{1164A9E8-7BD6-497F-AFB3-85D67B8E03BB}"/>
                </a:ext>
              </a:extLst>
            </p:cNvPr>
            <p:cNvSpPr txBox="1">
              <a:spLocks noChangeArrowheads="1"/>
            </p:cNvSpPr>
            <p:nvPr/>
          </p:nvSpPr>
          <p:spPr bwMode="auto">
            <a:xfrm>
              <a:off x="4792" y="2554"/>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28" name="Text Box 36">
              <a:extLst>
                <a:ext uri="{FF2B5EF4-FFF2-40B4-BE49-F238E27FC236}">
                  <a16:creationId xmlns:a16="http://schemas.microsoft.com/office/drawing/2014/main" id="{FD1A36F1-31D2-4C2A-9386-17D60EB9BF31}"/>
                </a:ext>
              </a:extLst>
            </p:cNvPr>
            <p:cNvSpPr txBox="1">
              <a:spLocks noChangeArrowheads="1"/>
            </p:cNvSpPr>
            <p:nvPr/>
          </p:nvSpPr>
          <p:spPr bwMode="auto">
            <a:xfrm>
              <a:off x="4792" y="2768"/>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29" name="Text Box 37">
              <a:extLst>
                <a:ext uri="{FF2B5EF4-FFF2-40B4-BE49-F238E27FC236}">
                  <a16:creationId xmlns:a16="http://schemas.microsoft.com/office/drawing/2014/main" id="{9D13E773-CF7C-495B-90A8-F0CFE5509531}"/>
                </a:ext>
              </a:extLst>
            </p:cNvPr>
            <p:cNvSpPr txBox="1">
              <a:spLocks noChangeArrowheads="1"/>
            </p:cNvSpPr>
            <p:nvPr/>
          </p:nvSpPr>
          <p:spPr bwMode="auto">
            <a:xfrm>
              <a:off x="4792" y="2982"/>
              <a:ext cx="802"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30" name="Text Box 38">
              <a:extLst>
                <a:ext uri="{FF2B5EF4-FFF2-40B4-BE49-F238E27FC236}">
                  <a16:creationId xmlns:a16="http://schemas.microsoft.com/office/drawing/2014/main" id="{D3030D39-08D7-476A-AA1D-E9A0CF3E140D}"/>
                </a:ext>
              </a:extLst>
            </p:cNvPr>
            <p:cNvSpPr txBox="1">
              <a:spLocks noChangeArrowheads="1"/>
            </p:cNvSpPr>
            <p:nvPr/>
          </p:nvSpPr>
          <p:spPr bwMode="auto">
            <a:xfrm>
              <a:off x="4792" y="3196"/>
              <a:ext cx="802" cy="1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grpSp>
          <p:nvGrpSpPr>
            <p:cNvPr id="520231" name="Group 39">
              <a:extLst>
                <a:ext uri="{FF2B5EF4-FFF2-40B4-BE49-F238E27FC236}">
                  <a16:creationId xmlns:a16="http://schemas.microsoft.com/office/drawing/2014/main" id="{B018FEAA-8D53-4914-9545-41F6E9CC0EC4}"/>
                </a:ext>
              </a:extLst>
            </p:cNvPr>
            <p:cNvGrpSpPr>
              <a:grpSpLocks/>
            </p:cNvGrpSpPr>
            <p:nvPr/>
          </p:nvGrpSpPr>
          <p:grpSpPr bwMode="auto">
            <a:xfrm>
              <a:off x="3130" y="2012"/>
              <a:ext cx="967" cy="214"/>
              <a:chOff x="8680" y="11028"/>
              <a:chExt cx="1400" cy="282"/>
            </a:xfrm>
          </p:grpSpPr>
          <p:sp>
            <p:nvSpPr>
              <p:cNvPr id="520232" name="Text Box 40">
                <a:extLst>
                  <a:ext uri="{FF2B5EF4-FFF2-40B4-BE49-F238E27FC236}">
                    <a16:creationId xmlns:a16="http://schemas.microsoft.com/office/drawing/2014/main" id="{79B6A0DF-9659-4726-810B-87218D8CFBF9}"/>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页号</a:t>
                </a:r>
              </a:p>
            </p:txBody>
          </p:sp>
          <p:sp>
            <p:nvSpPr>
              <p:cNvPr id="520233" name="Text Box 41">
                <a:extLst>
                  <a:ext uri="{FF2B5EF4-FFF2-40B4-BE49-F238E27FC236}">
                    <a16:creationId xmlns:a16="http://schemas.microsoft.com/office/drawing/2014/main" id="{9DA55664-A294-4BC2-9A06-4737C367FB48}"/>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r>
                  <a:rPr kumimoji="0" lang="zh-CN" altLang="en-US" sz="1400" b="1">
                    <a:solidFill>
                      <a:srgbClr val="CC3300"/>
                    </a:solidFill>
                    <a:latin typeface="Times New Roman" panose="02020603050405020304" pitchFamily="18" charset="0"/>
                    <a:ea typeface="楷体_GB2312" pitchFamily="49" charset="-122"/>
                  </a:rPr>
                  <a:t>…</a:t>
                </a:r>
                <a:endParaRPr kumimoji="0" lang="zh-CN" altLang="en-US" sz="1400" b="1">
                  <a:solidFill>
                    <a:srgbClr val="CC3300"/>
                  </a:solidFill>
                  <a:latin typeface="楷体_GB2312" pitchFamily="49" charset="-122"/>
                  <a:ea typeface="楷体_GB2312" pitchFamily="49" charset="-122"/>
                </a:endParaRPr>
              </a:p>
            </p:txBody>
          </p:sp>
          <p:sp>
            <p:nvSpPr>
              <p:cNvPr id="520234" name="Text Box 42">
                <a:extLst>
                  <a:ext uri="{FF2B5EF4-FFF2-40B4-BE49-F238E27FC236}">
                    <a16:creationId xmlns:a16="http://schemas.microsoft.com/office/drawing/2014/main" id="{34E8895C-DDAA-486E-B5AF-F5E2DA28CEA5}"/>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页面号</a:t>
                </a:r>
              </a:p>
            </p:txBody>
          </p:sp>
        </p:grpSp>
        <p:grpSp>
          <p:nvGrpSpPr>
            <p:cNvPr id="520235" name="Group 43">
              <a:extLst>
                <a:ext uri="{FF2B5EF4-FFF2-40B4-BE49-F238E27FC236}">
                  <a16:creationId xmlns:a16="http://schemas.microsoft.com/office/drawing/2014/main" id="{74AE17F0-D29F-46D7-B855-E6AF1AEFE330}"/>
                </a:ext>
              </a:extLst>
            </p:cNvPr>
            <p:cNvGrpSpPr>
              <a:grpSpLocks/>
            </p:cNvGrpSpPr>
            <p:nvPr/>
          </p:nvGrpSpPr>
          <p:grpSpPr bwMode="auto">
            <a:xfrm>
              <a:off x="3130" y="2225"/>
              <a:ext cx="967" cy="214"/>
              <a:chOff x="8680" y="11028"/>
              <a:chExt cx="1400" cy="282"/>
            </a:xfrm>
          </p:grpSpPr>
          <p:sp>
            <p:nvSpPr>
              <p:cNvPr id="520236" name="Text Box 44">
                <a:extLst>
                  <a:ext uri="{FF2B5EF4-FFF2-40B4-BE49-F238E27FC236}">
                    <a16:creationId xmlns:a16="http://schemas.microsoft.com/office/drawing/2014/main" id="{9B807AF7-F16D-4AE2-911F-CCA35D7F1936}"/>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37" name="Text Box 45">
                <a:extLst>
                  <a:ext uri="{FF2B5EF4-FFF2-40B4-BE49-F238E27FC236}">
                    <a16:creationId xmlns:a16="http://schemas.microsoft.com/office/drawing/2014/main" id="{A41B0137-608D-4E32-8A1D-4AA1D8CC1D3D}"/>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38" name="Text Box 46">
                <a:extLst>
                  <a:ext uri="{FF2B5EF4-FFF2-40B4-BE49-F238E27FC236}">
                    <a16:creationId xmlns:a16="http://schemas.microsoft.com/office/drawing/2014/main" id="{F53B2134-D25D-4195-8D81-C11CED67BADC}"/>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39" name="Group 47">
              <a:extLst>
                <a:ext uri="{FF2B5EF4-FFF2-40B4-BE49-F238E27FC236}">
                  <a16:creationId xmlns:a16="http://schemas.microsoft.com/office/drawing/2014/main" id="{9502D297-30FB-4B8E-8DD5-A7800F2329A1}"/>
                </a:ext>
              </a:extLst>
            </p:cNvPr>
            <p:cNvGrpSpPr>
              <a:grpSpLocks/>
            </p:cNvGrpSpPr>
            <p:nvPr/>
          </p:nvGrpSpPr>
          <p:grpSpPr bwMode="auto">
            <a:xfrm>
              <a:off x="3130" y="2439"/>
              <a:ext cx="967" cy="215"/>
              <a:chOff x="8680" y="11028"/>
              <a:chExt cx="1400" cy="282"/>
            </a:xfrm>
          </p:grpSpPr>
          <p:sp>
            <p:nvSpPr>
              <p:cNvPr id="520240" name="Text Box 48">
                <a:extLst>
                  <a:ext uri="{FF2B5EF4-FFF2-40B4-BE49-F238E27FC236}">
                    <a16:creationId xmlns:a16="http://schemas.microsoft.com/office/drawing/2014/main" id="{11BFFE9C-2F0E-4EEE-A7C6-2BD988AB6708}"/>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41" name="Text Box 49">
                <a:extLst>
                  <a:ext uri="{FF2B5EF4-FFF2-40B4-BE49-F238E27FC236}">
                    <a16:creationId xmlns:a16="http://schemas.microsoft.com/office/drawing/2014/main" id="{52E5D097-884D-41AB-8484-290120C1ABF5}"/>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42" name="Text Box 50">
                <a:extLst>
                  <a:ext uri="{FF2B5EF4-FFF2-40B4-BE49-F238E27FC236}">
                    <a16:creationId xmlns:a16="http://schemas.microsoft.com/office/drawing/2014/main" id="{4151DEE6-65FC-48FF-9B83-2ABB1AE03ED3}"/>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grpSp>
          <p:nvGrpSpPr>
            <p:cNvPr id="520243" name="Group 51">
              <a:extLst>
                <a:ext uri="{FF2B5EF4-FFF2-40B4-BE49-F238E27FC236}">
                  <a16:creationId xmlns:a16="http://schemas.microsoft.com/office/drawing/2014/main" id="{65518AD2-5C4F-4A9E-BF13-03F5B4DC5090}"/>
                </a:ext>
              </a:extLst>
            </p:cNvPr>
            <p:cNvGrpSpPr>
              <a:grpSpLocks/>
            </p:cNvGrpSpPr>
            <p:nvPr/>
          </p:nvGrpSpPr>
          <p:grpSpPr bwMode="auto">
            <a:xfrm>
              <a:off x="3130" y="2654"/>
              <a:ext cx="967" cy="214"/>
              <a:chOff x="8680" y="11028"/>
              <a:chExt cx="1400" cy="282"/>
            </a:xfrm>
          </p:grpSpPr>
          <p:sp>
            <p:nvSpPr>
              <p:cNvPr id="520244" name="Text Box 52">
                <a:extLst>
                  <a:ext uri="{FF2B5EF4-FFF2-40B4-BE49-F238E27FC236}">
                    <a16:creationId xmlns:a16="http://schemas.microsoft.com/office/drawing/2014/main" id="{91A76AE0-DB9F-402B-A67B-D871F773EC40}"/>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sp>
            <p:nvSpPr>
              <p:cNvPr id="520245" name="Text Box 53">
                <a:extLst>
                  <a:ext uri="{FF2B5EF4-FFF2-40B4-BE49-F238E27FC236}">
                    <a16:creationId xmlns:a16="http://schemas.microsoft.com/office/drawing/2014/main" id="{8387E72E-46C3-402E-AE3F-51FA790342D8}"/>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400" b="1">
                  <a:solidFill>
                    <a:srgbClr val="CC3300"/>
                  </a:solidFill>
                  <a:latin typeface="楷体_GB2312" pitchFamily="49" charset="-122"/>
                  <a:ea typeface="楷体_GB2312" pitchFamily="49" charset="-122"/>
                </a:endParaRPr>
              </a:p>
            </p:txBody>
          </p:sp>
          <p:sp>
            <p:nvSpPr>
              <p:cNvPr id="520246" name="Text Box 54">
                <a:extLst>
                  <a:ext uri="{FF2B5EF4-FFF2-40B4-BE49-F238E27FC236}">
                    <a16:creationId xmlns:a16="http://schemas.microsoft.com/office/drawing/2014/main" id="{3F48395D-2C4C-4403-84C8-13D30B0C0964}"/>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  </a:t>
                </a:r>
              </a:p>
            </p:txBody>
          </p:sp>
        </p:grpSp>
        <p:sp>
          <p:nvSpPr>
            <p:cNvPr id="520247" name="Text Box 55">
              <a:extLst>
                <a:ext uri="{FF2B5EF4-FFF2-40B4-BE49-F238E27FC236}">
                  <a16:creationId xmlns:a16="http://schemas.microsoft.com/office/drawing/2014/main" id="{BAAA8F7B-AEDB-4FEC-80CC-3B51EFFAC0B3}"/>
                </a:ext>
              </a:extLst>
            </p:cNvPr>
            <p:cNvSpPr txBox="1">
              <a:spLocks noChangeArrowheads="1"/>
            </p:cNvSpPr>
            <p:nvPr/>
          </p:nvSpPr>
          <p:spPr bwMode="auto">
            <a:xfrm>
              <a:off x="3375" y="2940"/>
              <a:ext cx="71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页表</a:t>
              </a:r>
            </a:p>
          </p:txBody>
        </p:sp>
        <p:sp>
          <p:nvSpPr>
            <p:cNvPr id="520248" name="Text Box 56">
              <a:extLst>
                <a:ext uri="{FF2B5EF4-FFF2-40B4-BE49-F238E27FC236}">
                  <a16:creationId xmlns:a16="http://schemas.microsoft.com/office/drawing/2014/main" id="{B8E7D5D4-F153-498D-A5E1-C1BE95732FBB}"/>
                </a:ext>
              </a:extLst>
            </p:cNvPr>
            <p:cNvSpPr txBox="1">
              <a:spLocks noChangeArrowheads="1"/>
            </p:cNvSpPr>
            <p:nvPr/>
          </p:nvSpPr>
          <p:spPr bwMode="auto">
            <a:xfrm>
              <a:off x="3560" y="1259"/>
              <a:ext cx="725"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物理地址</a:t>
              </a:r>
            </a:p>
          </p:txBody>
        </p:sp>
        <p:grpSp>
          <p:nvGrpSpPr>
            <p:cNvPr id="520249" name="Group 57">
              <a:extLst>
                <a:ext uri="{FF2B5EF4-FFF2-40B4-BE49-F238E27FC236}">
                  <a16:creationId xmlns:a16="http://schemas.microsoft.com/office/drawing/2014/main" id="{F0A2F636-FFAD-4E50-A77D-F4F00CF98098}"/>
                </a:ext>
              </a:extLst>
            </p:cNvPr>
            <p:cNvGrpSpPr>
              <a:grpSpLocks/>
            </p:cNvGrpSpPr>
            <p:nvPr/>
          </p:nvGrpSpPr>
          <p:grpSpPr bwMode="auto">
            <a:xfrm>
              <a:off x="3517" y="1460"/>
              <a:ext cx="834" cy="283"/>
              <a:chOff x="6904" y="3176"/>
              <a:chExt cx="1208" cy="372"/>
            </a:xfrm>
          </p:grpSpPr>
          <p:sp>
            <p:nvSpPr>
              <p:cNvPr id="520250" name="Text Box 58">
                <a:extLst>
                  <a:ext uri="{FF2B5EF4-FFF2-40B4-BE49-F238E27FC236}">
                    <a16:creationId xmlns:a16="http://schemas.microsoft.com/office/drawing/2014/main" id="{110363D9-7F96-4166-B3B0-489D3A4AA102}"/>
                  </a:ext>
                </a:extLst>
              </p:cNvPr>
              <p:cNvSpPr txBox="1">
                <a:spLocks noChangeArrowheads="1"/>
              </p:cNvSpPr>
              <p:nvPr/>
            </p:nvSpPr>
            <p:spPr bwMode="auto">
              <a:xfrm>
                <a:off x="6904" y="3176"/>
                <a:ext cx="520" cy="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页面号</a:t>
                </a:r>
              </a:p>
            </p:txBody>
          </p:sp>
          <p:sp>
            <p:nvSpPr>
              <p:cNvPr id="520251" name="Text Box 59">
                <a:extLst>
                  <a:ext uri="{FF2B5EF4-FFF2-40B4-BE49-F238E27FC236}">
                    <a16:creationId xmlns:a16="http://schemas.microsoft.com/office/drawing/2014/main" id="{8B8742AD-70EC-4421-AF80-D0416DCC3A71}"/>
                  </a:ext>
                </a:extLst>
              </p:cNvPr>
              <p:cNvSpPr txBox="1">
                <a:spLocks noChangeArrowheads="1"/>
              </p:cNvSpPr>
              <p:nvPr/>
            </p:nvSpPr>
            <p:spPr bwMode="auto">
              <a:xfrm>
                <a:off x="7418" y="3176"/>
                <a:ext cx="694" cy="3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页内位移</a:t>
                </a:r>
              </a:p>
            </p:txBody>
          </p:sp>
        </p:grpSp>
        <p:sp>
          <p:nvSpPr>
            <p:cNvPr id="520252" name="Text Box 60">
              <a:extLst>
                <a:ext uri="{FF2B5EF4-FFF2-40B4-BE49-F238E27FC236}">
                  <a16:creationId xmlns:a16="http://schemas.microsoft.com/office/drawing/2014/main" id="{06742543-7F81-4441-ACA1-779D5E2BC115}"/>
                </a:ext>
              </a:extLst>
            </p:cNvPr>
            <p:cNvSpPr txBox="1">
              <a:spLocks noChangeArrowheads="1"/>
            </p:cNvSpPr>
            <p:nvPr/>
          </p:nvSpPr>
          <p:spPr bwMode="auto">
            <a:xfrm>
              <a:off x="2265" y="924"/>
              <a:ext cx="615"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相对地址</a:t>
              </a:r>
            </a:p>
          </p:txBody>
        </p:sp>
        <p:sp>
          <p:nvSpPr>
            <p:cNvPr id="520253" name="Text Box 61">
              <a:extLst>
                <a:ext uri="{FF2B5EF4-FFF2-40B4-BE49-F238E27FC236}">
                  <a16:creationId xmlns:a16="http://schemas.microsoft.com/office/drawing/2014/main" id="{89425143-18D8-4F65-94DE-B6B3D5CA602C}"/>
                </a:ext>
              </a:extLst>
            </p:cNvPr>
            <p:cNvSpPr txBox="1">
              <a:spLocks noChangeArrowheads="1"/>
            </p:cNvSpPr>
            <p:nvPr/>
          </p:nvSpPr>
          <p:spPr bwMode="auto">
            <a:xfrm>
              <a:off x="2090" y="1170"/>
              <a:ext cx="272"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段号</a:t>
              </a:r>
            </a:p>
          </p:txBody>
        </p:sp>
        <p:sp>
          <p:nvSpPr>
            <p:cNvPr id="520254" name="Text Box 62">
              <a:extLst>
                <a:ext uri="{FF2B5EF4-FFF2-40B4-BE49-F238E27FC236}">
                  <a16:creationId xmlns:a16="http://schemas.microsoft.com/office/drawing/2014/main" id="{D8B2D8D5-0EE9-4415-A851-2AE8815037F0}"/>
                </a:ext>
              </a:extLst>
            </p:cNvPr>
            <p:cNvSpPr txBox="1">
              <a:spLocks noChangeArrowheads="1"/>
            </p:cNvSpPr>
            <p:nvPr/>
          </p:nvSpPr>
          <p:spPr bwMode="auto">
            <a:xfrm>
              <a:off x="2362" y="1170"/>
              <a:ext cx="281"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页号</a:t>
              </a:r>
            </a:p>
          </p:txBody>
        </p:sp>
        <p:sp>
          <p:nvSpPr>
            <p:cNvPr id="520255" name="Text Box 63">
              <a:extLst>
                <a:ext uri="{FF2B5EF4-FFF2-40B4-BE49-F238E27FC236}">
                  <a16:creationId xmlns:a16="http://schemas.microsoft.com/office/drawing/2014/main" id="{B0810022-DD64-4498-9E84-D6516D9DE6AB}"/>
                </a:ext>
              </a:extLst>
            </p:cNvPr>
            <p:cNvSpPr txBox="1">
              <a:spLocks noChangeArrowheads="1"/>
            </p:cNvSpPr>
            <p:nvPr/>
          </p:nvSpPr>
          <p:spPr bwMode="auto">
            <a:xfrm>
              <a:off x="2636" y="1173"/>
              <a:ext cx="603"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页内位移量</a:t>
              </a:r>
            </a:p>
          </p:txBody>
        </p:sp>
        <p:sp>
          <p:nvSpPr>
            <p:cNvPr id="520256" name="Oval 64">
              <a:extLst>
                <a:ext uri="{FF2B5EF4-FFF2-40B4-BE49-F238E27FC236}">
                  <a16:creationId xmlns:a16="http://schemas.microsoft.com/office/drawing/2014/main" id="{4A84E475-3666-4819-9C46-BC3B0D6A17D4}"/>
                </a:ext>
              </a:extLst>
            </p:cNvPr>
            <p:cNvSpPr>
              <a:spLocks noChangeArrowheads="1"/>
            </p:cNvSpPr>
            <p:nvPr/>
          </p:nvSpPr>
          <p:spPr bwMode="auto">
            <a:xfrm>
              <a:off x="1254" y="1479"/>
              <a:ext cx="175" cy="21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0257" name="Text Box 65">
              <a:extLst>
                <a:ext uri="{FF2B5EF4-FFF2-40B4-BE49-F238E27FC236}">
                  <a16:creationId xmlns:a16="http://schemas.microsoft.com/office/drawing/2014/main" id="{01A38D77-021E-42D5-8BBC-39B65580CA02}"/>
                </a:ext>
              </a:extLst>
            </p:cNvPr>
            <p:cNvSpPr txBox="1">
              <a:spLocks noChangeArrowheads="1"/>
            </p:cNvSpPr>
            <p:nvPr/>
          </p:nvSpPr>
          <p:spPr bwMode="auto">
            <a:xfrm>
              <a:off x="1296" y="1440"/>
              <a:ext cx="175"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b="1">
                  <a:solidFill>
                    <a:srgbClr val="CC3300"/>
                  </a:solidFill>
                  <a:latin typeface="楷体_GB2312" pitchFamily="49" charset="-122"/>
                  <a:ea typeface="楷体_GB2312" pitchFamily="49" charset="-122"/>
                </a:rPr>
                <a:t>+</a:t>
              </a:r>
            </a:p>
          </p:txBody>
        </p:sp>
        <p:sp>
          <p:nvSpPr>
            <p:cNvPr id="520258" name="Line 66">
              <a:extLst>
                <a:ext uri="{FF2B5EF4-FFF2-40B4-BE49-F238E27FC236}">
                  <a16:creationId xmlns:a16="http://schemas.microsoft.com/office/drawing/2014/main" id="{0CD931A8-4ED2-45A3-A7DB-B8E35A43405D}"/>
                </a:ext>
              </a:extLst>
            </p:cNvPr>
            <p:cNvSpPr>
              <a:spLocks noChangeShapeType="1"/>
            </p:cNvSpPr>
            <p:nvPr/>
          </p:nvSpPr>
          <p:spPr bwMode="auto">
            <a:xfrm>
              <a:off x="987" y="1604"/>
              <a:ext cx="2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59" name="Line 67">
              <a:extLst>
                <a:ext uri="{FF2B5EF4-FFF2-40B4-BE49-F238E27FC236}">
                  <a16:creationId xmlns:a16="http://schemas.microsoft.com/office/drawing/2014/main" id="{3DB1FD0C-B34E-458B-BEE1-02DAD75B3240}"/>
                </a:ext>
              </a:extLst>
            </p:cNvPr>
            <p:cNvSpPr>
              <a:spLocks noChangeShapeType="1"/>
            </p:cNvSpPr>
            <p:nvPr/>
          </p:nvSpPr>
          <p:spPr bwMode="auto">
            <a:xfrm flipH="1">
              <a:off x="1338" y="1695"/>
              <a:ext cx="1" cy="25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0" name="Line 68">
              <a:extLst>
                <a:ext uri="{FF2B5EF4-FFF2-40B4-BE49-F238E27FC236}">
                  <a16:creationId xmlns:a16="http://schemas.microsoft.com/office/drawing/2014/main" id="{43DA0F69-78D8-433C-8155-B1650BD9908F}"/>
                </a:ext>
              </a:extLst>
            </p:cNvPr>
            <p:cNvSpPr>
              <a:spLocks noChangeShapeType="1"/>
            </p:cNvSpPr>
            <p:nvPr/>
          </p:nvSpPr>
          <p:spPr bwMode="auto">
            <a:xfrm flipH="1">
              <a:off x="697" y="1935"/>
              <a:ext cx="6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1" name="Line 69">
              <a:extLst>
                <a:ext uri="{FF2B5EF4-FFF2-40B4-BE49-F238E27FC236}">
                  <a16:creationId xmlns:a16="http://schemas.microsoft.com/office/drawing/2014/main" id="{46B44B4E-8EC6-49CE-8037-5BFBDA979B77}"/>
                </a:ext>
              </a:extLst>
            </p:cNvPr>
            <p:cNvSpPr>
              <a:spLocks noChangeShapeType="1"/>
            </p:cNvSpPr>
            <p:nvPr/>
          </p:nvSpPr>
          <p:spPr bwMode="auto">
            <a:xfrm>
              <a:off x="697" y="1935"/>
              <a:ext cx="0" cy="3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2" name="Line 70">
              <a:extLst>
                <a:ext uri="{FF2B5EF4-FFF2-40B4-BE49-F238E27FC236}">
                  <a16:creationId xmlns:a16="http://schemas.microsoft.com/office/drawing/2014/main" id="{979AE537-9222-4A69-B049-C85C1FCEF41B}"/>
                </a:ext>
              </a:extLst>
            </p:cNvPr>
            <p:cNvSpPr>
              <a:spLocks noChangeShapeType="1"/>
            </p:cNvSpPr>
            <p:nvPr/>
          </p:nvSpPr>
          <p:spPr bwMode="auto">
            <a:xfrm>
              <a:off x="697" y="2345"/>
              <a:ext cx="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3" name="Oval 71">
              <a:extLst>
                <a:ext uri="{FF2B5EF4-FFF2-40B4-BE49-F238E27FC236}">
                  <a16:creationId xmlns:a16="http://schemas.microsoft.com/office/drawing/2014/main" id="{506C131E-DE5C-4B56-B7E7-636FE99D3177}"/>
                </a:ext>
              </a:extLst>
            </p:cNvPr>
            <p:cNvSpPr>
              <a:spLocks noChangeArrowheads="1"/>
            </p:cNvSpPr>
            <p:nvPr/>
          </p:nvSpPr>
          <p:spPr bwMode="auto">
            <a:xfrm>
              <a:off x="2694" y="2222"/>
              <a:ext cx="166" cy="19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0264" name="Text Box 72">
              <a:extLst>
                <a:ext uri="{FF2B5EF4-FFF2-40B4-BE49-F238E27FC236}">
                  <a16:creationId xmlns:a16="http://schemas.microsoft.com/office/drawing/2014/main" id="{CDF7CCC6-79D7-4153-92C7-078B7EC60095}"/>
                </a:ext>
              </a:extLst>
            </p:cNvPr>
            <p:cNvSpPr txBox="1">
              <a:spLocks noChangeArrowheads="1"/>
            </p:cNvSpPr>
            <p:nvPr/>
          </p:nvSpPr>
          <p:spPr bwMode="auto">
            <a:xfrm>
              <a:off x="2720" y="2210"/>
              <a:ext cx="16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b="1">
                  <a:solidFill>
                    <a:srgbClr val="CC3300"/>
                  </a:solidFill>
                  <a:latin typeface="楷体_GB2312" pitchFamily="49" charset="-122"/>
                  <a:ea typeface="楷体_GB2312" pitchFamily="49" charset="-122"/>
                </a:rPr>
                <a:t>+</a:t>
              </a:r>
            </a:p>
          </p:txBody>
        </p:sp>
        <p:sp>
          <p:nvSpPr>
            <p:cNvPr id="520265" name="Line 73">
              <a:extLst>
                <a:ext uri="{FF2B5EF4-FFF2-40B4-BE49-F238E27FC236}">
                  <a16:creationId xmlns:a16="http://schemas.microsoft.com/office/drawing/2014/main" id="{61059785-A0CF-4927-942D-05DC1647B20B}"/>
                </a:ext>
              </a:extLst>
            </p:cNvPr>
            <p:cNvSpPr>
              <a:spLocks noChangeShapeType="1"/>
            </p:cNvSpPr>
            <p:nvPr/>
          </p:nvSpPr>
          <p:spPr bwMode="auto">
            <a:xfrm>
              <a:off x="2199" y="1468"/>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6" name="Line 74">
              <a:extLst>
                <a:ext uri="{FF2B5EF4-FFF2-40B4-BE49-F238E27FC236}">
                  <a16:creationId xmlns:a16="http://schemas.microsoft.com/office/drawing/2014/main" id="{626AF020-D408-4A8D-820C-F3C2436CD510}"/>
                </a:ext>
              </a:extLst>
            </p:cNvPr>
            <p:cNvSpPr>
              <a:spLocks noChangeShapeType="1"/>
            </p:cNvSpPr>
            <p:nvPr/>
          </p:nvSpPr>
          <p:spPr bwMode="auto">
            <a:xfrm flipH="1">
              <a:off x="1411" y="1604"/>
              <a:ext cx="7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7" name="Line 75">
              <a:extLst>
                <a:ext uri="{FF2B5EF4-FFF2-40B4-BE49-F238E27FC236}">
                  <a16:creationId xmlns:a16="http://schemas.microsoft.com/office/drawing/2014/main" id="{34B3801D-8A53-41A7-9180-EFDE0F4106B8}"/>
                </a:ext>
              </a:extLst>
            </p:cNvPr>
            <p:cNvSpPr>
              <a:spLocks noChangeShapeType="1"/>
            </p:cNvSpPr>
            <p:nvPr/>
          </p:nvSpPr>
          <p:spPr bwMode="auto">
            <a:xfrm>
              <a:off x="2470" y="1468"/>
              <a:ext cx="0" cy="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68" name="Line 76">
              <a:extLst>
                <a:ext uri="{FF2B5EF4-FFF2-40B4-BE49-F238E27FC236}">
                  <a16:creationId xmlns:a16="http://schemas.microsoft.com/office/drawing/2014/main" id="{48B77A60-AA15-4A5A-B5F9-E07E22FA1E20}"/>
                </a:ext>
              </a:extLst>
            </p:cNvPr>
            <p:cNvSpPr>
              <a:spLocks noChangeShapeType="1"/>
            </p:cNvSpPr>
            <p:nvPr/>
          </p:nvSpPr>
          <p:spPr bwMode="auto">
            <a:xfrm>
              <a:off x="2324" y="2310"/>
              <a:ext cx="3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69" name="Line 77">
              <a:extLst>
                <a:ext uri="{FF2B5EF4-FFF2-40B4-BE49-F238E27FC236}">
                  <a16:creationId xmlns:a16="http://schemas.microsoft.com/office/drawing/2014/main" id="{55F8BB3D-719C-4BBF-98EA-97BA462A0301}"/>
                </a:ext>
              </a:extLst>
            </p:cNvPr>
            <p:cNvSpPr>
              <a:spLocks noChangeShapeType="1"/>
            </p:cNvSpPr>
            <p:nvPr/>
          </p:nvSpPr>
          <p:spPr bwMode="auto">
            <a:xfrm>
              <a:off x="2480" y="1673"/>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0" name="Line 78">
              <a:extLst>
                <a:ext uri="{FF2B5EF4-FFF2-40B4-BE49-F238E27FC236}">
                  <a16:creationId xmlns:a16="http://schemas.microsoft.com/office/drawing/2014/main" id="{21CDC7FC-7FCF-4E6D-9DE5-A56CA964274B}"/>
                </a:ext>
              </a:extLst>
            </p:cNvPr>
            <p:cNvSpPr>
              <a:spLocks noChangeShapeType="1"/>
            </p:cNvSpPr>
            <p:nvPr/>
          </p:nvSpPr>
          <p:spPr bwMode="auto">
            <a:xfrm>
              <a:off x="2791" y="1684"/>
              <a:ext cx="0" cy="53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1" name="Line 79">
              <a:extLst>
                <a:ext uri="{FF2B5EF4-FFF2-40B4-BE49-F238E27FC236}">
                  <a16:creationId xmlns:a16="http://schemas.microsoft.com/office/drawing/2014/main" id="{640C2980-BCCE-4D5E-9E28-F149B32E889B}"/>
                </a:ext>
              </a:extLst>
            </p:cNvPr>
            <p:cNvSpPr>
              <a:spLocks noChangeShapeType="1"/>
            </p:cNvSpPr>
            <p:nvPr/>
          </p:nvSpPr>
          <p:spPr bwMode="auto">
            <a:xfrm flipV="1">
              <a:off x="2874" y="2322"/>
              <a:ext cx="2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2" name="Line 80">
              <a:extLst>
                <a:ext uri="{FF2B5EF4-FFF2-40B4-BE49-F238E27FC236}">
                  <a16:creationId xmlns:a16="http://schemas.microsoft.com/office/drawing/2014/main" id="{D02419A1-31B8-462F-A619-1D93005CE9C4}"/>
                </a:ext>
              </a:extLst>
            </p:cNvPr>
            <p:cNvSpPr>
              <a:spLocks noChangeShapeType="1"/>
            </p:cNvSpPr>
            <p:nvPr/>
          </p:nvSpPr>
          <p:spPr bwMode="auto">
            <a:xfrm>
              <a:off x="3869" y="2322"/>
              <a:ext cx="37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3" name="Line 81">
              <a:extLst>
                <a:ext uri="{FF2B5EF4-FFF2-40B4-BE49-F238E27FC236}">
                  <a16:creationId xmlns:a16="http://schemas.microsoft.com/office/drawing/2014/main" id="{DAB272A5-59F9-4A29-9AB8-C440748533EF}"/>
                </a:ext>
              </a:extLst>
            </p:cNvPr>
            <p:cNvSpPr>
              <a:spLocks noChangeShapeType="1"/>
            </p:cNvSpPr>
            <p:nvPr/>
          </p:nvSpPr>
          <p:spPr bwMode="auto">
            <a:xfrm flipV="1">
              <a:off x="4252" y="1855"/>
              <a:ext cx="0" cy="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4" name="Line 82">
              <a:extLst>
                <a:ext uri="{FF2B5EF4-FFF2-40B4-BE49-F238E27FC236}">
                  <a16:creationId xmlns:a16="http://schemas.microsoft.com/office/drawing/2014/main" id="{323D4798-6A51-4C1B-B24E-7810747E12A0}"/>
                </a:ext>
              </a:extLst>
            </p:cNvPr>
            <p:cNvSpPr>
              <a:spLocks noChangeShapeType="1"/>
            </p:cNvSpPr>
            <p:nvPr/>
          </p:nvSpPr>
          <p:spPr bwMode="auto">
            <a:xfrm flipH="1">
              <a:off x="3692" y="1866"/>
              <a:ext cx="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5" name="Line 83">
              <a:extLst>
                <a:ext uri="{FF2B5EF4-FFF2-40B4-BE49-F238E27FC236}">
                  <a16:creationId xmlns:a16="http://schemas.microsoft.com/office/drawing/2014/main" id="{1A9F33F7-C858-4928-831D-40438AD2F7D5}"/>
                </a:ext>
              </a:extLst>
            </p:cNvPr>
            <p:cNvSpPr>
              <a:spLocks noChangeShapeType="1"/>
            </p:cNvSpPr>
            <p:nvPr/>
          </p:nvSpPr>
          <p:spPr bwMode="auto">
            <a:xfrm flipH="1" flipV="1">
              <a:off x="3682" y="1730"/>
              <a:ext cx="1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6" name="Line 84">
              <a:extLst>
                <a:ext uri="{FF2B5EF4-FFF2-40B4-BE49-F238E27FC236}">
                  <a16:creationId xmlns:a16="http://schemas.microsoft.com/office/drawing/2014/main" id="{83E6C1A8-E0B3-4987-A938-1C437D6D1744}"/>
                </a:ext>
              </a:extLst>
            </p:cNvPr>
            <p:cNvSpPr>
              <a:spLocks noChangeShapeType="1"/>
            </p:cNvSpPr>
            <p:nvPr/>
          </p:nvSpPr>
          <p:spPr bwMode="auto">
            <a:xfrm>
              <a:off x="3185" y="1240"/>
              <a:ext cx="1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77" name="Line 85">
              <a:extLst>
                <a:ext uri="{FF2B5EF4-FFF2-40B4-BE49-F238E27FC236}">
                  <a16:creationId xmlns:a16="http://schemas.microsoft.com/office/drawing/2014/main" id="{E7234F5B-587F-4582-B2D9-ED0489CE91F9}"/>
                </a:ext>
              </a:extLst>
            </p:cNvPr>
            <p:cNvSpPr>
              <a:spLocks noChangeShapeType="1"/>
            </p:cNvSpPr>
            <p:nvPr/>
          </p:nvSpPr>
          <p:spPr bwMode="auto">
            <a:xfrm>
              <a:off x="4215" y="1251"/>
              <a:ext cx="11" cy="20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0278" name="Line 86">
              <a:extLst>
                <a:ext uri="{FF2B5EF4-FFF2-40B4-BE49-F238E27FC236}">
                  <a16:creationId xmlns:a16="http://schemas.microsoft.com/office/drawing/2014/main" id="{A09E7C61-0404-4BDE-9660-464B67D4321A}"/>
                </a:ext>
              </a:extLst>
            </p:cNvPr>
            <p:cNvSpPr>
              <a:spLocks noChangeShapeType="1"/>
            </p:cNvSpPr>
            <p:nvPr/>
          </p:nvSpPr>
          <p:spPr bwMode="auto">
            <a:xfrm>
              <a:off x="4346" y="1616"/>
              <a:ext cx="435" cy="4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20279" name="Text Box 87">
            <a:extLst>
              <a:ext uri="{FF2B5EF4-FFF2-40B4-BE49-F238E27FC236}">
                <a16:creationId xmlns:a16="http://schemas.microsoft.com/office/drawing/2014/main" id="{DB488BBE-41DA-47A9-988A-792309C28148}"/>
              </a:ext>
            </a:extLst>
          </p:cNvPr>
          <p:cNvSpPr txBox="1">
            <a:spLocks noChangeArrowheads="1"/>
          </p:cNvSpPr>
          <p:nvPr/>
        </p:nvSpPr>
        <p:spPr bwMode="auto">
          <a:xfrm>
            <a:off x="971550" y="4941888"/>
            <a:ext cx="72326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66CC"/>
                </a:solidFill>
                <a:latin typeface="Times New Roman" panose="02020603050405020304" pitchFamily="18" charset="0"/>
                <a:ea typeface="楷体_GB2312" pitchFamily="49" charset="-122"/>
              </a:rPr>
              <a:t>       为了提高访问速度，可以在系统中设置高速的联想寄存器，</a:t>
            </a:r>
          </a:p>
          <a:p>
            <a:r>
              <a:rPr lang="zh-CN" altLang="en-US" sz="2000" b="1">
                <a:solidFill>
                  <a:srgbClr val="0066CC"/>
                </a:solidFill>
                <a:latin typeface="Times New Roman" panose="02020603050405020304" pitchFamily="18" charset="0"/>
                <a:ea typeface="楷体_GB2312" pitchFamily="49" charset="-122"/>
              </a:rPr>
              <a:t>可以显著提高地址变换的效率。加入高速联想寄存器的地址变</a:t>
            </a:r>
          </a:p>
          <a:p>
            <a:r>
              <a:rPr lang="zh-CN" altLang="en-US" sz="2000" b="1">
                <a:solidFill>
                  <a:srgbClr val="0066CC"/>
                </a:solidFill>
                <a:latin typeface="Times New Roman" panose="02020603050405020304" pitchFamily="18" charset="0"/>
                <a:ea typeface="楷体_GB2312" pitchFamily="49" charset="-122"/>
              </a:rPr>
              <a:t>换过程可以仿效页式管理中快表的地址变换机构。</a:t>
            </a:r>
          </a:p>
          <a:p>
            <a:endParaRPr lang="zh-CN" altLang="en-US" sz="2000" b="1">
              <a:solidFill>
                <a:srgbClr val="0066CC"/>
              </a:solidFill>
              <a:latin typeface="Times New Roman" panose="02020603050405020304" pitchFamily="18" charset="0"/>
              <a:ea typeface="楷体_GB2312" pitchFamily="49"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7.7  </a:t>
            </a:r>
            <a:r>
              <a:rPr lang="zh-CN" altLang="en-US" dirty="0">
                <a:latin typeface="华文楷体" panose="02010600040101010101" pitchFamily="2" charset="-122"/>
                <a:ea typeface="华文楷体" panose="02010600040101010101" pitchFamily="2" charset="-122"/>
              </a:rPr>
              <a:t>存储保护的实现</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1038289" y="1118136"/>
            <a:ext cx="5701478" cy="3808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zh-CN" dirty="0">
                <a:solidFill>
                  <a:srgbClr val="6C0000"/>
                </a:solidFill>
                <a:latin typeface="华文楷体" panose="02010600040101010101" pitchFamily="2" charset="-122"/>
                <a:ea typeface="华文楷体" panose="02010600040101010101" pitchFamily="2" charset="-122"/>
              </a:rPr>
              <a:t>防止地址越界</a:t>
            </a:r>
            <a:endParaRPr lang="zh-CN" altLang="en-US"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038288" y="1758673"/>
            <a:ext cx="6572747" cy="1299266"/>
          </a:xfrm>
          <a:prstGeom prst="rect">
            <a:avLst/>
          </a:prstGeom>
        </p:spPr>
        <p:txBody>
          <a:bodyPr wrap="square">
            <a:spAutoFit/>
          </a:bodyPr>
          <a:lstStyle/>
          <a:p>
            <a:pPr>
              <a:lnSpc>
                <a:spcPct val="150000"/>
              </a:lnSpc>
            </a:pPr>
            <a:r>
              <a:rPr lang="en-US" altLang="zh-CN"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可采用界限寄存器的方式，由操作系统给定进程的上、下界寄存器内容，从而限定每个用户进程的内存范围，禁止进程的越界访问</a:t>
            </a:r>
            <a:r>
              <a:rPr lang="zh-CN" altLang="en-US" b="1" kern="0" spc="4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9" name="Text Placeholder 1"/>
          <p:cNvSpPr txBox="1">
            <a:spLocks/>
          </p:cNvSpPr>
          <p:nvPr/>
        </p:nvSpPr>
        <p:spPr>
          <a:xfrm>
            <a:off x="1038289" y="3383278"/>
            <a:ext cx="5701478" cy="38087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zh-CN" dirty="0">
                <a:solidFill>
                  <a:srgbClr val="6C0000"/>
                </a:solidFill>
                <a:latin typeface="华文楷体" panose="02010600040101010101" pitchFamily="2" charset="-122"/>
                <a:ea typeface="华文楷体" panose="02010600040101010101" pitchFamily="2" charset="-122"/>
              </a:rPr>
              <a:t>防止</a:t>
            </a:r>
            <a:r>
              <a:rPr lang="zh-CN" altLang="en-US" dirty="0">
                <a:solidFill>
                  <a:srgbClr val="6C0000"/>
                </a:solidFill>
                <a:latin typeface="华文楷体" panose="02010600040101010101" pitchFamily="2" charset="-122"/>
                <a:ea typeface="华文楷体" panose="02010600040101010101" pitchFamily="2" charset="-122"/>
              </a:rPr>
              <a:t>操作越权</a:t>
            </a:r>
          </a:p>
        </p:txBody>
      </p:sp>
      <p:sp>
        <p:nvSpPr>
          <p:cNvPr id="10" name="矩形 9"/>
          <p:cNvSpPr/>
          <p:nvPr/>
        </p:nvSpPr>
        <p:spPr>
          <a:xfrm>
            <a:off x="809689" y="3425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127274" y="3982332"/>
            <a:ext cx="6349291" cy="2169825"/>
          </a:xfrm>
          <a:prstGeom prst="rect">
            <a:avLst/>
          </a:prstGeom>
        </p:spPr>
        <p:txBody>
          <a:bodyPr wrap="square">
            <a:spAutoFit/>
          </a:bodyPr>
          <a:lstStyle/>
          <a:p>
            <a:pPr indent="266700" algn="just">
              <a:lnSpc>
                <a:spcPct val="150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对属于自己区域的信息，可读可写；对公共区域中允许共享的信息或获得授权许可的信息，可读而不可修改；对未获授权使用的信息，不可读、不可写。</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pPr>
            <a:r>
              <a:rPr lang="en-US" altLang="zh-CN" dirty="0"/>
              <a:t>    </a:t>
            </a:r>
            <a:r>
              <a:rPr lang="zh-CN" altLang="zh-CN" b="1" dirty="0">
                <a:latin typeface="华文楷体" panose="02010600040101010101" pitchFamily="2" charset="-122"/>
                <a:ea typeface="华文楷体" panose="02010600040101010101" pitchFamily="2" charset="-122"/>
              </a:rPr>
              <a:t>可以通过设置内存区域的</a:t>
            </a:r>
            <a:r>
              <a:rPr lang="zh-CN" altLang="zh-CN" b="1" dirty="0">
                <a:solidFill>
                  <a:srgbClr val="6C0000"/>
                </a:solidFill>
                <a:latin typeface="华文楷体" panose="02010600040101010101" pitchFamily="2" charset="-122"/>
                <a:ea typeface="华文楷体" panose="02010600040101010101" pitchFamily="2" charset="-122"/>
              </a:rPr>
              <a:t>访问控制字段</a:t>
            </a:r>
            <a:r>
              <a:rPr lang="zh-CN" altLang="zh-CN" b="1" dirty="0">
                <a:latin typeface="华文楷体" panose="02010600040101010101" pitchFamily="2" charset="-122"/>
                <a:ea typeface="华文楷体" panose="02010600040101010101" pitchFamily="2" charset="-122"/>
              </a:rPr>
              <a:t>来进行管控。</a:t>
            </a:r>
          </a:p>
          <a:p>
            <a:pPr indent="266700" algn="just">
              <a:lnSpc>
                <a:spcPct val="150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694101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8468" y="4792107"/>
            <a:ext cx="7005918" cy="923330"/>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存储保护一般以硬件保护机制为主，软件为辅，因为完全用软件实现系统开销太大，速度成倍降低。当发生越界或非法操作时，硬件产生中断，进入操作系统处理。</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7.7  </a:t>
            </a:r>
            <a:r>
              <a:rPr lang="zh-CN" altLang="en-US" sz="2000" dirty="0">
                <a:latin typeface="华文楷体" panose="02010600040101010101" pitchFamily="2" charset="-122"/>
                <a:ea typeface="华文楷体" panose="02010600040101010101" pitchFamily="2" charset="-122"/>
              </a:rPr>
              <a:t>存储保护的实现</a:t>
            </a:r>
            <a:endParaRPr lang="zh-CN" altLang="zh-CN" sz="2000" dirty="0">
              <a:latin typeface="华文楷体" panose="02010600040101010101" pitchFamily="2" charset="-122"/>
              <a:ea typeface="华文楷体" panose="02010600040101010101" pitchFamily="2" charset="-122"/>
            </a:endParaRPr>
          </a:p>
          <a:p>
            <a:endParaRPr lang="zh-CN" altLang="en-US" sz="2000" dirty="0">
              <a:latin typeface="华文楷体" panose="02010600040101010101" pitchFamily="2" charset="-122"/>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631333103"/>
              </p:ext>
            </p:extLst>
          </p:nvPr>
        </p:nvGraphicFramePr>
        <p:xfrm>
          <a:off x="562536" y="1664632"/>
          <a:ext cx="7357782" cy="2345688"/>
        </p:xfrm>
        <a:graphic>
          <a:graphicData uri="http://schemas.openxmlformats.org/drawingml/2006/table">
            <a:tbl>
              <a:tblPr firstRow="1" bandRow="1">
                <a:tableStyleId>{5C22544A-7EE6-4342-B048-85BDC9FD1C3A}</a:tableStyleId>
              </a:tblPr>
              <a:tblGrid>
                <a:gridCol w="2452594">
                  <a:extLst>
                    <a:ext uri="{9D8B030D-6E8A-4147-A177-3AD203B41FA5}">
                      <a16:colId xmlns:a16="http://schemas.microsoft.com/office/drawing/2014/main" val="2503512466"/>
                    </a:ext>
                  </a:extLst>
                </a:gridCol>
                <a:gridCol w="2452594">
                  <a:extLst>
                    <a:ext uri="{9D8B030D-6E8A-4147-A177-3AD203B41FA5}">
                      <a16:colId xmlns:a16="http://schemas.microsoft.com/office/drawing/2014/main" val="2499706897"/>
                    </a:ext>
                  </a:extLst>
                </a:gridCol>
                <a:gridCol w="2452594">
                  <a:extLst>
                    <a:ext uri="{9D8B030D-6E8A-4147-A177-3AD203B41FA5}">
                      <a16:colId xmlns:a16="http://schemas.microsoft.com/office/drawing/2014/main" val="915178967"/>
                    </a:ext>
                  </a:extLst>
                </a:gridCol>
              </a:tblGrid>
              <a:tr h="470646">
                <a:tc>
                  <a:txBody>
                    <a:bodyPr/>
                    <a:lstStyle/>
                    <a:p>
                      <a:pPr algn="ctr"/>
                      <a:endParaRPr lang="zh-CN" altLang="en-US" b="1" dirty="0"/>
                    </a:p>
                  </a:txBody>
                  <a:tcPr>
                    <a:solidFill>
                      <a:schemeClr val="accent1">
                        <a:lumMod val="50000"/>
                      </a:schemeClr>
                    </a:solidFill>
                  </a:tcPr>
                </a:tc>
                <a:tc>
                  <a:txBody>
                    <a:bodyPr/>
                    <a:lstStyle/>
                    <a:p>
                      <a:pPr algn="ctr"/>
                      <a:r>
                        <a:rPr lang="zh-CN" altLang="zh-CN" sz="1800" b="1" kern="1200" dirty="0">
                          <a:solidFill>
                            <a:schemeClr val="lt1"/>
                          </a:solidFill>
                          <a:effectLst/>
                          <a:latin typeface="+mn-lt"/>
                          <a:ea typeface="+mn-ea"/>
                          <a:cs typeface="+mn-cs"/>
                        </a:rPr>
                        <a:t>防止地址越界</a:t>
                      </a:r>
                      <a:endParaRPr lang="zh-CN" altLang="en-US" b="1" dirty="0"/>
                    </a:p>
                  </a:txBody>
                  <a:tcPr>
                    <a:solidFill>
                      <a:schemeClr val="accent1">
                        <a:lumMod val="50000"/>
                      </a:schemeClr>
                    </a:solidFill>
                  </a:tcPr>
                </a:tc>
                <a:tc>
                  <a:txBody>
                    <a:bodyPr/>
                    <a:lstStyle/>
                    <a:p>
                      <a:pPr algn="ctr"/>
                      <a:r>
                        <a:rPr lang="zh-CN" altLang="zh-CN" sz="1800" b="1" kern="1200" dirty="0">
                          <a:solidFill>
                            <a:schemeClr val="lt1"/>
                          </a:solidFill>
                          <a:effectLst/>
                          <a:latin typeface="+mn-lt"/>
                          <a:ea typeface="+mn-ea"/>
                          <a:cs typeface="+mn-cs"/>
                        </a:rPr>
                        <a:t>防止操作越权</a:t>
                      </a:r>
                      <a:endParaRPr lang="zh-CN" altLang="en-US" b="1" dirty="0"/>
                    </a:p>
                  </a:txBody>
                  <a:tcPr>
                    <a:solidFill>
                      <a:schemeClr val="accent1">
                        <a:lumMod val="50000"/>
                      </a:schemeClr>
                    </a:solidFill>
                  </a:tcPr>
                </a:tc>
                <a:extLst>
                  <a:ext uri="{0D108BD9-81ED-4DB2-BD59-A6C34878D82A}">
                    <a16:rowId xmlns:a16="http://schemas.microsoft.com/office/drawing/2014/main" val="2336431695"/>
                  </a:ext>
                </a:extLst>
              </a:tr>
              <a:tr h="617481">
                <a:tc>
                  <a:txBody>
                    <a:bodyPr/>
                    <a:lstStyle/>
                    <a:p>
                      <a:pPr algn="ctr"/>
                      <a:r>
                        <a:rPr lang="zh-CN" altLang="en-US" b="1" dirty="0"/>
                        <a:t>连续存储管理</a:t>
                      </a:r>
                    </a:p>
                  </a:txBody>
                  <a:tcPr/>
                </a:tc>
                <a:tc>
                  <a:txBody>
                    <a:bodyPr/>
                    <a:lstStyle/>
                    <a:p>
                      <a:pPr algn="ctr"/>
                      <a:r>
                        <a:rPr lang="zh-CN" altLang="en-US" sz="1800" b="1" kern="1200" dirty="0">
                          <a:solidFill>
                            <a:schemeClr val="dk1"/>
                          </a:solidFill>
                          <a:effectLst/>
                          <a:latin typeface="+mn-lt"/>
                          <a:ea typeface="+mn-ea"/>
                          <a:cs typeface="+mn-cs"/>
                        </a:rPr>
                        <a:t>使用</a:t>
                      </a:r>
                      <a:r>
                        <a:rPr lang="zh-CN" altLang="zh-CN" sz="1800" b="1" kern="1200" dirty="0">
                          <a:solidFill>
                            <a:schemeClr val="dk1"/>
                          </a:solidFill>
                          <a:effectLst/>
                          <a:latin typeface="+mn-lt"/>
                          <a:ea typeface="+mn-ea"/>
                          <a:cs typeface="+mn-cs"/>
                        </a:rPr>
                        <a:t>上、下界寄存器</a:t>
                      </a:r>
                      <a:endParaRPr lang="zh-CN" altLang="en-US" b="1" dirty="0"/>
                    </a:p>
                  </a:txBody>
                  <a:tcPr/>
                </a:tc>
                <a:tc>
                  <a:txBody>
                    <a:bodyPr/>
                    <a:lstStyle/>
                    <a:p>
                      <a:pPr algn="ctr"/>
                      <a:endParaRPr lang="zh-CN" altLang="en-US" b="1" dirty="0"/>
                    </a:p>
                  </a:txBody>
                  <a:tcPr/>
                </a:tc>
                <a:extLst>
                  <a:ext uri="{0D108BD9-81ED-4DB2-BD59-A6C34878D82A}">
                    <a16:rowId xmlns:a16="http://schemas.microsoft.com/office/drawing/2014/main" val="3485600395"/>
                  </a:ext>
                </a:extLst>
              </a:tr>
              <a:tr h="617481">
                <a:tc>
                  <a:txBody>
                    <a:bodyPr/>
                    <a:lstStyle/>
                    <a:p>
                      <a:pPr algn="ctr"/>
                      <a:r>
                        <a:rPr lang="zh-CN" altLang="en-US" b="1" dirty="0"/>
                        <a:t>分页管理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effectLst/>
                          <a:latin typeface="+mn-lt"/>
                          <a:ea typeface="+mn-ea"/>
                          <a:cs typeface="+mn-cs"/>
                        </a:rPr>
                        <a:t>基址</a:t>
                      </a:r>
                      <a:r>
                        <a:rPr lang="en-US" altLang="zh-CN" sz="1800" b="1"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限长存储保护</a:t>
                      </a:r>
                      <a:endParaRPr lang="zh-CN" altLang="en-US" b="1" dirty="0"/>
                    </a:p>
                  </a:txBody>
                  <a:tcPr/>
                </a:tc>
                <a:tc>
                  <a:txBody>
                    <a:bodyPr/>
                    <a:lstStyle/>
                    <a:p>
                      <a:pPr algn="ctr"/>
                      <a:r>
                        <a:rPr lang="zh-CN" altLang="zh-CN" sz="1800" b="1" kern="1200" dirty="0">
                          <a:solidFill>
                            <a:schemeClr val="dk1"/>
                          </a:solidFill>
                          <a:effectLst/>
                          <a:latin typeface="+mn-lt"/>
                          <a:ea typeface="+mn-ea"/>
                          <a:cs typeface="+mn-cs"/>
                        </a:rPr>
                        <a:t>存取控制</a:t>
                      </a:r>
                      <a:r>
                        <a:rPr lang="zh-CN" altLang="en-US" sz="1800" b="1" kern="1200" dirty="0">
                          <a:solidFill>
                            <a:schemeClr val="dk1"/>
                          </a:solidFill>
                          <a:effectLst/>
                          <a:latin typeface="+mn-lt"/>
                          <a:ea typeface="+mn-ea"/>
                          <a:cs typeface="+mn-cs"/>
                        </a:rPr>
                        <a:t>字段</a:t>
                      </a:r>
                      <a:endParaRPr lang="zh-CN" altLang="en-US" b="1" dirty="0"/>
                    </a:p>
                  </a:txBody>
                  <a:tcPr/>
                </a:tc>
                <a:extLst>
                  <a:ext uri="{0D108BD9-81ED-4DB2-BD59-A6C34878D82A}">
                    <a16:rowId xmlns:a16="http://schemas.microsoft.com/office/drawing/2014/main" val="1138338642"/>
                  </a:ext>
                </a:extLst>
              </a:tr>
              <a:tr h="617481">
                <a:tc>
                  <a:txBody>
                    <a:bodyPr/>
                    <a:lstStyle/>
                    <a:p>
                      <a:pPr algn="ctr"/>
                      <a:r>
                        <a:rPr lang="zh-CN" altLang="en-US" b="1" dirty="0"/>
                        <a:t>分段管理</a:t>
                      </a:r>
                    </a:p>
                  </a:txBody>
                  <a:tcPr/>
                </a:tc>
                <a:tc>
                  <a:txBody>
                    <a:bodyPr/>
                    <a:lstStyle/>
                    <a:p>
                      <a:pPr algn="ctr"/>
                      <a:r>
                        <a:rPr lang="zh-CN" altLang="zh-CN" sz="1800" b="1" kern="1200" dirty="0">
                          <a:solidFill>
                            <a:schemeClr val="dk1"/>
                          </a:solidFill>
                          <a:effectLst/>
                          <a:latin typeface="+mn-lt"/>
                          <a:ea typeface="+mn-ea"/>
                          <a:cs typeface="+mn-cs"/>
                        </a:rPr>
                        <a:t>基址</a:t>
                      </a:r>
                      <a:r>
                        <a:rPr lang="en-US" altLang="zh-CN" sz="1800" b="1" kern="1200" dirty="0">
                          <a:solidFill>
                            <a:schemeClr val="dk1"/>
                          </a:solidFill>
                          <a:effectLst/>
                          <a:latin typeface="+mn-lt"/>
                          <a:ea typeface="+mn-ea"/>
                          <a:cs typeface="+mn-cs"/>
                        </a:rPr>
                        <a:t>-</a:t>
                      </a:r>
                      <a:r>
                        <a:rPr lang="zh-CN" altLang="zh-CN" sz="1800" b="1" kern="1200" dirty="0">
                          <a:solidFill>
                            <a:schemeClr val="dk1"/>
                          </a:solidFill>
                          <a:effectLst/>
                          <a:latin typeface="+mn-lt"/>
                          <a:ea typeface="+mn-ea"/>
                          <a:cs typeface="+mn-cs"/>
                        </a:rPr>
                        <a:t>限长存储保护</a:t>
                      </a:r>
                      <a:endParaRPr lang="zh-CN" altLang="en-US"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effectLst/>
                          <a:latin typeface="+mn-lt"/>
                          <a:ea typeface="+mn-ea"/>
                          <a:cs typeface="+mn-cs"/>
                        </a:rPr>
                        <a:t>存取控制</a:t>
                      </a:r>
                      <a:r>
                        <a:rPr lang="zh-CN" altLang="en-US" sz="1800" b="1" kern="1200" dirty="0">
                          <a:solidFill>
                            <a:schemeClr val="dk1"/>
                          </a:solidFill>
                          <a:effectLst/>
                          <a:latin typeface="+mn-lt"/>
                          <a:ea typeface="+mn-ea"/>
                          <a:cs typeface="+mn-cs"/>
                        </a:rPr>
                        <a:t>字段</a:t>
                      </a:r>
                      <a:endParaRPr lang="zh-CN" altLang="en-US" b="1" dirty="0"/>
                    </a:p>
                    <a:p>
                      <a:pPr algn="ctr"/>
                      <a:endParaRPr lang="zh-CN" altLang="en-US" b="1" dirty="0"/>
                    </a:p>
                  </a:txBody>
                  <a:tcPr/>
                </a:tc>
                <a:extLst>
                  <a:ext uri="{0D108BD9-81ED-4DB2-BD59-A6C34878D82A}">
                    <a16:rowId xmlns:a16="http://schemas.microsoft.com/office/drawing/2014/main" val="894539503"/>
                  </a:ext>
                </a:extLst>
              </a:tr>
            </a:tbl>
          </a:graphicData>
        </a:graphic>
      </p:graphicFrame>
    </p:spTree>
    <p:extLst>
      <p:ext uri="{BB962C8B-B14F-4D97-AF65-F5344CB8AC3E}">
        <p14:creationId xmlns:p14="http://schemas.microsoft.com/office/powerpoint/2010/main" val="17792052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562536" y="1254326"/>
            <a:ext cx="8014446" cy="1131079"/>
          </a:xfrm>
          <a:prstGeom prst="rect">
            <a:avLst/>
          </a:prstGeom>
          <a:ln>
            <a:solidFill>
              <a:schemeClr val="tx1"/>
            </a:solidFill>
          </a:ln>
        </p:spPr>
        <p:txBody>
          <a:bodyPr wrap="square">
            <a:spAutoFit/>
          </a:bodyPr>
          <a:lstStyle/>
          <a:p>
            <a:pPr indent="266700">
              <a:lnSpc>
                <a:spcPct val="125000"/>
              </a:lnSpc>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所谓虚拟内存技术，又称为虚拟存储技术，就是把</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与外存有机的结合起来使用，从而得到一个容量很大的</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，该技术</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可以让系统看上去具有比实际物理内存大得多的内存空间并为实现多道程序的执行创造了条件。</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596152" y="2891357"/>
            <a:ext cx="8171330" cy="2516073"/>
          </a:xfrm>
          <a:prstGeom prst="rect">
            <a:avLst/>
          </a:prstGeom>
        </p:spPr>
        <p:txBody>
          <a:bodyPr wrap="square">
            <a:spAutoFit/>
          </a:bodyPr>
          <a:lstStyle/>
          <a:p>
            <a:pPr indent="304800">
              <a:lnSpc>
                <a:spcPct val="125000"/>
              </a:lnSpc>
            </a:pPr>
            <a:r>
              <a:rPr lang="en-US"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当操作系统支持虚拟存储技术的时候，进程只需要将部分代码载入内存即可使得程序在内存中运行。当下一条需要执行的指令不在内存时，则需要将新的程序段调入内存，将旧的程序段置换出去。在计算机技术中将内存中的程序段复制回外存的做法叫做</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换出</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，而将外存中程序段映射到内存的做法称为</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换入</a:t>
            </a:r>
            <a:r>
              <a:rPr lang="en-US" altLang="zh-CN" b="1" kern="0" dirty="0">
                <a:solidFill>
                  <a:srgbClr val="FF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b="1" kern="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。经过不断有目的的换入和换出，处理器就可以运行一个大于实际物理内存的应用程序了。或者说，处理器似乎拥有了一个大于实际物理内存的内存空间。</a:t>
            </a:r>
            <a:endPar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926922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6190" y="1560709"/>
            <a:ext cx="7438464" cy="4203330"/>
          </a:xfrm>
          <a:prstGeom prst="rect">
            <a:avLst/>
          </a:prstGeom>
        </p:spPr>
        <p:txBody>
          <a:bodyPr wrap="square">
            <a:spAutoFit/>
          </a:bodyPr>
          <a:lstStyle/>
          <a:p>
            <a:pPr>
              <a:lnSpc>
                <a:spcPct val="150000"/>
              </a:lnSpc>
              <a:buSzPct val="70000"/>
              <a:buFont typeface="Wingdings" panose="05000000000000000000" pitchFamily="2" charset="2"/>
              <a:buChar char="ü"/>
            </a:pPr>
            <a:r>
              <a:rPr lang="zh-CN" altLang="en-US" sz="2000" b="1" dirty="0">
                <a:solidFill>
                  <a:srgbClr val="6C0000"/>
                </a:solidFill>
                <a:latin typeface="华文楷体" panose="02010600040101010101" pitchFamily="2" charset="-122"/>
                <a:ea typeface="华文楷体" panose="02010600040101010101" pitchFamily="2" charset="-122"/>
              </a:rPr>
              <a:t>时间局部性</a:t>
            </a:r>
          </a:p>
          <a:p>
            <a:pPr>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一条指令被执行了，则在不久的将来它可能再被执行</a:t>
            </a:r>
          </a:p>
          <a:p>
            <a:pPr>
              <a:lnSpc>
                <a:spcPct val="150000"/>
              </a:lnSpc>
              <a:buSzPct val="70000"/>
              <a:buFont typeface="Wingdings" panose="05000000000000000000" pitchFamily="2" charset="2"/>
              <a:buChar char="ü"/>
            </a:pPr>
            <a:r>
              <a:rPr lang="zh-CN" altLang="en-US" sz="2000" b="1" dirty="0">
                <a:solidFill>
                  <a:srgbClr val="6C0000"/>
                </a:solidFill>
                <a:latin typeface="华文楷体" panose="02010600040101010101" pitchFamily="2" charset="-122"/>
                <a:ea typeface="华文楷体" panose="02010600040101010101" pitchFamily="2" charset="-122"/>
              </a:rPr>
              <a:t>空间局部性</a:t>
            </a:r>
          </a:p>
          <a:p>
            <a:pPr>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若某一存储单元被使用，则在一定时间内，与该存储单元相邻的单元可能被使用</a:t>
            </a:r>
          </a:p>
          <a:p>
            <a:pPr algn="just">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什么是局部性原理？</a:t>
            </a:r>
          </a:p>
          <a:p>
            <a:pPr algn="just">
              <a:lnSpc>
                <a:spcPct val="150000"/>
              </a:lnSpc>
              <a:buFont typeface="Wingdings" panose="05000000000000000000" pitchFamily="2" charset="2"/>
              <a:buNone/>
            </a:pPr>
            <a:r>
              <a:rPr lang="zh-CN" altLang="en-US" sz="2000" b="1" dirty="0">
                <a:solidFill>
                  <a:srgbClr val="6C0000"/>
                </a:solidFill>
                <a:latin typeface="华文楷体" panose="02010600040101010101" pitchFamily="2" charset="-122"/>
                <a:ea typeface="华文楷体" panose="02010600040101010101" pitchFamily="2" charset="-122"/>
              </a:rPr>
              <a:t>      绝大部分的程序在执行过程中的某段时间内，</a:t>
            </a:r>
            <a:r>
              <a:rPr lang="en-US" altLang="zh-CN" sz="2000" b="1" dirty="0">
                <a:solidFill>
                  <a:srgbClr val="6C0000"/>
                </a:solidFill>
                <a:latin typeface="华文楷体" panose="02010600040101010101" pitchFamily="2" charset="-122"/>
                <a:ea typeface="华文楷体" panose="02010600040101010101" pitchFamily="2" charset="-122"/>
              </a:rPr>
              <a:t>CPU</a:t>
            </a:r>
            <a:r>
              <a:rPr lang="zh-CN" altLang="en-US" sz="2000" b="1" dirty="0">
                <a:solidFill>
                  <a:srgbClr val="6C0000"/>
                </a:solidFill>
                <a:latin typeface="华文楷体" panose="02010600040101010101" pitchFamily="2" charset="-122"/>
                <a:ea typeface="华文楷体" panose="02010600040101010101" pitchFamily="2" charset="-122"/>
              </a:rPr>
              <a:t>总是集中的地访问程序中的某一个部分而不是随即地访问程序的所有部分。这种现象称为局部性原理。</a:t>
            </a: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098898"/>
            <a:ext cx="1539204" cy="400110"/>
          </a:xfrm>
          <a:prstGeom prst="rect">
            <a:avLst/>
          </a:prstGeom>
        </p:spPr>
        <p:txBody>
          <a:bodyPr wrap="none">
            <a:spAutoFit/>
          </a:bodyPr>
          <a:lstStyle/>
          <a:p>
            <a:r>
              <a:rPr lang="zh-CN"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局部性原理</a:t>
            </a:r>
            <a:r>
              <a:rPr lang="en-US"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575380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2537" y="1695451"/>
            <a:ext cx="7438464" cy="3901068"/>
          </a:xfrm>
          <a:prstGeom prst="rect">
            <a:avLst/>
          </a:prstGeom>
        </p:spPr>
        <p:txBody>
          <a:bodyPr wrap="squar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局部性原理是指程序在执行过程中的一个较短时间内，所执行的指令地址或操作数地址分别局限于一定的内存区域中。</a:t>
            </a:r>
            <a:endPar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程序可能包含若干循环。一般情况下循环是由相对较少的指令组成，在循环过程中，计算分页系统</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存储键保护被限制在程序中相邻部分。</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很少出现连续的过程调用，相反，程序中过程调用的深度限制在小范围内，一段时间内，指令引用被局限在很少几个过程中。</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对于连续访问数组之类的数据结构，在短时间内往往是对内存中相邻位置的数据的操作。</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lnSpc>
                <a:spcPct val="125000"/>
              </a:lnSpc>
              <a:spcAft>
                <a:spcPts val="0"/>
              </a:spcAft>
              <a:buFont typeface="Wingdings" panose="05000000000000000000" pitchFamily="2" charset="2"/>
              <a:buChar char=""/>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程序中有些部分是彼此互斥的，不是每次运行时都会调用，如出错处理代码等。</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098898"/>
            <a:ext cx="1539204" cy="400110"/>
          </a:xfrm>
          <a:prstGeom prst="rect">
            <a:avLst/>
          </a:prstGeom>
        </p:spPr>
        <p:txBody>
          <a:bodyPr wrap="none">
            <a:spAutoFit/>
          </a:bodyPr>
          <a:lstStyle/>
          <a:p>
            <a:r>
              <a:rPr lang="zh-CN"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局部性原理</a:t>
            </a:r>
            <a:r>
              <a:rPr lang="en-US" altLang="zh-CN" sz="2000" b="1"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1140858" y="5711847"/>
            <a:ext cx="4544834"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因此，进程部分代码载入内存是可行的</a:t>
            </a:r>
          </a:p>
        </p:txBody>
      </p:sp>
    </p:spTree>
    <p:extLst>
      <p:ext uri="{BB962C8B-B14F-4D97-AF65-F5344CB8AC3E}">
        <p14:creationId xmlns:p14="http://schemas.microsoft.com/office/powerpoint/2010/main" val="2217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1013068" y="1129459"/>
            <a:ext cx="2031325" cy="369332"/>
          </a:xfrm>
          <a:prstGeom prst="rect">
            <a:avLst/>
          </a:prstGeom>
        </p:spPr>
        <p:txBody>
          <a:bodyPr wrap="none">
            <a:spAutoFit/>
          </a:bodyPr>
          <a:lstStyle/>
          <a:p>
            <a:r>
              <a:rPr lang="zh-CN" altLang="zh-CN" b="1" dirty="0">
                <a:solidFill>
                  <a:srgbClr val="6C0000"/>
                </a:solidFill>
              </a:rPr>
              <a:t>请求分页储存管理</a:t>
            </a:r>
            <a:endParaRPr lang="zh-CN" altLang="en-US" sz="2000" b="1" dirty="0">
              <a:solidFill>
                <a:srgbClr val="6C0000"/>
              </a:solidFill>
            </a:endParaRPr>
          </a:p>
        </p:txBody>
      </p:sp>
      <p:sp>
        <p:nvSpPr>
          <p:cNvPr id="7" name="矩形 6"/>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916738" y="1745406"/>
            <a:ext cx="7205285" cy="1477328"/>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在进程开始运行之前，仅装入当前要执行的部分页面即可运行；</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在执行过程中，如果所要访问的页面已调入内存，则进行地址转换，得到欲访问的内存物理地址，如果不在内存中，则产生一个“缺页中断”。如果此时内存能容纳新页，则启动磁盘</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将其调入内存，如果内存已满，则通过页面置换功能将当前所需的页面调入。</a:t>
            </a:r>
            <a:endParaRPr lang="zh-CN" altLang="en-US" b="1"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350986" y="3724835"/>
            <a:ext cx="7900235" cy="1367349"/>
          </a:xfrm>
          <a:prstGeom prst="rect">
            <a:avLst/>
          </a:prstGeom>
        </p:spPr>
      </p:pic>
    </p:spTree>
    <p:extLst>
      <p:ext uri="{BB962C8B-B14F-4D97-AF65-F5344CB8AC3E}">
        <p14:creationId xmlns:p14="http://schemas.microsoft.com/office/powerpoint/2010/main" val="3157167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E0F34274-E37C-4292-8768-C6BF5C7AC1E0}"/>
              </a:ext>
            </a:extLst>
          </p:cNvPr>
          <p:cNvSpPr>
            <a:spLocks noGrp="1" noChangeArrowheads="1"/>
          </p:cNvSpPr>
          <p:nvPr>
            <p:ph type="title"/>
          </p:nvPr>
        </p:nvSpPr>
        <p:spPr>
          <a:xfrm>
            <a:off x="625475" y="29368"/>
            <a:ext cx="7886700" cy="1325563"/>
          </a:xfrm>
        </p:spPr>
        <p:txBody>
          <a:bodyPr/>
          <a:lstStyle/>
          <a:p>
            <a:r>
              <a:rPr lang="zh-CN" altLang="en-US" dirty="0"/>
              <a:t>页表表项</a:t>
            </a:r>
          </a:p>
        </p:txBody>
      </p:sp>
      <p:sp>
        <p:nvSpPr>
          <p:cNvPr id="488451" name="Rectangle 3" descr="Rectangle: Click to edit Master text styles&#10;Second level&#10;Third level&#10;Fourth level&#10;Fifth level">
            <a:extLst>
              <a:ext uri="{FF2B5EF4-FFF2-40B4-BE49-F238E27FC236}">
                <a16:creationId xmlns:a16="http://schemas.microsoft.com/office/drawing/2014/main" id="{108973EB-F955-46D6-8A2B-594ACAF1014E}"/>
              </a:ext>
            </a:extLst>
          </p:cNvPr>
          <p:cNvSpPr>
            <a:spLocks noGrp="1" noChangeArrowheads="1"/>
          </p:cNvSpPr>
          <p:nvPr>
            <p:ph type="body" idx="1"/>
          </p:nvPr>
        </p:nvSpPr>
        <p:spPr>
          <a:xfrm>
            <a:off x="533400" y="1143000"/>
            <a:ext cx="8142288" cy="4086225"/>
          </a:xfrm>
        </p:spPr>
        <p:txBody>
          <a:bodyPr/>
          <a:lstStyle/>
          <a:p>
            <a:pPr>
              <a:buFont typeface="Wingdings" panose="05000000000000000000" pitchFamily="2" charset="2"/>
              <a:buNone/>
            </a:pPr>
            <a:r>
              <a:rPr lang="zh-CN" altLang="en-US"/>
              <a:t>页号、内存块号、驻留位、外存地址、访问位、修改位				</a:t>
            </a:r>
          </a:p>
          <a:p>
            <a:r>
              <a:rPr lang="zh-CN" altLang="en-US"/>
              <a:t>驻留位（中断位）：表示该页是在内存还是在外存</a:t>
            </a:r>
          </a:p>
          <a:p>
            <a:r>
              <a:rPr lang="zh-CN" altLang="en-US"/>
              <a:t>访问位：根据访问位来决定淘汰哪页（由不同的算法决定）</a:t>
            </a:r>
          </a:p>
          <a:p>
            <a:r>
              <a:rPr lang="zh-CN" altLang="en-US"/>
              <a:t>修改位：查看此页是否在内存中被修改过</a:t>
            </a:r>
          </a:p>
        </p:txBody>
      </p:sp>
      <p:grpSp>
        <p:nvGrpSpPr>
          <p:cNvPr id="488452" name="Group 4">
            <a:extLst>
              <a:ext uri="{FF2B5EF4-FFF2-40B4-BE49-F238E27FC236}">
                <a16:creationId xmlns:a16="http://schemas.microsoft.com/office/drawing/2014/main" id="{3F59002A-67AC-4B20-953A-2955E157D1CC}"/>
              </a:ext>
            </a:extLst>
          </p:cNvPr>
          <p:cNvGrpSpPr>
            <a:grpSpLocks/>
          </p:cNvGrpSpPr>
          <p:nvPr/>
        </p:nvGrpSpPr>
        <p:grpSpPr bwMode="auto">
          <a:xfrm>
            <a:off x="625475" y="5518150"/>
            <a:ext cx="8137525" cy="647700"/>
            <a:chOff x="748" y="1525"/>
            <a:chExt cx="4173" cy="272"/>
          </a:xfrm>
        </p:grpSpPr>
        <p:sp>
          <p:nvSpPr>
            <p:cNvPr id="488453" name="Rectangle 5">
              <a:extLst>
                <a:ext uri="{FF2B5EF4-FFF2-40B4-BE49-F238E27FC236}">
                  <a16:creationId xmlns:a16="http://schemas.microsoft.com/office/drawing/2014/main" id="{6C8FEB72-7B7A-4835-AC62-045230132335}"/>
                </a:ext>
              </a:extLst>
            </p:cNvPr>
            <p:cNvSpPr>
              <a:spLocks noChangeArrowheads="1"/>
            </p:cNvSpPr>
            <p:nvPr/>
          </p:nvSpPr>
          <p:spPr bwMode="auto">
            <a:xfrm>
              <a:off x="748"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页号</a:t>
              </a:r>
            </a:p>
          </p:txBody>
        </p:sp>
        <p:sp>
          <p:nvSpPr>
            <p:cNvPr id="488454" name="Rectangle 6">
              <a:extLst>
                <a:ext uri="{FF2B5EF4-FFF2-40B4-BE49-F238E27FC236}">
                  <a16:creationId xmlns:a16="http://schemas.microsoft.com/office/drawing/2014/main" id="{0ECE0E87-89B4-4E28-A9F5-4430A855957D}"/>
                </a:ext>
              </a:extLst>
            </p:cNvPr>
            <p:cNvSpPr>
              <a:spLocks noChangeArrowheads="1"/>
            </p:cNvSpPr>
            <p:nvPr/>
          </p:nvSpPr>
          <p:spPr bwMode="auto">
            <a:xfrm>
              <a:off x="1338"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中断位</a:t>
              </a:r>
            </a:p>
          </p:txBody>
        </p:sp>
        <p:sp>
          <p:nvSpPr>
            <p:cNvPr id="488455" name="Rectangle 7">
              <a:extLst>
                <a:ext uri="{FF2B5EF4-FFF2-40B4-BE49-F238E27FC236}">
                  <a16:creationId xmlns:a16="http://schemas.microsoft.com/office/drawing/2014/main" id="{3C3B3A07-AAF3-46DE-9376-8693EAADAFD6}"/>
                </a:ext>
              </a:extLst>
            </p:cNvPr>
            <p:cNvSpPr>
              <a:spLocks noChangeArrowheads="1"/>
            </p:cNvSpPr>
            <p:nvPr/>
          </p:nvSpPr>
          <p:spPr bwMode="auto">
            <a:xfrm>
              <a:off x="1927" y="1525"/>
              <a:ext cx="726"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内存块号</a:t>
              </a:r>
            </a:p>
          </p:txBody>
        </p:sp>
        <p:sp>
          <p:nvSpPr>
            <p:cNvPr id="488456" name="Rectangle 8">
              <a:extLst>
                <a:ext uri="{FF2B5EF4-FFF2-40B4-BE49-F238E27FC236}">
                  <a16:creationId xmlns:a16="http://schemas.microsoft.com/office/drawing/2014/main" id="{240EB1A0-49DC-4182-BE3A-EB34ED732139}"/>
                </a:ext>
              </a:extLst>
            </p:cNvPr>
            <p:cNvSpPr>
              <a:spLocks noChangeArrowheads="1"/>
            </p:cNvSpPr>
            <p:nvPr/>
          </p:nvSpPr>
          <p:spPr bwMode="auto">
            <a:xfrm>
              <a:off x="2653" y="1525"/>
              <a:ext cx="1089"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外存地址</a:t>
              </a:r>
            </a:p>
          </p:txBody>
        </p:sp>
        <p:sp>
          <p:nvSpPr>
            <p:cNvPr id="488457" name="Rectangle 9">
              <a:extLst>
                <a:ext uri="{FF2B5EF4-FFF2-40B4-BE49-F238E27FC236}">
                  <a16:creationId xmlns:a16="http://schemas.microsoft.com/office/drawing/2014/main" id="{19100217-57DE-4BF8-B5A5-9F7211B177B8}"/>
                </a:ext>
              </a:extLst>
            </p:cNvPr>
            <p:cNvSpPr>
              <a:spLocks noChangeArrowheads="1"/>
            </p:cNvSpPr>
            <p:nvPr/>
          </p:nvSpPr>
          <p:spPr bwMode="auto">
            <a:xfrm>
              <a:off x="3742"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访问位</a:t>
              </a:r>
            </a:p>
          </p:txBody>
        </p:sp>
        <p:sp>
          <p:nvSpPr>
            <p:cNvPr id="488458" name="Rectangle 10">
              <a:extLst>
                <a:ext uri="{FF2B5EF4-FFF2-40B4-BE49-F238E27FC236}">
                  <a16:creationId xmlns:a16="http://schemas.microsoft.com/office/drawing/2014/main" id="{8CB3643F-388C-4E42-938E-B6A50906EBB6}"/>
                </a:ext>
              </a:extLst>
            </p:cNvPr>
            <p:cNvSpPr>
              <a:spLocks noChangeArrowheads="1"/>
            </p:cNvSpPr>
            <p:nvPr/>
          </p:nvSpPr>
          <p:spPr bwMode="auto">
            <a:xfrm>
              <a:off x="4331" y="1525"/>
              <a:ext cx="590" cy="272"/>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latin typeface="Arial" panose="020B0604020202020204" pitchFamily="34" charset="0"/>
                </a:rPr>
                <a:t>修改位</a:t>
              </a: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descr="Rectangle: Click to edit Master text styles&#10;Second level&#10;Third level&#10;Fourth level&#10;Fifth level">
            <a:extLst>
              <a:ext uri="{FF2B5EF4-FFF2-40B4-BE49-F238E27FC236}">
                <a16:creationId xmlns:a16="http://schemas.microsoft.com/office/drawing/2014/main" id="{B80F07EC-525A-4977-8706-788A569104EF}"/>
              </a:ext>
            </a:extLst>
          </p:cNvPr>
          <p:cNvSpPr>
            <a:spLocks noGrp="1" noChangeArrowheads="1"/>
          </p:cNvSpPr>
          <p:nvPr>
            <p:ph type="body" idx="1"/>
          </p:nvPr>
        </p:nvSpPr>
        <p:spPr>
          <a:xfrm>
            <a:off x="457200" y="367507"/>
            <a:ext cx="8458200" cy="1371600"/>
          </a:xfrm>
        </p:spPr>
        <p:txBody>
          <a:bodyPr/>
          <a:lstStyle/>
          <a:p>
            <a:pPr algn="just">
              <a:lnSpc>
                <a:spcPct val="90000"/>
              </a:lnSpc>
              <a:buFont typeface="Wingdings" panose="05000000000000000000" pitchFamily="2" charset="2"/>
              <a:buNone/>
            </a:pPr>
            <a:r>
              <a:rPr lang="zh-CN" altLang="en-US" sz="2800" b="1" dirty="0">
                <a:solidFill>
                  <a:srgbClr val="0066CC"/>
                </a:solidFill>
                <a:latin typeface="楷体_GB2312" pitchFamily="49" charset="-122"/>
                <a:ea typeface="楷体_GB2312" pitchFamily="49" charset="-122"/>
              </a:rPr>
              <a:t>       由于程序部分地调入内存，所以在执行过程中，其它的页会不断地调入内存，系统采用中断的方式来实现页的调入。称为</a:t>
            </a:r>
            <a:r>
              <a:rPr lang="zh-CN" altLang="en-US" sz="2800" b="1" dirty="0">
                <a:solidFill>
                  <a:srgbClr val="0066CC"/>
                </a:solidFill>
                <a:latin typeface="Times New Roman" panose="02020603050405020304" pitchFamily="18" charset="0"/>
                <a:ea typeface="楷体_GB2312" pitchFamily="49" charset="-122"/>
              </a:rPr>
              <a:t>“</a:t>
            </a:r>
            <a:r>
              <a:rPr lang="zh-CN" altLang="en-US" sz="2800" b="1" dirty="0">
                <a:solidFill>
                  <a:srgbClr val="0066CC"/>
                </a:solidFill>
                <a:latin typeface="楷体_GB2312" pitchFamily="49" charset="-122"/>
                <a:ea typeface="楷体_GB2312" pitchFamily="49" charset="-122"/>
              </a:rPr>
              <a:t>缺页中断</a:t>
            </a:r>
            <a:r>
              <a:rPr lang="zh-CN" altLang="en-US" sz="2800" b="1" dirty="0">
                <a:solidFill>
                  <a:srgbClr val="0066CC"/>
                </a:solidFill>
                <a:latin typeface="Times New Roman" panose="02020603050405020304" pitchFamily="18" charset="0"/>
                <a:ea typeface="楷体_GB2312" pitchFamily="49" charset="-122"/>
              </a:rPr>
              <a:t>”</a:t>
            </a:r>
            <a:r>
              <a:rPr lang="zh-CN" altLang="en-US" sz="2800" b="1" dirty="0">
                <a:solidFill>
                  <a:srgbClr val="0066CC"/>
                </a:solidFill>
                <a:latin typeface="楷体_GB2312" pitchFamily="49" charset="-122"/>
                <a:ea typeface="楷体_GB2312" pitchFamily="49" charset="-122"/>
              </a:rPr>
              <a:t>。</a:t>
            </a:r>
          </a:p>
        </p:txBody>
      </p:sp>
      <p:grpSp>
        <p:nvGrpSpPr>
          <p:cNvPr id="521219" name="Group 3">
            <a:extLst>
              <a:ext uri="{FF2B5EF4-FFF2-40B4-BE49-F238E27FC236}">
                <a16:creationId xmlns:a16="http://schemas.microsoft.com/office/drawing/2014/main" id="{E3D82BBC-3D4E-4CEC-A77B-99418FA52FF8}"/>
              </a:ext>
            </a:extLst>
          </p:cNvPr>
          <p:cNvGrpSpPr>
            <a:grpSpLocks/>
          </p:cNvGrpSpPr>
          <p:nvPr/>
        </p:nvGrpSpPr>
        <p:grpSpPr bwMode="auto">
          <a:xfrm>
            <a:off x="1295400" y="1828800"/>
            <a:ext cx="6172200" cy="4953000"/>
            <a:chOff x="816" y="1200"/>
            <a:chExt cx="3888" cy="3120"/>
          </a:xfrm>
        </p:grpSpPr>
        <p:sp>
          <p:nvSpPr>
            <p:cNvPr id="521220" name="Text Box 4">
              <a:extLst>
                <a:ext uri="{FF2B5EF4-FFF2-40B4-BE49-F238E27FC236}">
                  <a16:creationId xmlns:a16="http://schemas.microsoft.com/office/drawing/2014/main" id="{FA3200EF-DF3C-4FD3-ADB5-FC1D33220074}"/>
                </a:ext>
              </a:extLst>
            </p:cNvPr>
            <p:cNvSpPr txBox="1">
              <a:spLocks noChangeArrowheads="1"/>
            </p:cNvSpPr>
            <p:nvPr/>
          </p:nvSpPr>
          <p:spPr bwMode="auto">
            <a:xfrm>
              <a:off x="1043" y="1622"/>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保留当前进程的现场</a:t>
              </a:r>
            </a:p>
          </p:txBody>
        </p:sp>
        <p:sp>
          <p:nvSpPr>
            <p:cNvPr id="521221" name="Text Box 5">
              <a:extLst>
                <a:ext uri="{FF2B5EF4-FFF2-40B4-BE49-F238E27FC236}">
                  <a16:creationId xmlns:a16="http://schemas.microsoft.com/office/drawing/2014/main" id="{CC0F33B3-2453-4CE3-880C-397BE49BD0CA}"/>
                </a:ext>
              </a:extLst>
            </p:cNvPr>
            <p:cNvSpPr txBox="1">
              <a:spLocks noChangeArrowheads="1"/>
            </p:cNvSpPr>
            <p:nvPr/>
          </p:nvSpPr>
          <p:spPr bwMode="auto">
            <a:xfrm>
              <a:off x="3258" y="2127"/>
              <a:ext cx="921"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选择一页淘汰</a:t>
              </a:r>
            </a:p>
          </p:txBody>
        </p:sp>
        <p:sp>
          <p:nvSpPr>
            <p:cNvPr id="521222" name="Text Box 6">
              <a:extLst>
                <a:ext uri="{FF2B5EF4-FFF2-40B4-BE49-F238E27FC236}">
                  <a16:creationId xmlns:a16="http://schemas.microsoft.com/office/drawing/2014/main" id="{21C8EBF6-9E17-4104-B85E-ED0BA5B750E6}"/>
                </a:ext>
              </a:extLst>
            </p:cNvPr>
            <p:cNvSpPr txBox="1">
              <a:spLocks noChangeArrowheads="1"/>
            </p:cNvSpPr>
            <p:nvPr/>
          </p:nvSpPr>
          <p:spPr bwMode="auto">
            <a:xfrm>
              <a:off x="2544" y="2064"/>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否</a:t>
              </a:r>
            </a:p>
          </p:txBody>
        </p:sp>
        <p:sp>
          <p:nvSpPr>
            <p:cNvPr id="521223" name="Text Box 7">
              <a:extLst>
                <a:ext uri="{FF2B5EF4-FFF2-40B4-BE49-F238E27FC236}">
                  <a16:creationId xmlns:a16="http://schemas.microsoft.com/office/drawing/2014/main" id="{ABEAE36E-DB09-4D43-9A4B-97067A7BD33D}"/>
                </a:ext>
              </a:extLst>
            </p:cNvPr>
            <p:cNvSpPr txBox="1">
              <a:spLocks noChangeArrowheads="1"/>
            </p:cNvSpPr>
            <p:nvPr/>
          </p:nvSpPr>
          <p:spPr bwMode="auto">
            <a:xfrm>
              <a:off x="1043" y="2662"/>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调入所需要的虚页</a:t>
              </a:r>
            </a:p>
          </p:txBody>
        </p:sp>
        <p:sp>
          <p:nvSpPr>
            <p:cNvPr id="521224" name="Text Box 8">
              <a:extLst>
                <a:ext uri="{FF2B5EF4-FFF2-40B4-BE49-F238E27FC236}">
                  <a16:creationId xmlns:a16="http://schemas.microsoft.com/office/drawing/2014/main" id="{CD9CB393-AC09-49FB-BACB-FC3830B12C4F}"/>
                </a:ext>
              </a:extLst>
            </p:cNvPr>
            <p:cNvSpPr txBox="1">
              <a:spLocks noChangeArrowheads="1"/>
            </p:cNvSpPr>
            <p:nvPr/>
          </p:nvSpPr>
          <p:spPr bwMode="auto">
            <a:xfrm>
              <a:off x="962" y="3196"/>
              <a:ext cx="1465"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修改页表和存储页面表</a:t>
              </a:r>
            </a:p>
          </p:txBody>
        </p:sp>
        <p:sp>
          <p:nvSpPr>
            <p:cNvPr id="521225" name="Text Box 9">
              <a:extLst>
                <a:ext uri="{FF2B5EF4-FFF2-40B4-BE49-F238E27FC236}">
                  <a16:creationId xmlns:a16="http://schemas.microsoft.com/office/drawing/2014/main" id="{13D37704-D633-4D9A-A284-CF40AC3784A2}"/>
                </a:ext>
              </a:extLst>
            </p:cNvPr>
            <p:cNvSpPr txBox="1">
              <a:spLocks noChangeArrowheads="1"/>
            </p:cNvSpPr>
            <p:nvPr/>
          </p:nvSpPr>
          <p:spPr bwMode="auto">
            <a:xfrm>
              <a:off x="1055" y="3730"/>
              <a:ext cx="1236" cy="2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恢复被中断进程现场</a:t>
              </a:r>
            </a:p>
          </p:txBody>
        </p:sp>
        <p:sp>
          <p:nvSpPr>
            <p:cNvPr id="521226" name="Text Box 10">
              <a:extLst>
                <a:ext uri="{FF2B5EF4-FFF2-40B4-BE49-F238E27FC236}">
                  <a16:creationId xmlns:a16="http://schemas.microsoft.com/office/drawing/2014/main" id="{D816920D-8EAB-4D3F-A79A-360293A243BF}"/>
                </a:ext>
              </a:extLst>
            </p:cNvPr>
            <p:cNvSpPr txBox="1">
              <a:spLocks noChangeArrowheads="1"/>
            </p:cNvSpPr>
            <p:nvPr/>
          </p:nvSpPr>
          <p:spPr bwMode="auto">
            <a:xfrm>
              <a:off x="3306" y="3252"/>
              <a:ext cx="939" cy="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把该页写回外存</a:t>
              </a:r>
            </a:p>
          </p:txBody>
        </p:sp>
        <p:grpSp>
          <p:nvGrpSpPr>
            <p:cNvPr id="521227" name="Group 11">
              <a:extLst>
                <a:ext uri="{FF2B5EF4-FFF2-40B4-BE49-F238E27FC236}">
                  <a16:creationId xmlns:a16="http://schemas.microsoft.com/office/drawing/2014/main" id="{31E63AF9-AC0E-4C0B-BDD2-411D736EB9F6}"/>
                </a:ext>
              </a:extLst>
            </p:cNvPr>
            <p:cNvGrpSpPr>
              <a:grpSpLocks/>
            </p:cNvGrpSpPr>
            <p:nvPr/>
          </p:nvGrpSpPr>
          <p:grpSpPr bwMode="auto">
            <a:xfrm>
              <a:off x="816" y="2099"/>
              <a:ext cx="1643" cy="338"/>
              <a:chOff x="816" y="2099"/>
              <a:chExt cx="1643" cy="338"/>
            </a:xfrm>
          </p:grpSpPr>
          <p:sp>
            <p:nvSpPr>
              <p:cNvPr id="521228" name="Text Box 12">
                <a:extLst>
                  <a:ext uri="{FF2B5EF4-FFF2-40B4-BE49-F238E27FC236}">
                    <a16:creationId xmlns:a16="http://schemas.microsoft.com/office/drawing/2014/main" id="{3DCD2814-A4F0-4191-A684-4A288A5FE78B}"/>
                  </a:ext>
                </a:extLst>
              </p:cNvPr>
              <p:cNvSpPr txBox="1">
                <a:spLocks noChangeArrowheads="1"/>
              </p:cNvSpPr>
              <p:nvPr/>
            </p:nvSpPr>
            <p:spPr bwMode="auto">
              <a:xfrm>
                <a:off x="1248" y="2160"/>
                <a:ext cx="9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有空闲页面吗？</a:t>
                </a:r>
              </a:p>
            </p:txBody>
          </p:sp>
          <p:sp>
            <p:nvSpPr>
              <p:cNvPr id="521229" name="AutoShape 13">
                <a:extLst>
                  <a:ext uri="{FF2B5EF4-FFF2-40B4-BE49-F238E27FC236}">
                    <a16:creationId xmlns:a16="http://schemas.microsoft.com/office/drawing/2014/main" id="{E105F3B4-935E-4EDD-84FA-873FA4CB409D}"/>
                  </a:ext>
                </a:extLst>
              </p:cNvPr>
              <p:cNvSpPr>
                <a:spLocks noChangeArrowheads="1"/>
              </p:cNvSpPr>
              <p:nvPr/>
            </p:nvSpPr>
            <p:spPr bwMode="auto">
              <a:xfrm>
                <a:off x="816" y="2099"/>
                <a:ext cx="1643" cy="338"/>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21230" name="Text Box 14">
              <a:extLst>
                <a:ext uri="{FF2B5EF4-FFF2-40B4-BE49-F238E27FC236}">
                  <a16:creationId xmlns:a16="http://schemas.microsoft.com/office/drawing/2014/main" id="{4CBCA01D-5DD7-470B-B2B5-93084DE12002}"/>
                </a:ext>
              </a:extLst>
            </p:cNvPr>
            <p:cNvSpPr txBox="1">
              <a:spLocks noChangeArrowheads="1"/>
            </p:cNvSpPr>
            <p:nvPr/>
          </p:nvSpPr>
          <p:spPr bwMode="auto">
            <a:xfrm>
              <a:off x="3216" y="2688"/>
              <a:ext cx="11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该页被修改过吗？</a:t>
              </a:r>
            </a:p>
          </p:txBody>
        </p:sp>
        <p:sp>
          <p:nvSpPr>
            <p:cNvPr id="521231" name="AutoShape 15">
              <a:extLst>
                <a:ext uri="{FF2B5EF4-FFF2-40B4-BE49-F238E27FC236}">
                  <a16:creationId xmlns:a16="http://schemas.microsoft.com/office/drawing/2014/main" id="{67DA1E4B-80AC-4F50-82CA-B093AABF35B3}"/>
                </a:ext>
              </a:extLst>
            </p:cNvPr>
            <p:cNvSpPr>
              <a:spLocks noChangeArrowheads="1"/>
            </p:cNvSpPr>
            <p:nvPr/>
          </p:nvSpPr>
          <p:spPr bwMode="auto">
            <a:xfrm>
              <a:off x="2753" y="2605"/>
              <a:ext cx="1951" cy="338"/>
            </a:xfrm>
            <a:prstGeom prst="diamond">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1232" name="Line 16">
              <a:extLst>
                <a:ext uri="{FF2B5EF4-FFF2-40B4-BE49-F238E27FC236}">
                  <a16:creationId xmlns:a16="http://schemas.microsoft.com/office/drawing/2014/main" id="{5EC192A3-D15D-4B8B-A73B-6BC13B8E5D04}"/>
                </a:ext>
              </a:extLst>
            </p:cNvPr>
            <p:cNvSpPr>
              <a:spLocks noChangeShapeType="1"/>
            </p:cNvSpPr>
            <p:nvPr/>
          </p:nvSpPr>
          <p:spPr bwMode="auto">
            <a:xfrm>
              <a:off x="1647" y="1875"/>
              <a:ext cx="0" cy="2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3" name="Line 17">
              <a:extLst>
                <a:ext uri="{FF2B5EF4-FFF2-40B4-BE49-F238E27FC236}">
                  <a16:creationId xmlns:a16="http://schemas.microsoft.com/office/drawing/2014/main" id="{D06C330E-0EFB-4FB3-A1FE-CB50B8351CB0}"/>
                </a:ext>
              </a:extLst>
            </p:cNvPr>
            <p:cNvSpPr>
              <a:spLocks noChangeShapeType="1"/>
            </p:cNvSpPr>
            <p:nvPr/>
          </p:nvSpPr>
          <p:spPr bwMode="auto">
            <a:xfrm>
              <a:off x="1637" y="2465"/>
              <a:ext cx="0" cy="1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4" name="Line 18">
              <a:extLst>
                <a:ext uri="{FF2B5EF4-FFF2-40B4-BE49-F238E27FC236}">
                  <a16:creationId xmlns:a16="http://schemas.microsoft.com/office/drawing/2014/main" id="{4B0EA1ED-DF04-4CA9-B62B-405CBB26B3A9}"/>
                </a:ext>
              </a:extLst>
            </p:cNvPr>
            <p:cNvSpPr>
              <a:spLocks noChangeShapeType="1"/>
            </p:cNvSpPr>
            <p:nvPr/>
          </p:nvSpPr>
          <p:spPr bwMode="auto">
            <a:xfrm>
              <a:off x="1637" y="2915"/>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5" name="Line 19">
              <a:extLst>
                <a:ext uri="{FF2B5EF4-FFF2-40B4-BE49-F238E27FC236}">
                  <a16:creationId xmlns:a16="http://schemas.microsoft.com/office/drawing/2014/main" id="{726AA846-CDAC-4204-A592-DDD73FDF3A04}"/>
                </a:ext>
              </a:extLst>
            </p:cNvPr>
            <p:cNvSpPr>
              <a:spLocks noChangeShapeType="1"/>
            </p:cNvSpPr>
            <p:nvPr/>
          </p:nvSpPr>
          <p:spPr bwMode="auto">
            <a:xfrm>
              <a:off x="1647" y="3449"/>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6" name="Line 20">
              <a:extLst>
                <a:ext uri="{FF2B5EF4-FFF2-40B4-BE49-F238E27FC236}">
                  <a16:creationId xmlns:a16="http://schemas.microsoft.com/office/drawing/2014/main" id="{23AB49CF-A1A9-4243-A4E0-A9708E1FA4E0}"/>
                </a:ext>
              </a:extLst>
            </p:cNvPr>
            <p:cNvSpPr>
              <a:spLocks noChangeShapeType="1"/>
            </p:cNvSpPr>
            <p:nvPr/>
          </p:nvSpPr>
          <p:spPr bwMode="auto">
            <a:xfrm>
              <a:off x="1637" y="4011"/>
              <a:ext cx="0" cy="3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7" name="Line 21">
              <a:extLst>
                <a:ext uri="{FF2B5EF4-FFF2-40B4-BE49-F238E27FC236}">
                  <a16:creationId xmlns:a16="http://schemas.microsoft.com/office/drawing/2014/main" id="{BFC1FEF1-6E7C-40B8-B54E-4B9B258A40C2}"/>
                </a:ext>
              </a:extLst>
            </p:cNvPr>
            <p:cNvSpPr>
              <a:spLocks noChangeShapeType="1"/>
            </p:cNvSpPr>
            <p:nvPr/>
          </p:nvSpPr>
          <p:spPr bwMode="auto">
            <a:xfrm>
              <a:off x="1647" y="1228"/>
              <a:ext cx="0" cy="3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8" name="Line 22">
              <a:extLst>
                <a:ext uri="{FF2B5EF4-FFF2-40B4-BE49-F238E27FC236}">
                  <a16:creationId xmlns:a16="http://schemas.microsoft.com/office/drawing/2014/main" id="{32100035-91B8-493E-B12F-A6094F961035}"/>
                </a:ext>
              </a:extLst>
            </p:cNvPr>
            <p:cNvSpPr>
              <a:spLocks noChangeShapeType="1"/>
            </p:cNvSpPr>
            <p:nvPr/>
          </p:nvSpPr>
          <p:spPr bwMode="auto">
            <a:xfrm>
              <a:off x="2468" y="2268"/>
              <a:ext cx="7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39" name="Line 23">
              <a:extLst>
                <a:ext uri="{FF2B5EF4-FFF2-40B4-BE49-F238E27FC236}">
                  <a16:creationId xmlns:a16="http://schemas.microsoft.com/office/drawing/2014/main" id="{5B369DE8-3F87-4F9A-B4E9-8A8EF8E66723}"/>
                </a:ext>
              </a:extLst>
            </p:cNvPr>
            <p:cNvSpPr>
              <a:spLocks noChangeShapeType="1"/>
            </p:cNvSpPr>
            <p:nvPr/>
          </p:nvSpPr>
          <p:spPr bwMode="auto">
            <a:xfrm>
              <a:off x="3705" y="2380"/>
              <a:ext cx="0" cy="25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0" name="Line 24">
              <a:extLst>
                <a:ext uri="{FF2B5EF4-FFF2-40B4-BE49-F238E27FC236}">
                  <a16:creationId xmlns:a16="http://schemas.microsoft.com/office/drawing/2014/main" id="{B6689A6C-C8A0-4EEF-B7EF-D6BB444A33AD}"/>
                </a:ext>
              </a:extLst>
            </p:cNvPr>
            <p:cNvSpPr>
              <a:spLocks noChangeShapeType="1"/>
            </p:cNvSpPr>
            <p:nvPr/>
          </p:nvSpPr>
          <p:spPr bwMode="auto">
            <a:xfrm>
              <a:off x="3723" y="2971"/>
              <a:ext cx="0" cy="2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1" name="Line 25">
              <a:extLst>
                <a:ext uri="{FF2B5EF4-FFF2-40B4-BE49-F238E27FC236}">
                  <a16:creationId xmlns:a16="http://schemas.microsoft.com/office/drawing/2014/main" id="{0B1C3B35-C7A6-4EF7-B4D0-62BE8EBDE968}"/>
                </a:ext>
              </a:extLst>
            </p:cNvPr>
            <p:cNvSpPr>
              <a:spLocks noChangeShapeType="1"/>
            </p:cNvSpPr>
            <p:nvPr/>
          </p:nvSpPr>
          <p:spPr bwMode="auto">
            <a:xfrm flipH="1">
              <a:off x="2657" y="3364"/>
              <a:ext cx="62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242" name="Line 26">
              <a:extLst>
                <a:ext uri="{FF2B5EF4-FFF2-40B4-BE49-F238E27FC236}">
                  <a16:creationId xmlns:a16="http://schemas.microsoft.com/office/drawing/2014/main" id="{D5632732-6420-4F12-A6ED-7EAC5F05883A}"/>
                </a:ext>
              </a:extLst>
            </p:cNvPr>
            <p:cNvSpPr>
              <a:spLocks noChangeShapeType="1"/>
            </p:cNvSpPr>
            <p:nvPr/>
          </p:nvSpPr>
          <p:spPr bwMode="auto">
            <a:xfrm flipV="1">
              <a:off x="2666" y="2886"/>
              <a:ext cx="0" cy="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243" name="Line 27">
              <a:extLst>
                <a:ext uri="{FF2B5EF4-FFF2-40B4-BE49-F238E27FC236}">
                  <a16:creationId xmlns:a16="http://schemas.microsoft.com/office/drawing/2014/main" id="{E48A1627-9FBB-46E6-B20C-0628815C661B}"/>
                </a:ext>
              </a:extLst>
            </p:cNvPr>
            <p:cNvSpPr>
              <a:spLocks noChangeShapeType="1"/>
            </p:cNvSpPr>
            <p:nvPr/>
          </p:nvSpPr>
          <p:spPr bwMode="auto">
            <a:xfrm flipH="1">
              <a:off x="2271" y="2886"/>
              <a:ext cx="3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4" name="Text Box 28">
              <a:extLst>
                <a:ext uri="{FF2B5EF4-FFF2-40B4-BE49-F238E27FC236}">
                  <a16:creationId xmlns:a16="http://schemas.microsoft.com/office/drawing/2014/main" id="{E5C70E0D-7A47-4665-B5F3-6C8BF5400A55}"/>
                </a:ext>
              </a:extLst>
            </p:cNvPr>
            <p:cNvSpPr txBox="1">
              <a:spLocks noChangeArrowheads="1"/>
            </p:cNvSpPr>
            <p:nvPr/>
          </p:nvSpPr>
          <p:spPr bwMode="auto">
            <a:xfrm>
              <a:off x="2496" y="2544"/>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否</a:t>
              </a:r>
            </a:p>
          </p:txBody>
        </p:sp>
        <p:sp>
          <p:nvSpPr>
            <p:cNvPr id="521245" name="Line 29">
              <a:extLst>
                <a:ext uri="{FF2B5EF4-FFF2-40B4-BE49-F238E27FC236}">
                  <a16:creationId xmlns:a16="http://schemas.microsoft.com/office/drawing/2014/main" id="{90D08284-AB1B-48B5-A9F3-87A85E882C5C}"/>
                </a:ext>
              </a:extLst>
            </p:cNvPr>
            <p:cNvSpPr>
              <a:spLocks noChangeShapeType="1"/>
            </p:cNvSpPr>
            <p:nvPr/>
          </p:nvSpPr>
          <p:spPr bwMode="auto">
            <a:xfrm flipH="1">
              <a:off x="2289" y="2774"/>
              <a:ext cx="49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1246" name="Text Box 30">
              <a:extLst>
                <a:ext uri="{FF2B5EF4-FFF2-40B4-BE49-F238E27FC236}">
                  <a16:creationId xmlns:a16="http://schemas.microsoft.com/office/drawing/2014/main" id="{E071A984-372D-47DC-95AA-B51A8D8E1E3C}"/>
                </a:ext>
              </a:extLst>
            </p:cNvPr>
            <p:cNvSpPr txBox="1">
              <a:spLocks noChangeArrowheads="1"/>
            </p:cNvSpPr>
            <p:nvPr/>
          </p:nvSpPr>
          <p:spPr bwMode="auto">
            <a:xfrm>
              <a:off x="1728" y="2448"/>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是</a:t>
              </a:r>
            </a:p>
          </p:txBody>
        </p:sp>
        <p:sp>
          <p:nvSpPr>
            <p:cNvPr id="521247" name="Text Box 31">
              <a:extLst>
                <a:ext uri="{FF2B5EF4-FFF2-40B4-BE49-F238E27FC236}">
                  <a16:creationId xmlns:a16="http://schemas.microsoft.com/office/drawing/2014/main" id="{3AA97DEB-DFB0-45F5-BDC8-EECF43564545}"/>
                </a:ext>
              </a:extLst>
            </p:cNvPr>
            <p:cNvSpPr txBox="1">
              <a:spLocks noChangeArrowheads="1"/>
            </p:cNvSpPr>
            <p:nvPr/>
          </p:nvSpPr>
          <p:spPr bwMode="auto">
            <a:xfrm>
              <a:off x="3850" y="2999"/>
              <a:ext cx="23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是</a:t>
              </a:r>
            </a:p>
          </p:txBody>
        </p:sp>
        <p:sp>
          <p:nvSpPr>
            <p:cNvPr id="521248" name="Text Box 32">
              <a:extLst>
                <a:ext uri="{FF2B5EF4-FFF2-40B4-BE49-F238E27FC236}">
                  <a16:creationId xmlns:a16="http://schemas.microsoft.com/office/drawing/2014/main" id="{86D650B7-4F84-4DD5-BC57-975C9CD8A31E}"/>
                </a:ext>
              </a:extLst>
            </p:cNvPr>
            <p:cNvSpPr txBox="1">
              <a:spLocks noChangeArrowheads="1"/>
            </p:cNvSpPr>
            <p:nvPr/>
          </p:nvSpPr>
          <p:spPr bwMode="auto">
            <a:xfrm>
              <a:off x="1745" y="1200"/>
              <a:ext cx="5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Times New Roman" panose="02020603050405020304" pitchFamily="18" charset="0"/>
                  <a:ea typeface="楷体_GB2312" pitchFamily="49" charset="-122"/>
                </a:rPr>
                <a:t>缺页中断</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40" y="1183630"/>
            <a:ext cx="2031325" cy="369332"/>
          </a:xfrm>
          <a:prstGeom prst="rect">
            <a:avLst/>
          </a:prstGeom>
        </p:spPr>
        <p:txBody>
          <a:bodyPr wrap="none">
            <a:spAutoFit/>
          </a:bodyPr>
          <a:lstStyle/>
          <a:p>
            <a:r>
              <a:rPr lang="zh-CN" altLang="zh-CN" b="1" dirty="0">
                <a:solidFill>
                  <a:srgbClr val="6C0000"/>
                </a:solidFill>
              </a:rPr>
              <a:t>请求分页储存管理</a:t>
            </a:r>
            <a:endParaRPr lang="zh-CN" altLang="en-US" sz="2000" b="1" dirty="0">
              <a:solidFill>
                <a:srgbClr val="6C0000"/>
              </a:solidFill>
            </a:endParaRP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285254" y="1922097"/>
            <a:ext cx="1848583" cy="784830"/>
          </a:xfrm>
          <a:prstGeom prst="rect">
            <a:avLst/>
          </a:prstGeom>
        </p:spPr>
        <p:txBody>
          <a:bodyPr wrap="none">
            <a:spAutoFit/>
          </a:bodyPr>
          <a:lstStyle/>
          <a:p>
            <a:pPr indent="266700" algn="just">
              <a:lnSpc>
                <a:spcPct val="125000"/>
              </a:lnSpc>
              <a:spcAft>
                <a:spcPts val="0"/>
              </a:spcAft>
            </a:pPr>
            <a:r>
              <a:rPr lang="zh-CN"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缺页中断机构</a:t>
            </a:r>
            <a:endParaRPr lang="en-US"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25000"/>
              </a:lnSpc>
              <a:spcAft>
                <a:spcPts val="0"/>
              </a:spcAft>
            </a:pPr>
            <a:r>
              <a:rPr lang="zh-CN" altLang="en-US"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地址变换</a:t>
            </a:r>
            <a:r>
              <a:rPr lang="zh-CN" altLang="zh-CN" b="1" kern="100" dirty="0">
                <a:solidFill>
                  <a:srgbClr val="0C0CC6"/>
                </a:solidFill>
                <a:latin typeface="Calibri" panose="020F0502020204030204" pitchFamily="34" charset="0"/>
                <a:ea typeface="宋体" panose="02010600030101010101" pitchFamily="2" charset="-122"/>
                <a:cs typeface="Times New Roman" panose="02020603050405020304" pitchFamily="18" charset="0"/>
              </a:rPr>
              <a:t> </a:t>
            </a:r>
          </a:p>
        </p:txBody>
      </p:sp>
      <p:pic>
        <p:nvPicPr>
          <p:cNvPr id="9" name="图片 8"/>
          <p:cNvPicPr>
            <a:picLocks noChangeAspect="1"/>
          </p:cNvPicPr>
          <p:nvPr/>
        </p:nvPicPr>
        <p:blipFill>
          <a:blip r:embed="rId2"/>
          <a:stretch>
            <a:fillRect/>
          </a:stretch>
        </p:blipFill>
        <p:spPr>
          <a:xfrm>
            <a:off x="2445165" y="1076053"/>
            <a:ext cx="6446967" cy="5053356"/>
          </a:xfrm>
          <a:prstGeom prst="rect">
            <a:avLst/>
          </a:prstGeom>
        </p:spPr>
      </p:pic>
      <p:sp>
        <p:nvSpPr>
          <p:cNvPr id="10" name="Text Box 768"/>
          <p:cNvSpPr txBox="1">
            <a:spLocks noChangeArrowheads="1"/>
          </p:cNvSpPr>
          <p:nvPr/>
        </p:nvSpPr>
        <p:spPr bwMode="auto">
          <a:xfrm>
            <a:off x="2923279" y="5960132"/>
            <a:ext cx="3340735" cy="3385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图</a:t>
            </a:r>
            <a:r>
              <a:rPr lang="en-US" sz="1600" kern="100" dirty="0">
                <a:effectLst/>
                <a:latin typeface="Calibri" panose="020F0502020204030204" pitchFamily="34" charset="0"/>
                <a:ea typeface="宋体" panose="02010600030101010101" pitchFamily="2" charset="-122"/>
                <a:cs typeface="Times New Roman" panose="02020603050405020304" pitchFamily="18" charset="0"/>
              </a:rPr>
              <a:t>7-26 </a:t>
            </a:r>
            <a:r>
              <a:rPr lang="zh-CN" sz="1600" kern="100" dirty="0">
                <a:effectLst/>
                <a:latin typeface="Calibri" panose="020F0502020204030204" pitchFamily="34" charset="0"/>
                <a:ea typeface="宋体" panose="02010600030101010101" pitchFamily="2" charset="-122"/>
                <a:cs typeface="Times New Roman" panose="02020603050405020304" pitchFamily="18" charset="0"/>
              </a:rPr>
              <a:t>地址变换与缺页处理过程</a:t>
            </a:r>
          </a:p>
        </p:txBody>
      </p:sp>
    </p:spTree>
    <p:extLst>
      <p:ext uri="{BB962C8B-B14F-4D97-AF65-F5344CB8AC3E}">
        <p14:creationId xmlns:p14="http://schemas.microsoft.com/office/powerpoint/2010/main" val="383847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566669AC-E7DE-40B4-8025-D28CCE531FC1}"/>
              </a:ext>
            </a:extLst>
          </p:cNvPr>
          <p:cNvSpPr>
            <a:spLocks noGrp="1" noChangeArrowheads="1"/>
          </p:cNvSpPr>
          <p:nvPr>
            <p:ph type="title"/>
          </p:nvPr>
        </p:nvSpPr>
        <p:spPr/>
        <p:txBody>
          <a:bodyPr/>
          <a:lstStyle/>
          <a:p>
            <a:r>
              <a:rPr lang="zh-CN" altLang="en-US" sz="4800">
                <a:latin typeface="宋体" panose="02010600030101010101" pitchFamily="2" charset="-122"/>
              </a:rPr>
              <a:t>地址映射的方式</a:t>
            </a:r>
          </a:p>
        </p:txBody>
      </p:sp>
      <p:sp>
        <p:nvSpPr>
          <p:cNvPr id="180227" name="Rectangle 3" descr="Rectangle: Click to edit Master text styles&#10;Second level&#10;Third level&#10;Fourth level&#10;Fifth level">
            <a:extLst>
              <a:ext uri="{FF2B5EF4-FFF2-40B4-BE49-F238E27FC236}">
                <a16:creationId xmlns:a16="http://schemas.microsoft.com/office/drawing/2014/main" id="{40BFC0E4-368F-4BCD-9E6C-BA4B19140F1F}"/>
              </a:ext>
            </a:extLst>
          </p:cNvPr>
          <p:cNvSpPr>
            <a:spLocks noGrp="1" noChangeArrowheads="1"/>
          </p:cNvSpPr>
          <p:nvPr>
            <p:ph type="body" idx="1"/>
          </p:nvPr>
        </p:nvSpPr>
        <p:spPr/>
        <p:txBody>
          <a:bodyPr/>
          <a:lstStyle/>
          <a:p>
            <a:pPr>
              <a:lnSpc>
                <a:spcPct val="90000"/>
              </a:lnSpc>
            </a:pPr>
            <a:r>
              <a:rPr lang="zh-CN" altLang="en-US" sz="3600" b="1">
                <a:latin typeface="宋体" panose="02010600030101010101" pitchFamily="2" charset="-122"/>
              </a:rPr>
              <a:t>用户程序装入内存时对有关指令的地址部分的修改定义为从程序地址到内存地址的</a:t>
            </a:r>
            <a:r>
              <a:rPr lang="zh-CN" altLang="en-US" sz="3600" b="1">
                <a:solidFill>
                  <a:srgbClr val="FF0369"/>
                </a:solidFill>
                <a:latin typeface="宋体" panose="02010600030101010101" pitchFamily="2" charset="-122"/>
              </a:rPr>
              <a:t>地址映射</a:t>
            </a:r>
            <a:r>
              <a:rPr lang="zh-CN" altLang="en-US" sz="3600">
                <a:latin typeface="宋体" panose="02010600030101010101" pitchFamily="2" charset="-122"/>
              </a:rPr>
              <a:t>，或称为</a:t>
            </a:r>
            <a:r>
              <a:rPr lang="zh-CN" altLang="en-US" sz="3600" b="1">
                <a:solidFill>
                  <a:srgbClr val="FF0369"/>
                </a:solidFill>
                <a:latin typeface="宋体" panose="02010600030101010101" pitchFamily="2" charset="-122"/>
              </a:rPr>
              <a:t>地址重定位</a:t>
            </a:r>
            <a:r>
              <a:rPr lang="zh-CN" altLang="en-US" sz="3600">
                <a:latin typeface="宋体" panose="02010600030101010101" pitchFamily="2" charset="-122"/>
              </a:rPr>
              <a:t>。</a:t>
            </a:r>
          </a:p>
          <a:p>
            <a:pPr>
              <a:lnSpc>
                <a:spcPct val="90000"/>
              </a:lnSpc>
            </a:pPr>
            <a:r>
              <a:rPr lang="zh-CN" altLang="en-US" sz="3600">
                <a:latin typeface="宋体" panose="02010600030101010101" pitchFamily="2" charset="-122"/>
              </a:rPr>
              <a:t>地址映射的方式：</a:t>
            </a:r>
          </a:p>
          <a:p>
            <a:pPr marL="1008063" lvl="1" indent="-550863">
              <a:lnSpc>
                <a:spcPct val="90000"/>
              </a:lnSpc>
            </a:pPr>
            <a:r>
              <a:rPr lang="zh-CN" altLang="en-US" sz="3200">
                <a:solidFill>
                  <a:srgbClr val="3366FF"/>
                </a:solidFill>
                <a:latin typeface="宋体" panose="02010600030101010101" pitchFamily="2" charset="-122"/>
              </a:rPr>
              <a:t>静态地址映射</a:t>
            </a:r>
          </a:p>
          <a:p>
            <a:pPr marL="1008063" lvl="1" indent="-550863">
              <a:lnSpc>
                <a:spcPct val="90000"/>
              </a:lnSpc>
            </a:pPr>
            <a:r>
              <a:rPr lang="zh-CN" altLang="en-US" sz="3200">
                <a:solidFill>
                  <a:srgbClr val="3366FF"/>
                </a:solidFill>
                <a:latin typeface="宋体" panose="02010600030101010101" pitchFamily="2" charset="-122"/>
              </a:rPr>
              <a:t>动态地址映射</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a:extLst>
              <a:ext uri="{FF2B5EF4-FFF2-40B4-BE49-F238E27FC236}">
                <a16:creationId xmlns:a16="http://schemas.microsoft.com/office/drawing/2014/main" id="{6BF670FB-C7D7-4835-BF9B-58D8FDF1B4AF}"/>
              </a:ext>
            </a:extLst>
          </p:cNvPr>
          <p:cNvSpPr>
            <a:spLocks noGrp="1" noChangeArrowheads="1"/>
          </p:cNvSpPr>
          <p:nvPr>
            <p:ph type="title"/>
          </p:nvPr>
        </p:nvSpPr>
        <p:spPr/>
        <p:txBody>
          <a:bodyPr/>
          <a:lstStyle/>
          <a:p>
            <a:r>
              <a:rPr lang="zh-CN" altLang="en-US" sz="4000" dirty="0"/>
              <a:t>缺页中断（</a:t>
            </a:r>
            <a:r>
              <a:rPr lang="en-US" altLang="zh-CN" sz="4000" dirty="0"/>
              <a:t>Page Fault）</a:t>
            </a:r>
            <a:r>
              <a:rPr lang="zh-CN" altLang="en-US" sz="4000" dirty="0"/>
              <a:t>处理</a:t>
            </a:r>
          </a:p>
        </p:txBody>
      </p:sp>
      <p:sp>
        <p:nvSpPr>
          <p:cNvPr id="489475" name="Rectangle 3" descr="Rectangle: Click to edit Master text styles&#10;Second level&#10;Third level&#10;Fourth level&#10;Fifth level">
            <a:extLst>
              <a:ext uri="{FF2B5EF4-FFF2-40B4-BE49-F238E27FC236}">
                <a16:creationId xmlns:a16="http://schemas.microsoft.com/office/drawing/2014/main" id="{4EBC0024-730D-4F01-B0C7-007CA5D0E1A2}"/>
              </a:ext>
            </a:extLst>
          </p:cNvPr>
          <p:cNvSpPr>
            <a:spLocks noGrp="1" noChangeArrowheads="1"/>
          </p:cNvSpPr>
          <p:nvPr>
            <p:ph type="body" idx="1"/>
          </p:nvPr>
        </p:nvSpPr>
        <p:spPr>
          <a:xfrm>
            <a:off x="609600" y="1966913"/>
            <a:ext cx="8153400" cy="3930650"/>
          </a:xfrm>
        </p:spPr>
        <p:txBody>
          <a:bodyPr>
            <a:normAutofit fontScale="85000" lnSpcReduction="20000"/>
          </a:bodyPr>
          <a:lstStyle/>
          <a:p>
            <a:pPr>
              <a:lnSpc>
                <a:spcPct val="110000"/>
              </a:lnSpc>
              <a:buSzPct val="70000"/>
            </a:pPr>
            <a:r>
              <a:rPr lang="zh-CN" altLang="en-US" sz="2800" b="1" dirty="0"/>
              <a:t>在页表中发现所要访问的页不在内存，则产生</a:t>
            </a:r>
            <a:r>
              <a:rPr lang="zh-CN" altLang="en-US" sz="2800" b="1" dirty="0">
                <a:solidFill>
                  <a:srgbClr val="FF0369"/>
                </a:solidFill>
              </a:rPr>
              <a:t>缺页中断</a:t>
            </a:r>
            <a:r>
              <a:rPr lang="zh-CN" altLang="en-US" sz="2800" b="1" dirty="0"/>
              <a:t>。操作系统接到此中断信号后，就调出缺页中断处理程序，根据页表中给出的外存地址，准备将该页调入内存</a:t>
            </a:r>
          </a:p>
          <a:p>
            <a:pPr>
              <a:lnSpc>
                <a:spcPct val="110000"/>
              </a:lnSpc>
              <a:buSzPct val="70000"/>
            </a:pPr>
            <a:r>
              <a:rPr lang="zh-CN" altLang="en-US" sz="2800" b="1" dirty="0"/>
              <a:t>此时应将缺页的进程挂起（调页完成唤醒）</a:t>
            </a:r>
          </a:p>
          <a:p>
            <a:pPr>
              <a:lnSpc>
                <a:spcPct val="110000"/>
              </a:lnSpc>
              <a:buSzPct val="70000"/>
            </a:pPr>
            <a:endParaRPr lang="zh-CN" altLang="en-US" sz="2800" b="1" dirty="0"/>
          </a:p>
          <a:p>
            <a:pPr>
              <a:lnSpc>
                <a:spcPct val="110000"/>
              </a:lnSpc>
              <a:buSzPct val="70000"/>
            </a:pPr>
            <a:r>
              <a:rPr lang="zh-CN" altLang="en-US" sz="2800" b="1" dirty="0"/>
              <a:t>如果内存中有空闲块，则分配一个块，将要调入的页装入该块，并修改页表中相应页表项目的驻留位及相应的内存块号</a:t>
            </a:r>
          </a:p>
          <a:p>
            <a:pPr>
              <a:lnSpc>
                <a:spcPct val="110000"/>
              </a:lnSpc>
              <a:buSzPct val="70000"/>
            </a:pPr>
            <a:r>
              <a:rPr lang="zh-CN" altLang="en-US" sz="2800" b="1" dirty="0"/>
              <a:t>若此时内存中没有空闲块，则要淘汰某页（若被淘汰页在内存期间被修改过，则要将其写回外存）</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E6690718-F117-4A77-B3A8-FDD1A0AA4EE0}"/>
              </a:ext>
            </a:extLst>
          </p:cNvPr>
          <p:cNvSpPr>
            <a:spLocks noGrp="1" noChangeArrowheads="1"/>
          </p:cNvSpPr>
          <p:nvPr>
            <p:ph type="title"/>
          </p:nvPr>
        </p:nvSpPr>
        <p:spPr>
          <a:xfrm>
            <a:off x="685800" y="914400"/>
            <a:ext cx="7772400" cy="609600"/>
          </a:xfrm>
          <a:noFill/>
          <a:ln/>
        </p:spPr>
        <p:txBody>
          <a:bodyPr>
            <a:normAutofit fontScale="90000"/>
          </a:bodyPr>
          <a:lstStyle/>
          <a:p>
            <a:r>
              <a:rPr lang="zh-CN" altLang="en-US">
                <a:ea typeface="楷体_GB2312" pitchFamily="49" charset="-122"/>
              </a:rPr>
              <a:t>缺页中断与一般中断的区别</a:t>
            </a:r>
          </a:p>
        </p:txBody>
      </p:sp>
      <p:sp>
        <p:nvSpPr>
          <p:cNvPr id="522243" name="Rectangle 3" descr="Rectangle: Click to edit Master text styles&#10;Second level&#10;Third level&#10;Fourth level&#10;Fifth level">
            <a:extLst>
              <a:ext uri="{FF2B5EF4-FFF2-40B4-BE49-F238E27FC236}">
                <a16:creationId xmlns:a16="http://schemas.microsoft.com/office/drawing/2014/main" id="{73A7BBB7-CD27-40E4-8132-0A6F679019C4}"/>
              </a:ext>
            </a:extLst>
          </p:cNvPr>
          <p:cNvSpPr>
            <a:spLocks noGrp="1" noChangeArrowheads="1"/>
          </p:cNvSpPr>
          <p:nvPr>
            <p:ph type="body" idx="1"/>
          </p:nvPr>
        </p:nvSpPr>
        <p:spPr>
          <a:xfrm>
            <a:off x="762000" y="1905000"/>
            <a:ext cx="7772400" cy="4114800"/>
          </a:xfrm>
        </p:spPr>
        <p:txBody>
          <a:bodyPr/>
          <a:lstStyle/>
          <a:p>
            <a:pPr algn="just">
              <a:buFont typeface="Wingdings" panose="05000000000000000000" pitchFamily="2" charset="2"/>
              <a:buNone/>
            </a:pPr>
            <a:r>
              <a:rPr lang="zh-CN" altLang="en-US" sz="2800" b="1">
                <a:solidFill>
                  <a:srgbClr val="0066CC"/>
                </a:solidFill>
                <a:latin typeface="楷体_GB2312" pitchFamily="49" charset="-122"/>
                <a:ea typeface="楷体_GB2312" pitchFamily="49" charset="-122"/>
              </a:rPr>
              <a:t> （1）缺页中断是在执行一条指令时产生的中断，并立即转去处理。而一般中断则是在一条指令执行结束后，当发现有中断请求时才去响应和处理。</a:t>
            </a:r>
          </a:p>
          <a:p>
            <a:pPr algn="just">
              <a:buFont typeface="Wingdings" panose="05000000000000000000" pitchFamily="2" charset="2"/>
              <a:buNone/>
            </a:pPr>
            <a:endParaRPr lang="zh-CN" altLang="en-US" sz="2800" b="1">
              <a:solidFill>
                <a:srgbClr val="0066CC"/>
              </a:solidFill>
              <a:latin typeface="楷体_GB2312" pitchFamily="49" charset="-122"/>
              <a:ea typeface="楷体_GB2312" pitchFamily="49" charset="-122"/>
            </a:endParaRPr>
          </a:p>
          <a:p>
            <a:pPr algn="just">
              <a:buFont typeface="Wingdings" panose="05000000000000000000" pitchFamily="2" charset="2"/>
              <a:buNone/>
            </a:pPr>
            <a:r>
              <a:rPr lang="zh-CN" altLang="en-US" sz="2800" b="1">
                <a:solidFill>
                  <a:srgbClr val="0066CC"/>
                </a:solidFill>
                <a:latin typeface="楷体_GB2312" pitchFamily="49" charset="-122"/>
                <a:ea typeface="楷体_GB2312" pitchFamily="49" charset="-122"/>
              </a:rPr>
              <a:t> （2）缺页中断处理完成后，仍返回到原指令去重新指令，因为那条指令并未执行。而一般中断则是返回到下一条指令去执行，因为上一条指令已经执行结束了。</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a:extLst>
              <a:ext uri="{FF2B5EF4-FFF2-40B4-BE49-F238E27FC236}">
                <a16:creationId xmlns:a16="http://schemas.microsoft.com/office/drawing/2014/main" id="{878B4817-6511-4686-8C38-8D4316DFB5DF}"/>
              </a:ext>
            </a:extLst>
          </p:cNvPr>
          <p:cNvSpPr>
            <a:spLocks noGrp="1" noChangeArrowheads="1"/>
          </p:cNvSpPr>
          <p:nvPr>
            <p:ph type="title"/>
          </p:nvPr>
        </p:nvSpPr>
        <p:spPr/>
        <p:txBody>
          <a:bodyPr/>
          <a:lstStyle/>
          <a:p>
            <a:r>
              <a:rPr lang="zh-CN" altLang="en-US" dirty="0"/>
              <a:t>页面淘汰算法</a:t>
            </a:r>
          </a:p>
        </p:txBody>
      </p:sp>
      <p:sp>
        <p:nvSpPr>
          <p:cNvPr id="490499" name="Rectangle 3" descr="Rectangle: Click to edit Master text styles&#10;Second level&#10;Third level&#10;Fourth level&#10;Fifth level">
            <a:extLst>
              <a:ext uri="{FF2B5EF4-FFF2-40B4-BE49-F238E27FC236}">
                <a16:creationId xmlns:a16="http://schemas.microsoft.com/office/drawing/2014/main" id="{9354E9BC-05F0-4875-B117-2D51C3156DC8}"/>
              </a:ext>
            </a:extLst>
          </p:cNvPr>
          <p:cNvSpPr>
            <a:spLocks noGrp="1" noChangeArrowheads="1"/>
          </p:cNvSpPr>
          <p:nvPr>
            <p:ph type="body" idx="1"/>
          </p:nvPr>
        </p:nvSpPr>
        <p:spPr>
          <a:xfrm>
            <a:off x="990600" y="1676400"/>
            <a:ext cx="7677150" cy="4495800"/>
          </a:xfrm>
        </p:spPr>
        <p:txBody>
          <a:bodyPr>
            <a:normAutofit lnSpcReduction="10000"/>
          </a:bodyPr>
          <a:lstStyle/>
          <a:p>
            <a:pPr>
              <a:lnSpc>
                <a:spcPct val="90000"/>
              </a:lnSpc>
              <a:buSzPct val="70000"/>
            </a:pPr>
            <a:r>
              <a:rPr lang="zh-CN" altLang="en-US" sz="2800"/>
              <a:t>先进先出页面淘汰算法（</a:t>
            </a:r>
            <a:r>
              <a:rPr lang="en-US" altLang="zh-CN" sz="2800"/>
              <a:t>FIFO）</a:t>
            </a:r>
          </a:p>
          <a:p>
            <a:pPr>
              <a:lnSpc>
                <a:spcPct val="90000"/>
              </a:lnSpc>
              <a:buSzPct val="70000"/>
              <a:buFont typeface="Wingdings" panose="05000000000000000000" pitchFamily="2" charset="2"/>
              <a:buNone/>
            </a:pPr>
            <a:r>
              <a:rPr lang="en-US" altLang="zh-CN" sz="2800"/>
              <a:t>   </a:t>
            </a:r>
            <a:r>
              <a:rPr lang="zh-CN" altLang="en-US" sz="2800" b="1"/>
              <a:t>选择在内存中驻留时间最长的页并淘汰之</a:t>
            </a:r>
          </a:p>
          <a:p>
            <a:pPr>
              <a:lnSpc>
                <a:spcPct val="90000"/>
              </a:lnSpc>
              <a:buSzPct val="70000"/>
            </a:pPr>
            <a:r>
              <a:rPr lang="zh-CN" altLang="en-US" sz="2800"/>
              <a:t>理想淘汰算法</a:t>
            </a:r>
            <a:r>
              <a:rPr lang="zh-CN" altLang="en-US" sz="2800">
                <a:latin typeface="Times New Roman" panose="02020603050405020304" pitchFamily="18" charset="0"/>
              </a:rPr>
              <a:t>—</a:t>
            </a:r>
            <a:r>
              <a:rPr lang="zh-CN" altLang="en-US" sz="2800"/>
              <a:t>最佳页面算法（</a:t>
            </a:r>
            <a:r>
              <a:rPr lang="en-US" altLang="zh-CN" sz="2800"/>
              <a:t>OPT）</a:t>
            </a:r>
          </a:p>
          <a:p>
            <a:pPr>
              <a:lnSpc>
                <a:spcPct val="90000"/>
              </a:lnSpc>
              <a:buSzPct val="70000"/>
              <a:buFont typeface="Wingdings" panose="05000000000000000000" pitchFamily="2" charset="2"/>
              <a:buNone/>
            </a:pPr>
            <a:r>
              <a:rPr lang="en-US" altLang="zh-CN" sz="2800"/>
              <a:t>   </a:t>
            </a:r>
            <a:r>
              <a:rPr lang="zh-CN" altLang="en-US" sz="2800" b="1"/>
              <a:t>淘汰以后不再需要的或最远的将来才会用到的页面</a:t>
            </a:r>
          </a:p>
          <a:p>
            <a:pPr>
              <a:lnSpc>
                <a:spcPct val="90000"/>
              </a:lnSpc>
              <a:buSzPct val="70000"/>
            </a:pPr>
            <a:r>
              <a:rPr lang="zh-CN" altLang="en-US" sz="2800"/>
              <a:t>最近最久未使用页面淘汰算法（</a:t>
            </a:r>
            <a:r>
              <a:rPr lang="en-US" altLang="zh-CN" sz="2800"/>
              <a:t>LRU）</a:t>
            </a:r>
          </a:p>
          <a:p>
            <a:pPr>
              <a:lnSpc>
                <a:spcPct val="90000"/>
              </a:lnSpc>
              <a:buFont typeface="Wingdings" panose="05000000000000000000" pitchFamily="2" charset="2"/>
              <a:buNone/>
            </a:pPr>
            <a:r>
              <a:rPr lang="en-US" altLang="zh-CN" sz="2800"/>
              <a:t>   </a:t>
            </a:r>
            <a:r>
              <a:rPr lang="zh-CN" altLang="en-US" sz="2800" b="1"/>
              <a:t>选择最后一次访问时间距离当前时间最长的一页并淘汰之   即淘汰没有使用的时间最长的页</a:t>
            </a:r>
          </a:p>
          <a:p>
            <a:pPr>
              <a:lnSpc>
                <a:spcPct val="90000"/>
              </a:lnSpc>
            </a:pPr>
            <a:r>
              <a:rPr lang="zh-CN" altLang="en-US" sz="2800"/>
              <a:t>最不经常使用（</a:t>
            </a:r>
            <a:r>
              <a:rPr lang="en-US" altLang="zh-CN" sz="2800"/>
              <a:t>LFU）</a:t>
            </a:r>
          </a:p>
          <a:p>
            <a:pPr>
              <a:lnSpc>
                <a:spcPct val="90000"/>
              </a:lnSpc>
              <a:buFont typeface="Wingdings" panose="05000000000000000000" pitchFamily="2" charset="2"/>
              <a:buNone/>
            </a:pPr>
            <a:r>
              <a:rPr lang="en-US" altLang="zh-CN" sz="2800"/>
              <a:t>   </a:t>
            </a:r>
            <a:r>
              <a:rPr lang="zh-CN" altLang="en-US" sz="2800" b="1"/>
              <a:t>选择访问次数最少的页面淘汰</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40" y="1183630"/>
            <a:ext cx="1675459" cy="369332"/>
          </a:xfrm>
          <a:prstGeom prst="rect">
            <a:avLst/>
          </a:prstGeom>
        </p:spPr>
        <p:txBody>
          <a:bodyPr wrap="none">
            <a:spAutoFit/>
          </a:bodyPr>
          <a:lstStyle/>
          <a:p>
            <a:r>
              <a:rPr lang="zh-CN" altLang="zh-CN" b="1" dirty="0">
                <a:solidFill>
                  <a:srgbClr val="6C0000"/>
                </a:solidFill>
              </a:rPr>
              <a:t> 页面置换算法 </a:t>
            </a: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13840" y="1730532"/>
            <a:ext cx="3748142" cy="438582"/>
          </a:xfrm>
          <a:prstGeom prst="rect">
            <a:avLst/>
          </a:prstGeom>
        </p:spPr>
        <p:txBody>
          <a:bodyPr wrap="none">
            <a:spAutoFit/>
          </a:bodyPr>
          <a:lstStyle/>
          <a:p>
            <a:pPr marL="342900" lvl="0" indent="-342900">
              <a:lnSpc>
                <a:spcPct val="125000"/>
              </a:lnSpc>
              <a:buFont typeface="+mj-lt"/>
              <a:buAutoNum type="arabicPeriod"/>
            </a:pP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先进先出页面置换算法（</a:t>
            </a: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FIFO</a:t>
            </a: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73705" y="2169114"/>
            <a:ext cx="6781836" cy="646331"/>
          </a:xfrm>
          <a:prstGeom prst="rect">
            <a:avLst/>
          </a:prstGeom>
        </p:spPr>
        <p:txBody>
          <a:bodyPr wrap="square">
            <a:spAutoFit/>
          </a:bodyPr>
          <a:lstStyle/>
          <a:p>
            <a:r>
              <a:rPr lang="zh-CN" altLang="zh-CN" b="1" dirty="0">
                <a:solidFill>
                  <a:srgbClr val="003A8F"/>
                </a:solidFill>
                <a:latin typeface="华文楷体" panose="02010600040101010101" pitchFamily="2" charset="-122"/>
                <a:ea typeface="华文楷体" panose="02010600040101010101" pitchFamily="2" charset="-122"/>
                <a:cs typeface="Arial" panose="020B0604020202020204" pitchFamily="34" charset="0"/>
              </a:rPr>
              <a:t>总是选择在主存中停留时间最长（即最老）的页面进行置换，即先进入内存的页，先被换出内存</a:t>
            </a:r>
            <a:r>
              <a:rPr lang="zh-CN" altLang="en-US" b="1" dirty="0">
                <a:solidFill>
                  <a:srgbClr val="003A8F"/>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13" name="矩形 12"/>
          <p:cNvSpPr/>
          <p:nvPr/>
        </p:nvSpPr>
        <p:spPr>
          <a:xfrm>
            <a:off x="685799" y="2889843"/>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573705" y="3914628"/>
            <a:ext cx="8045859" cy="2178481"/>
          </a:xfrm>
          <a:prstGeom prst="rect">
            <a:avLst/>
          </a:prstGeom>
        </p:spPr>
      </p:pic>
    </p:spTree>
    <p:extLst>
      <p:ext uri="{BB962C8B-B14F-4D97-AF65-F5344CB8AC3E}">
        <p14:creationId xmlns:p14="http://schemas.microsoft.com/office/powerpoint/2010/main" val="29693873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13839" y="118363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22092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413839" y="1730532"/>
            <a:ext cx="5744913" cy="759182"/>
          </a:xfrm>
          <a:prstGeom prst="rect">
            <a:avLst/>
          </a:prstGeom>
        </p:spPr>
        <p:txBody>
          <a:bodyPr wrap="square">
            <a:spAutoFit/>
          </a:bodyPr>
          <a:lstStyle/>
          <a:p>
            <a:pPr marL="342900" indent="-342900">
              <a:lnSpc>
                <a:spcPct val="125000"/>
              </a:lnSpc>
              <a:buFont typeface="+mj-lt"/>
              <a:buAutoNum type="arabicPeriod"/>
            </a:pP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先进先出页面置换算法（</a:t>
            </a: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FIFO</a:t>
            </a:r>
            <a:r>
              <a:rPr lang="zh-CN"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a:t>
            </a:r>
            <a:r>
              <a:rPr lang="en-US" altLang="zh-CN" b="1" kern="0" dirty="0">
                <a:solidFill>
                  <a:srgbClr val="FF0000"/>
                </a:solidFill>
                <a:latin typeface="Calibri" panose="020F0502020204030204" pitchFamily="34" charset="0"/>
                <a:ea typeface="宋体" panose="02010600030101010101" pitchFamily="2" charset="-122"/>
                <a:cs typeface="Helvetica" panose="020B0604020202020204" pitchFamily="34" charset="0"/>
              </a:rPr>
              <a:t>---</a:t>
            </a:r>
            <a:r>
              <a:rPr lang="en-US" altLang="zh-CN" b="1" dirty="0" err="1">
                <a:solidFill>
                  <a:srgbClr val="FF0000"/>
                </a:solidFill>
              </a:rPr>
              <a:t>Belady</a:t>
            </a:r>
            <a:r>
              <a:rPr lang="zh-CN" altLang="zh-CN" b="1" dirty="0">
                <a:solidFill>
                  <a:srgbClr val="FF0000"/>
                </a:solidFill>
              </a:rPr>
              <a:t>现象</a:t>
            </a: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p:cNvSpPr/>
          <p:nvPr/>
        </p:nvSpPr>
        <p:spPr>
          <a:xfrm>
            <a:off x="1000294" y="2245901"/>
            <a:ext cx="6543505" cy="784830"/>
          </a:xfrm>
          <a:prstGeom prst="rect">
            <a:avLst/>
          </a:prstGeom>
          <a:solidFill>
            <a:schemeClr val="bg1">
              <a:lumMod val="95000"/>
            </a:schemeClr>
          </a:solidFill>
          <a:ln>
            <a:solidFill>
              <a:schemeClr val="tx1"/>
            </a:solidFill>
          </a:ln>
        </p:spPr>
        <p:txBody>
          <a:bodyPr wrap="square">
            <a:spAutoFit/>
          </a:bodyPr>
          <a:lstStyle/>
          <a:p>
            <a:pPr>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假设页面的引用序列如下：</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1,2,3,4,1,2,5,1,2,3,4,5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379433" y="3247007"/>
            <a:ext cx="5492013" cy="2824811"/>
          </a:xfrm>
          <a:prstGeom prst="rect">
            <a:avLst/>
          </a:prstGeom>
        </p:spPr>
      </p:pic>
      <p:sp>
        <p:nvSpPr>
          <p:cNvPr id="8" name="矩形 7"/>
          <p:cNvSpPr/>
          <p:nvPr/>
        </p:nvSpPr>
        <p:spPr>
          <a:xfrm>
            <a:off x="6871446" y="3697941"/>
            <a:ext cx="2010422" cy="646331"/>
          </a:xfrm>
          <a:prstGeom prst="rect">
            <a:avLst/>
          </a:prstGeom>
        </p:spPr>
        <p:txBody>
          <a:bodyPr wrap="none">
            <a:spAutoFit/>
          </a:bodyPr>
          <a:lstStyle/>
          <a:p>
            <a:r>
              <a:rPr lang="en-US" altLang="zh-CN" b="1" dirty="0" err="1">
                <a:solidFill>
                  <a:srgbClr val="0C0CC6"/>
                </a:solidFill>
                <a:latin typeface="华文楷体" panose="02010600040101010101" pitchFamily="2" charset="-122"/>
                <a:ea typeface="华文楷体" panose="02010600040101010101" pitchFamily="2" charset="-122"/>
                <a:cs typeface="Arial" panose="020B0604020202020204" pitchFamily="34" charset="0"/>
              </a:rPr>
              <a:t>Belady</a:t>
            </a:r>
            <a:r>
              <a:rPr lang="zh-CN" altLang="zh-CN"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现象</a:t>
            </a:r>
            <a:r>
              <a:rPr lang="zh-CN" altLang="en-US"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是</a:t>
            </a:r>
            <a:r>
              <a:rPr lang="en-US" altLang="zh-CN"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FIFO</a:t>
            </a:r>
          </a:p>
          <a:p>
            <a:r>
              <a:rPr lang="zh-CN" altLang="en-US"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算法特有的！</a:t>
            </a:r>
            <a:endParaRPr lang="zh-CN" altLang="en-US" b="1" dirty="0">
              <a:solidFill>
                <a:srgbClr val="0C0CC6"/>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642159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0000"/>
                </a:solidFill>
                <a:latin typeface="Calibri" panose="020F0502020204030204" pitchFamily="34" charset="0"/>
                <a:ea typeface="宋体" panose="02010600030101010101" pitchFamily="2" charset="-122"/>
                <a:cs typeface="Helvetica" panose="020B0604020202020204" pitchFamily="34" charset="0"/>
              </a:rPr>
              <a:t>2. </a:t>
            </a:r>
            <a:r>
              <a:rPr lang="zh-CN" altLang="zh-CN" b="1" dirty="0"/>
              <a:t>最优页面置换（</a:t>
            </a:r>
            <a:r>
              <a:rPr lang="en-US" altLang="zh-CN" b="1" dirty="0"/>
              <a:t>OPT</a:t>
            </a:r>
            <a:r>
              <a:rPr lang="zh-CN" altLang="zh-CN" b="1" dirty="0"/>
              <a:t>）算法</a:t>
            </a:r>
            <a:endParaRPr lang="zh-CN" altLang="zh-CN" dirty="0"/>
          </a:p>
          <a:p>
            <a:pPr>
              <a:lnSpc>
                <a:spcPct val="125000"/>
              </a:lnSpc>
            </a:pPr>
            <a:endParaRPr lang="zh-CN" altLang="zh-CN" b="1" dirty="0">
              <a:solidFill>
                <a:srgbClr val="FF0000"/>
              </a:solidFill>
            </a:endParaRP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860611" y="1941295"/>
            <a:ext cx="7758954" cy="646331"/>
          </a:xfrm>
          <a:prstGeom prst="rect">
            <a:avLst/>
          </a:prstGeom>
        </p:spPr>
        <p:txBody>
          <a:bodyPr wrap="square">
            <a:spAutoFit/>
          </a:bodyPr>
          <a:lstStyle/>
          <a:p>
            <a:r>
              <a:rPr lang="zh-CN" altLang="zh-CN" b="1" kern="0" dirty="0">
                <a:solidFill>
                  <a:srgbClr val="003A8F"/>
                </a:solidFill>
                <a:ea typeface="宋体" panose="02010600030101010101" pitchFamily="2" charset="-122"/>
                <a:cs typeface="Helvetica" panose="020B0604020202020204" pitchFamily="34" charset="0"/>
              </a:rPr>
              <a:t>最优置换算法（</a:t>
            </a:r>
            <a:r>
              <a:rPr lang="en-US" altLang="zh-CN" b="1" kern="0" dirty="0">
                <a:solidFill>
                  <a:srgbClr val="003A8F"/>
                </a:solidFill>
                <a:ea typeface="宋体" panose="02010600030101010101" pitchFamily="2" charset="-122"/>
                <a:cs typeface="Helvetica" panose="020B0604020202020204" pitchFamily="34" charset="0"/>
              </a:rPr>
              <a:t>OPT</a:t>
            </a:r>
            <a:r>
              <a:rPr lang="zh-CN" altLang="zh-CN" b="1" kern="0" dirty="0">
                <a:solidFill>
                  <a:srgbClr val="003A8F"/>
                </a:solidFill>
                <a:ea typeface="宋体" panose="02010600030101010101" pitchFamily="2" charset="-122"/>
                <a:cs typeface="Helvetica" panose="020B0604020202020204" pitchFamily="34" charset="0"/>
              </a:rPr>
              <a:t>）是指，其所选择的被淘汰页面，将是以后永不使用的，或许是在最长</a:t>
            </a:r>
            <a:r>
              <a:rPr lang="en-US" altLang="zh-CN" b="1" kern="0" dirty="0">
                <a:solidFill>
                  <a:srgbClr val="003A8F"/>
                </a:solidFill>
                <a:ea typeface="宋体" panose="02010600030101010101" pitchFamily="2" charset="-122"/>
                <a:cs typeface="Helvetica" panose="020B0604020202020204" pitchFamily="34" charset="0"/>
              </a:rPr>
              <a:t>(</a:t>
            </a:r>
            <a:r>
              <a:rPr lang="zh-CN" altLang="zh-CN" b="1" kern="0" dirty="0">
                <a:solidFill>
                  <a:srgbClr val="003A8F"/>
                </a:solidFill>
                <a:ea typeface="宋体" panose="02010600030101010101" pitchFamily="2" charset="-122"/>
                <a:cs typeface="Helvetica" panose="020B0604020202020204" pitchFamily="34" charset="0"/>
              </a:rPr>
              <a:t>未来</a:t>
            </a:r>
            <a:r>
              <a:rPr lang="en-US" altLang="zh-CN" b="1" kern="0" dirty="0">
                <a:solidFill>
                  <a:srgbClr val="003A8F"/>
                </a:solidFill>
                <a:ea typeface="宋体" panose="02010600030101010101" pitchFamily="2" charset="-122"/>
                <a:cs typeface="Helvetica" panose="020B0604020202020204" pitchFamily="34" charset="0"/>
              </a:rPr>
              <a:t>)</a:t>
            </a:r>
            <a:r>
              <a:rPr lang="zh-CN" altLang="zh-CN" b="1" kern="0" dirty="0">
                <a:solidFill>
                  <a:srgbClr val="003A8F"/>
                </a:solidFill>
                <a:ea typeface="宋体" panose="02010600030101010101" pitchFamily="2" charset="-122"/>
                <a:cs typeface="Helvetica" panose="020B0604020202020204" pitchFamily="34" charset="0"/>
              </a:rPr>
              <a:t>时间内不再被访问的页面</a:t>
            </a:r>
            <a:endParaRPr lang="zh-CN" altLang="en-US" b="1" dirty="0">
              <a:solidFill>
                <a:srgbClr val="003A8F"/>
              </a:solidFill>
            </a:endParaRPr>
          </a:p>
        </p:txBody>
      </p:sp>
      <p:sp>
        <p:nvSpPr>
          <p:cNvPr id="12" name="矩形 11"/>
          <p:cNvSpPr/>
          <p:nvPr/>
        </p:nvSpPr>
        <p:spPr>
          <a:xfrm>
            <a:off x="685799" y="2692785"/>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5254" y="3725616"/>
            <a:ext cx="8729584" cy="2410292"/>
          </a:xfrm>
          <a:prstGeom prst="rect">
            <a:avLst/>
          </a:prstGeom>
        </p:spPr>
      </p:pic>
    </p:spTree>
    <p:extLst>
      <p:ext uri="{BB962C8B-B14F-4D97-AF65-F5344CB8AC3E}">
        <p14:creationId xmlns:p14="http://schemas.microsoft.com/office/powerpoint/2010/main" val="8731105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003A8F"/>
              </a:solidFill>
            </a:endParaRPr>
          </a:p>
          <a:p>
            <a:pPr marL="342900" lvl="0" indent="-342900">
              <a:lnSpc>
                <a:spcPct val="125000"/>
              </a:lnSpc>
              <a:buFont typeface="+mj-lt"/>
              <a:buAutoNum type="arabicPeriod"/>
            </a:pPr>
            <a:endParaRPr lang="zh-CN" altLang="zh-CN" kern="100" dirty="0">
              <a:solidFill>
                <a:srgbClr val="003A8F"/>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649941" y="1893158"/>
            <a:ext cx="7758954" cy="923330"/>
          </a:xfrm>
          <a:prstGeom prst="rect">
            <a:avLst/>
          </a:prstGeom>
        </p:spPr>
        <p:txBody>
          <a:bodyPr wrap="square">
            <a:spAutoFit/>
          </a:bodyPr>
          <a:lstStyle/>
          <a:p>
            <a:r>
              <a:rPr lang="zh-CN" altLang="zh-CN" b="1" dirty="0">
                <a:latin typeface="华文楷体" panose="02010600040101010101" pitchFamily="2" charset="-122"/>
                <a:ea typeface="华文楷体" panose="02010600040101010101" pitchFamily="2" charset="-122"/>
              </a:rPr>
              <a:t>如果以最近的过去作为不久将来的近似，那么就可以把过去最长一段时间里不曾被使用的页面置换掉。它的实质是，当需要置换一页时，选择在最近一段时间里最久没有使用过的页面予以置换</a:t>
            </a:r>
            <a:r>
              <a:rPr lang="zh-CN" altLang="en-US" b="1" dirty="0">
                <a:latin typeface="华文楷体" panose="02010600040101010101" pitchFamily="2" charset="-122"/>
                <a:ea typeface="华文楷体" panose="02010600040101010101" pitchFamily="2" charset="-122"/>
              </a:rPr>
              <a:t>。</a:t>
            </a:r>
            <a:endParaRPr lang="zh-CN" altLang="en-US" b="1" dirty="0">
              <a:solidFill>
                <a:srgbClr val="003A8F"/>
              </a:solidFill>
              <a:latin typeface="华文楷体" panose="02010600040101010101" pitchFamily="2" charset="-122"/>
              <a:ea typeface="华文楷体" panose="02010600040101010101" pitchFamily="2" charset="-122"/>
            </a:endParaRPr>
          </a:p>
        </p:txBody>
      </p:sp>
      <p:sp>
        <p:nvSpPr>
          <p:cNvPr id="2" name="矩形 1"/>
          <p:cNvSpPr/>
          <p:nvPr/>
        </p:nvSpPr>
        <p:spPr>
          <a:xfrm>
            <a:off x="649941" y="3007913"/>
            <a:ext cx="6779558" cy="784830"/>
          </a:xfrm>
          <a:prstGeom prst="rect">
            <a:avLst/>
          </a:prstGeom>
        </p:spPr>
        <p:txBody>
          <a:bodyPr wrap="square">
            <a:spAutoFit/>
          </a:bodyPr>
          <a:lstStyle/>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LRU</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算法需要实际硬件的支持。其问题是怎么确定最后使用时间的顺序，对此有两种可行的办法。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951656" y="3961112"/>
            <a:ext cx="7374279" cy="646331"/>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）第一种方法是使用计数器：在最简单的情况下，为每个页表条目关联一个使用时间域，并为</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CPU </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添加一个逻辑时钟或计数器。</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a:t>
            </a:r>
            <a:endParaRPr lang="zh-CN" altLang="en-US" b="1" dirty="0">
              <a:latin typeface="华文楷体" panose="02010600040101010101" pitchFamily="2" charset="-122"/>
              <a:ea typeface="华文楷体" panose="02010600040101010101" pitchFamily="2" charset="-122"/>
            </a:endParaRPr>
          </a:p>
        </p:txBody>
      </p:sp>
      <p:sp>
        <p:nvSpPr>
          <p:cNvPr id="8" name="矩形 7"/>
          <p:cNvSpPr/>
          <p:nvPr/>
        </p:nvSpPr>
        <p:spPr>
          <a:xfrm>
            <a:off x="976271" y="4937367"/>
            <a:ext cx="6580975" cy="369332"/>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2</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）实现</a:t>
            </a:r>
            <a:r>
              <a:rPr lang="en-US"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 LRU </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置换的另一种方法是采用堆栈来实现的。</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541288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003A8F"/>
              </a:solidFill>
            </a:endParaRPr>
          </a:p>
          <a:p>
            <a:pPr marL="342900" lvl="0" indent="-342900">
              <a:lnSpc>
                <a:spcPct val="125000"/>
              </a:lnSpc>
              <a:buFont typeface="+mj-lt"/>
              <a:buAutoNum type="arabicPeriod"/>
            </a:pPr>
            <a:endParaRPr lang="zh-CN" altLang="zh-CN" kern="100" dirty="0">
              <a:solidFill>
                <a:srgbClr val="003A8F"/>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9" name="矩形 8"/>
          <p:cNvSpPr/>
          <p:nvPr/>
        </p:nvSpPr>
        <p:spPr>
          <a:xfrm>
            <a:off x="810401" y="2281661"/>
            <a:ext cx="6930526" cy="646331"/>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每当页面被引用时，它就从堆栈中移除并放在顶部。这样，最近使用的页面总是在堆栈的顶部，最近最少使用的页面总是在底部</a:t>
            </a:r>
            <a:r>
              <a:rPr lang="zh-CN" altLang="en-US"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a:t>
            </a:r>
            <a:endParaRPr lang="zh-CN" altLang="en-US" b="1" dirty="0">
              <a:latin typeface="华文楷体" panose="02010600040101010101" pitchFamily="2" charset="-122"/>
              <a:ea typeface="华文楷体" panose="02010600040101010101" pitchFamily="2" charset="-122"/>
            </a:endParaRPr>
          </a:p>
        </p:txBody>
      </p:sp>
      <p:sp>
        <p:nvSpPr>
          <p:cNvPr id="10" name="矩形 9"/>
          <p:cNvSpPr/>
          <p:nvPr/>
        </p:nvSpPr>
        <p:spPr>
          <a:xfrm>
            <a:off x="438456" y="1836168"/>
            <a:ext cx="2241319" cy="369332"/>
          </a:xfrm>
          <a:prstGeom prst="rect">
            <a:avLst/>
          </a:prstGeom>
        </p:spPr>
        <p:txBody>
          <a:bodyPr wrap="none">
            <a:spAutoFit/>
          </a:bodyPr>
          <a:lstStyle/>
          <a:p>
            <a:r>
              <a:rPr lang="zh-CN" altLang="zh-CN" b="1" kern="0" dirty="0">
                <a:solidFill>
                  <a:srgbClr val="0C0CC6"/>
                </a:solidFill>
                <a:latin typeface="华文楷体" panose="02010600040101010101" pitchFamily="2" charset="-122"/>
                <a:ea typeface="华文楷体" panose="02010600040101010101" pitchFamily="2" charset="-122"/>
                <a:cs typeface="Helvetica" panose="020B0604020202020204" pitchFamily="34" charset="0"/>
              </a:rPr>
              <a:t>采用堆栈来实现</a:t>
            </a:r>
            <a:r>
              <a:rPr lang="en-US" altLang="zh-CN" b="1" kern="0" dirty="0">
                <a:solidFill>
                  <a:srgbClr val="0C0CC6"/>
                </a:solidFill>
                <a:latin typeface="华文楷体" panose="02010600040101010101" pitchFamily="2" charset="-122"/>
                <a:ea typeface="华文楷体" panose="02010600040101010101" pitchFamily="2" charset="-122"/>
                <a:cs typeface="Helvetica" panose="020B0604020202020204" pitchFamily="34" charset="0"/>
              </a:rPr>
              <a:t>LRU</a:t>
            </a:r>
            <a:endParaRPr lang="zh-CN" altLang="en-US" dirty="0">
              <a:solidFill>
                <a:srgbClr val="0C0CC6"/>
              </a:solidFill>
            </a:endParaRPr>
          </a:p>
        </p:txBody>
      </p:sp>
      <p:sp>
        <p:nvSpPr>
          <p:cNvPr id="12" name="矩形 11"/>
          <p:cNvSpPr/>
          <p:nvPr/>
        </p:nvSpPr>
        <p:spPr>
          <a:xfrm>
            <a:off x="1745907" y="3008296"/>
            <a:ext cx="4572000" cy="408445"/>
          </a:xfrm>
          <a:prstGeom prst="rect">
            <a:avLst/>
          </a:prstGeom>
          <a:solidFill>
            <a:schemeClr val="bg1">
              <a:lumMod val="95000"/>
            </a:schemeClr>
          </a:solidFill>
          <a:ln>
            <a:solidFill>
              <a:schemeClr val="tx1"/>
            </a:solidFill>
          </a:ln>
        </p:spPr>
        <p:txBody>
          <a:bodyPr>
            <a:spAutoFit/>
          </a:bodyPr>
          <a:lstStyle/>
          <a:p>
            <a:pPr indent="266700">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4  7  0  7  1  0  1  2  1  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882783" y="3497045"/>
            <a:ext cx="7338273" cy="2903530"/>
          </a:xfrm>
          <a:prstGeom prst="rect">
            <a:avLst/>
          </a:prstGeom>
        </p:spPr>
      </p:pic>
    </p:spTree>
    <p:extLst>
      <p:ext uri="{BB962C8B-B14F-4D97-AF65-F5344CB8AC3E}">
        <p14:creationId xmlns:p14="http://schemas.microsoft.com/office/powerpoint/2010/main" val="2524690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1131079"/>
          </a:xfrm>
          <a:prstGeom prst="rect">
            <a:avLst/>
          </a:prstGeom>
        </p:spPr>
        <p:txBody>
          <a:bodyPr wrap="square">
            <a:spAutoFit/>
          </a:bodyPr>
          <a:lstStyle/>
          <a:p>
            <a:pPr>
              <a:lnSpc>
                <a:spcPct val="125000"/>
              </a:lnSpc>
            </a:pPr>
            <a:r>
              <a:rPr lang="en-US" altLang="zh-CN" b="1" kern="0" dirty="0">
                <a:solidFill>
                  <a:srgbClr val="003A8F"/>
                </a:solidFill>
                <a:latin typeface="Calibri" panose="020F0502020204030204" pitchFamily="34" charset="0"/>
                <a:ea typeface="宋体" panose="02010600030101010101" pitchFamily="2" charset="-122"/>
                <a:cs typeface="Helvetica" panose="020B0604020202020204" pitchFamily="34" charset="0"/>
              </a:rPr>
              <a:t>3.  LRU </a:t>
            </a:r>
            <a:r>
              <a:rPr lang="zh-CN" altLang="zh-CN" b="1" dirty="0">
                <a:solidFill>
                  <a:srgbClr val="003A8F"/>
                </a:solidFill>
              </a:rPr>
              <a:t>页面置换算法</a:t>
            </a:r>
            <a:endParaRPr lang="zh-CN" altLang="zh-CN" dirty="0">
              <a:solidFill>
                <a:srgbClr val="003A8F"/>
              </a:solidFill>
            </a:endParaRPr>
          </a:p>
          <a:p>
            <a:pPr>
              <a:lnSpc>
                <a:spcPct val="125000"/>
              </a:lnSpc>
            </a:pPr>
            <a:endParaRPr lang="zh-CN" altLang="zh-CN" b="1" dirty="0">
              <a:solidFill>
                <a:srgbClr val="FF0000"/>
              </a:solidFill>
            </a:endParaRPr>
          </a:p>
          <a:p>
            <a:pPr marL="342900" lvl="0" indent="-342900">
              <a:lnSpc>
                <a:spcPct val="125000"/>
              </a:lnSpc>
              <a:buFont typeface="+mj-lt"/>
              <a:buAutoNum type="arabicPeriod"/>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矩形 11"/>
          <p:cNvSpPr/>
          <p:nvPr/>
        </p:nvSpPr>
        <p:spPr>
          <a:xfrm>
            <a:off x="562536" y="2243662"/>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85254" y="3254188"/>
            <a:ext cx="8637647" cy="2685911"/>
          </a:xfrm>
          <a:prstGeom prst="rect">
            <a:avLst/>
          </a:prstGeom>
        </p:spPr>
      </p:pic>
    </p:spTree>
    <p:extLst>
      <p:ext uri="{BB962C8B-B14F-4D97-AF65-F5344CB8AC3E}">
        <p14:creationId xmlns:p14="http://schemas.microsoft.com/office/powerpoint/2010/main" val="21446852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438456" y="1036260"/>
            <a:ext cx="2974819" cy="369332"/>
          </a:xfrm>
          <a:prstGeom prst="rect">
            <a:avLst/>
          </a:prstGeom>
        </p:spPr>
        <p:txBody>
          <a:bodyPr wrap="square">
            <a:spAutoFit/>
          </a:bodyPr>
          <a:lstStyle/>
          <a:p>
            <a:r>
              <a:rPr lang="zh-CN" altLang="zh-CN" b="1" dirty="0">
                <a:solidFill>
                  <a:srgbClr val="6C0000"/>
                </a:solidFill>
              </a:rPr>
              <a:t> 页面置换算法</a:t>
            </a:r>
            <a:r>
              <a:rPr lang="zh-CN" altLang="en-US" b="1" dirty="0">
                <a:solidFill>
                  <a:srgbClr val="6C0000"/>
                </a:solidFill>
              </a:rPr>
              <a:t>（续）</a:t>
            </a:r>
            <a:r>
              <a:rPr lang="zh-CN" altLang="zh-CN" b="1" dirty="0">
                <a:solidFill>
                  <a:srgbClr val="6C0000"/>
                </a:solidFill>
              </a:rPr>
              <a:t> </a:t>
            </a:r>
          </a:p>
        </p:txBody>
      </p:sp>
      <p:sp>
        <p:nvSpPr>
          <p:cNvPr id="7" name="矩形 6"/>
          <p:cNvSpPr/>
          <p:nvPr/>
        </p:nvSpPr>
        <p:spPr>
          <a:xfrm>
            <a:off x="285254" y="108549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349547" y="1455295"/>
            <a:ext cx="5744913" cy="369332"/>
          </a:xfrm>
          <a:prstGeom prst="rect">
            <a:avLst/>
          </a:prstGeom>
        </p:spPr>
        <p:txBody>
          <a:bodyPr wrap="square">
            <a:spAutoFit/>
          </a:bodyPr>
          <a:lstStyle/>
          <a:p>
            <a:pPr lvl="0"/>
            <a:r>
              <a:rPr lang="en-US" altLang="zh-CN" b="1" dirty="0">
                <a:solidFill>
                  <a:srgbClr val="0C0CC6"/>
                </a:solidFill>
              </a:rPr>
              <a:t>4. </a:t>
            </a:r>
            <a:r>
              <a:rPr lang="zh-CN" altLang="zh-CN" b="1" dirty="0">
                <a:solidFill>
                  <a:srgbClr val="0C0CC6"/>
                </a:solidFill>
              </a:rPr>
              <a:t>近似</a:t>
            </a:r>
            <a:r>
              <a:rPr lang="en-US" altLang="zh-CN" b="1" dirty="0">
                <a:solidFill>
                  <a:srgbClr val="0C0CC6"/>
                </a:solidFill>
              </a:rPr>
              <a:t>LRU</a:t>
            </a:r>
            <a:r>
              <a:rPr lang="zh-CN" altLang="zh-CN" b="1" dirty="0">
                <a:solidFill>
                  <a:srgbClr val="0C0CC6"/>
                </a:solidFill>
              </a:rPr>
              <a:t>页面置换</a:t>
            </a:r>
            <a:r>
              <a:rPr lang="en-US" altLang="zh-CN" b="1" dirty="0">
                <a:solidFill>
                  <a:srgbClr val="0C0CC6"/>
                </a:solidFill>
              </a:rPr>
              <a:t>-</a:t>
            </a:r>
            <a:r>
              <a:rPr lang="zh-CN" altLang="zh-CN" b="1" dirty="0">
                <a:solidFill>
                  <a:srgbClr val="0C0CC6"/>
                </a:solidFill>
              </a:rPr>
              <a:t>二次机会算法</a:t>
            </a:r>
            <a:endParaRPr lang="zh-CN" altLang="zh-CN" dirty="0">
              <a:solidFill>
                <a:srgbClr val="0C0CC6"/>
              </a:solidFill>
            </a:endParaRPr>
          </a:p>
        </p:txBody>
      </p:sp>
      <p:sp>
        <p:nvSpPr>
          <p:cNvPr id="12" name="矩形 11"/>
          <p:cNvSpPr/>
          <p:nvPr/>
        </p:nvSpPr>
        <p:spPr>
          <a:xfrm>
            <a:off x="697006" y="3032061"/>
            <a:ext cx="7933765" cy="784830"/>
          </a:xfrm>
          <a:prstGeom prst="rect">
            <a:avLst/>
          </a:prstGeom>
          <a:solidFill>
            <a:schemeClr val="bg1">
              <a:lumMod val="95000"/>
            </a:schemeClr>
          </a:solidFill>
          <a:ln>
            <a:solidFill>
              <a:schemeClr val="tx1"/>
            </a:solidFill>
          </a:ln>
        </p:spPr>
        <p:txBody>
          <a:bodyPr wrap="square">
            <a:spAutoFit/>
          </a:bodyPr>
          <a:lstStyle/>
          <a:p>
            <a:pPr indent="266700">
              <a:lnSpc>
                <a:spcPct val="125000"/>
              </a:lnSpc>
            </a:pP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场景：假设某进程被分配了</a:t>
            </a:r>
            <a:r>
              <a:rPr lang="en-US"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3</a:t>
            </a:r>
            <a:r>
              <a:rPr lang="zh-CN" altLang="zh-CN" kern="0" dirty="0">
                <a:solidFill>
                  <a:srgbClr val="000000"/>
                </a:solidFill>
                <a:latin typeface="Calibri" panose="020F0502020204030204" pitchFamily="34" charset="0"/>
                <a:ea typeface="宋体" panose="02010600030101010101" pitchFamily="2" charset="-122"/>
                <a:cs typeface="Helvetica" panose="020B0604020202020204" pitchFamily="34" charset="0"/>
              </a:rPr>
              <a:t>个页帧，程序页面访问序列为：</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nSpc>
                <a:spcPct val="125000"/>
              </a:lnSpc>
            </a:pPr>
            <a:r>
              <a:rPr lang="en-US" altLang="zh-CN" kern="0" dirty="0">
                <a:solidFill>
                  <a:srgbClr val="000000"/>
                </a:solidFill>
                <a:latin typeface="宋体" panose="02010600030101010101" pitchFamily="2" charset="-122"/>
                <a:ea typeface="宋体" panose="02010600030101010101" pitchFamily="2" charset="-122"/>
                <a:cs typeface="Helvetica" panose="020B0604020202020204" pitchFamily="34" charset="0"/>
              </a:rPr>
              <a:t>      6,5,1,2,5,3,5,4,2,3,5,3,2,1,2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p:cNvSpPr/>
          <p:nvPr/>
        </p:nvSpPr>
        <p:spPr>
          <a:xfrm>
            <a:off x="562536" y="1966679"/>
            <a:ext cx="8202706"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当选择置换页面时，依然和</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FIFO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一样，选择最早置入</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内存</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的页面。但是二次</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机会</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法还设置了一个访问状态位。所以还要检查页面的的访问位。如果是</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，就淘汰这页；如果访问位是</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，就给它</a:t>
            </a:r>
            <a:r>
              <a:rPr lang="en-US" altLang="zh-CN" b="1" u="sng"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第二次机会</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，并选择下一个</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FIFO</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a:t>
            </a:r>
            <a:endParaRPr lang="zh-CN" altLang="en-US"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647599" y="3958943"/>
            <a:ext cx="8032578" cy="2449135"/>
          </a:xfrm>
          <a:prstGeom prst="rect">
            <a:avLst/>
          </a:prstGeom>
        </p:spPr>
      </p:pic>
    </p:spTree>
    <p:extLst>
      <p:ext uri="{BB962C8B-B14F-4D97-AF65-F5344CB8AC3E}">
        <p14:creationId xmlns:p14="http://schemas.microsoft.com/office/powerpoint/2010/main" val="829611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地址重定位</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pic>
        <p:nvPicPr>
          <p:cNvPr id="5" name="图片 4"/>
          <p:cNvPicPr>
            <a:picLocks noChangeAspect="1"/>
          </p:cNvPicPr>
          <p:nvPr/>
        </p:nvPicPr>
        <p:blipFill>
          <a:blip r:embed="rId3"/>
          <a:stretch>
            <a:fillRect/>
          </a:stretch>
        </p:blipFill>
        <p:spPr>
          <a:xfrm>
            <a:off x="970682" y="2700095"/>
            <a:ext cx="7272721" cy="4107468"/>
          </a:xfrm>
          <a:prstGeom prst="rect">
            <a:avLst/>
          </a:prstGeom>
        </p:spPr>
      </p:pic>
      <p:sp>
        <p:nvSpPr>
          <p:cNvPr id="12" name="矩形 11"/>
          <p:cNvSpPr/>
          <p:nvPr/>
        </p:nvSpPr>
        <p:spPr>
          <a:xfrm>
            <a:off x="634403" y="1651854"/>
            <a:ext cx="7974105" cy="2840073"/>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地址重定位可以分为</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动态地址重定位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与</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静态地址重定位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两种方式。</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FF0000"/>
                </a:solidFill>
                <a:latin typeface="华文楷体" panose="02010600040101010101" pitchFamily="2" charset="-122"/>
                <a:ea typeface="华文楷体" panose="02010600040101010101" pitchFamily="2" charset="-122"/>
                <a:cs typeface="Arial" panose="020B0604020202020204" pitchFamily="34" charset="0"/>
              </a:rPr>
              <a:t>静态地址重定位</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是在程序执行之前，由装配程序完成的地址映射工作，</a:t>
            </a:r>
            <a:endPar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endParaRPr lang="en-US"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r>
              <a:rPr lang="zh-CN"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静态地址重定位的优点是不需要硬件支持，但是缺点是必须占有连续的内存空间，</a:t>
            </a:r>
            <a:r>
              <a:rPr lang="zh-CN" altLang="en-US"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一旦程序装入后不能移动</a:t>
            </a:r>
            <a:r>
              <a:rPr lang="en-US"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这就难以做到数据和程序的共享。</a:t>
            </a:r>
            <a:endPar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9002939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descr="Rectangle: Click to edit Master text styles&#10;Second level&#10;Third level&#10;Fourth level&#10;Fifth level">
            <a:extLst>
              <a:ext uri="{FF2B5EF4-FFF2-40B4-BE49-F238E27FC236}">
                <a16:creationId xmlns:a16="http://schemas.microsoft.com/office/drawing/2014/main" id="{680EF21B-0172-44D0-9993-4C108698D6C7}"/>
              </a:ext>
            </a:extLst>
          </p:cNvPr>
          <p:cNvSpPr>
            <a:spLocks noGrp="1" noChangeArrowheads="1"/>
          </p:cNvSpPr>
          <p:nvPr>
            <p:ph type="body" idx="1"/>
          </p:nvPr>
        </p:nvSpPr>
        <p:spPr>
          <a:xfrm>
            <a:off x="933450" y="2027238"/>
            <a:ext cx="7326313" cy="3400425"/>
          </a:xfrm>
        </p:spPr>
        <p:txBody>
          <a:bodyPr/>
          <a:lstStyle/>
          <a:p>
            <a:pPr>
              <a:spcBef>
                <a:spcPct val="0"/>
              </a:spcBef>
              <a:buClrTx/>
              <a:buSzTx/>
              <a:buFontTx/>
              <a:buNone/>
            </a:pPr>
            <a:r>
              <a:rPr lang="zh-CN" altLang="en-US"/>
              <a:t>   某程序在内存中分配三个块，访问页的走向为4，3，2，1，4，3，5，4，3，2，1，5，按</a:t>
            </a:r>
            <a:r>
              <a:rPr lang="en-US" altLang="zh-CN"/>
              <a:t>FIFO、</a:t>
            </a:r>
            <a:r>
              <a:rPr lang="zh-CN" altLang="en-US"/>
              <a:t> </a:t>
            </a:r>
            <a:r>
              <a:rPr lang="en-US" altLang="zh-CN"/>
              <a:t>LRU、OPT</a:t>
            </a:r>
            <a:r>
              <a:rPr lang="zh-CN" altLang="en-US"/>
              <a:t>算法分别计算缺页次数</a:t>
            </a:r>
          </a:p>
          <a:p>
            <a:pPr>
              <a:spcBef>
                <a:spcPct val="0"/>
              </a:spcBef>
              <a:buClrTx/>
              <a:buSzTx/>
              <a:buFontTx/>
              <a:buNone/>
            </a:pPr>
            <a:endParaRPr lang="zh-CN" altLang="en-US"/>
          </a:p>
          <a:p>
            <a:pPr>
              <a:spcBef>
                <a:spcPct val="0"/>
              </a:spcBef>
              <a:buClrTx/>
              <a:buSzTx/>
              <a:buFontTx/>
              <a:buNone/>
            </a:pPr>
            <a:r>
              <a:rPr lang="zh-CN" altLang="en-US"/>
              <a:t>假设开始时所有页均不在内存</a:t>
            </a:r>
          </a:p>
        </p:txBody>
      </p:sp>
      <p:sp>
        <p:nvSpPr>
          <p:cNvPr id="493571" name="Rectangle 3">
            <a:extLst>
              <a:ext uri="{FF2B5EF4-FFF2-40B4-BE49-F238E27FC236}">
                <a16:creationId xmlns:a16="http://schemas.microsoft.com/office/drawing/2014/main" id="{A23185B5-750F-4D70-8246-328236A4FC93}"/>
              </a:ext>
            </a:extLst>
          </p:cNvPr>
          <p:cNvSpPr>
            <a:spLocks noGrp="1" noChangeArrowheads="1"/>
          </p:cNvSpPr>
          <p:nvPr>
            <p:ph type="title"/>
          </p:nvPr>
        </p:nvSpPr>
        <p:spPr>
          <a:noFill/>
          <a:ln/>
        </p:spPr>
        <p:txBody>
          <a:bodyPr/>
          <a:lstStyle/>
          <a:p>
            <a:r>
              <a:rPr lang="zh-CN" altLang="en-US"/>
              <a:t>例1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descr="Rectangle: Click to edit Master text styles&#10;Second level&#10;Third level&#10;Fourth level&#10;Fifth level">
            <a:extLst>
              <a:ext uri="{FF2B5EF4-FFF2-40B4-BE49-F238E27FC236}">
                <a16:creationId xmlns:a16="http://schemas.microsoft.com/office/drawing/2014/main" id="{5C8ED524-CE3C-490A-973B-53EA09EEAED9}"/>
              </a:ext>
            </a:extLst>
          </p:cNvPr>
          <p:cNvSpPr>
            <a:spLocks noGrp="1" noChangeArrowheads="1"/>
          </p:cNvSpPr>
          <p:nvPr>
            <p:ph type="body" idx="4294967295"/>
          </p:nvPr>
        </p:nvSpPr>
        <p:spPr>
          <a:xfrm>
            <a:off x="1071563" y="2089150"/>
            <a:ext cx="7262812" cy="2825750"/>
          </a:xfrm>
          <a:noFill/>
          <a:ln/>
        </p:spPr>
        <p:txBody>
          <a:bodyPr/>
          <a:lstStyle/>
          <a:p>
            <a:pPr>
              <a:buFont typeface="Wingdings" panose="05000000000000000000" pitchFamily="2" charset="2"/>
              <a:buNone/>
            </a:pPr>
            <a:r>
              <a:rPr lang="zh-CN" altLang="en-US" sz="3600"/>
              <a:t>(1) 分配给进程的物理块数</a:t>
            </a:r>
          </a:p>
          <a:p>
            <a:pPr>
              <a:buFont typeface="Wingdings" panose="05000000000000000000" pitchFamily="2" charset="2"/>
              <a:buNone/>
            </a:pPr>
            <a:r>
              <a:rPr lang="zh-CN" altLang="en-US" sz="3600"/>
              <a:t>(2) 页本身的大小</a:t>
            </a:r>
          </a:p>
          <a:p>
            <a:pPr>
              <a:buFont typeface="Wingdings" panose="05000000000000000000" pitchFamily="2" charset="2"/>
              <a:buNone/>
            </a:pPr>
            <a:r>
              <a:rPr lang="zh-CN" altLang="en-US" sz="3600"/>
              <a:t>(3) 程序的编制方法</a:t>
            </a:r>
          </a:p>
          <a:p>
            <a:pPr>
              <a:buFont typeface="Wingdings" panose="05000000000000000000" pitchFamily="2" charset="2"/>
              <a:buNone/>
            </a:pPr>
            <a:r>
              <a:rPr lang="zh-CN" altLang="en-US" sz="3600"/>
              <a:t>(4) 页淘汰算法</a:t>
            </a:r>
          </a:p>
        </p:txBody>
      </p:sp>
      <p:sp>
        <p:nvSpPr>
          <p:cNvPr id="497667" name="Rectangle 3">
            <a:extLst>
              <a:ext uri="{FF2B5EF4-FFF2-40B4-BE49-F238E27FC236}">
                <a16:creationId xmlns:a16="http://schemas.microsoft.com/office/drawing/2014/main" id="{FEB9EA80-00C5-4140-BA8E-F21A790BF17B}"/>
              </a:ext>
            </a:extLst>
          </p:cNvPr>
          <p:cNvSpPr>
            <a:spLocks noChangeArrowheads="1"/>
          </p:cNvSpPr>
          <p:nvPr/>
        </p:nvSpPr>
        <p:spPr bwMode="auto">
          <a:xfrm>
            <a:off x="457200" y="333375"/>
            <a:ext cx="8486775"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endParaRPr lang="zh-CN" altLang="en-US">
              <a:latin typeface="Arial Narrow" panose="020B0606020202030204" pitchFamily="34" charset="0"/>
            </a:endParaRPr>
          </a:p>
        </p:txBody>
      </p:sp>
      <p:sp>
        <p:nvSpPr>
          <p:cNvPr id="497668" name="Rectangle 4">
            <a:extLst>
              <a:ext uri="{FF2B5EF4-FFF2-40B4-BE49-F238E27FC236}">
                <a16:creationId xmlns:a16="http://schemas.microsoft.com/office/drawing/2014/main" id="{561C5209-2C0F-4182-8A94-7E29682D2816}"/>
              </a:ext>
            </a:extLst>
          </p:cNvPr>
          <p:cNvSpPr>
            <a:spLocks noGrp="1" noChangeArrowheads="1"/>
          </p:cNvSpPr>
          <p:nvPr>
            <p:ph type="title" idx="4294967295"/>
          </p:nvPr>
        </p:nvSpPr>
        <p:spPr/>
        <p:txBody>
          <a:bodyPr/>
          <a:lstStyle/>
          <a:p>
            <a:r>
              <a:rPr lang="zh-CN" altLang="en-US" dirty="0"/>
              <a:t>影响缺页次数的因素</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页面缓冲算法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562536" y="1598496"/>
            <a:ext cx="8122025" cy="4247317"/>
          </a:xfrm>
          <a:prstGeom prst="rect">
            <a:avLst/>
          </a:prstGeom>
        </p:spPr>
        <p:txBody>
          <a:bodyPr wrap="square">
            <a:spAutoFit/>
          </a:bodyPr>
          <a:lstStyle/>
          <a:p>
            <a:pPr indent="266700">
              <a:lnSpc>
                <a:spcPct val="125000"/>
              </a:lnSpc>
            </a:pPr>
            <a:r>
              <a:rPr lang="en-US"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①</a:t>
            </a:r>
            <a:r>
              <a:rPr lang="zh-CN"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空闲页面链表</a:t>
            </a:r>
            <a:endParaRPr lang="zh-CN" altLang="zh-CN"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实际上该链表是一个空闲页帧链表，用于分配给频繁发生缺页的进程，以降低该进程的缺页率。当这样的进程需要读入一个页面时，便可利用空闲页帧链表中的第一个页帧来装入该页。当有一个未被修改的页要换出时，实际上并不将它换出到外存，而是把它们所在的页帧挂在空闲链表的末尾（</a:t>
            </a:r>
            <a:r>
              <a:rPr lang="zh-CN" altLang="zh-CN" b="1" kern="0" dirty="0">
                <a:solidFill>
                  <a:srgbClr val="000000"/>
                </a:solidFill>
                <a:latin typeface="华文楷体" panose="02010600040101010101" pitchFamily="2" charset="-122"/>
                <a:ea typeface="华文楷体" panose="02010600040101010101" pitchFamily="2" charset="-122"/>
                <a:cs typeface="Helvetica" panose="020B0604020202020204" pitchFamily="34" charset="0"/>
              </a:rPr>
              <a:t>页面在内存中并不做物理上的移动，而是将页表中的表项移到该链表表尾</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zh-CN" altLang="zh-CN" b="1" kern="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②修改页面链表</a:t>
            </a:r>
            <a:endParaRPr lang="zh-CN" altLang="zh-CN"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它是由已修改的页面所形成的链表。设置该链表的目的是为了减少已修改页面换出的次数。当进程需要将一个已修改的页面换出时，系统并不立即把它换出到外存上，而是将它所在的物理块挂在修改页面链表的末尾。这样做的目的是降低将已修该页面写回磁盘的频率，降低将磁盘内容读入内存的频率。</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73875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矩形 2"/>
              <p:cNvSpPr/>
              <p:nvPr/>
            </p:nvSpPr>
            <p:spPr>
              <a:xfrm>
                <a:off x="387725" y="1649155"/>
                <a:ext cx="8003240" cy="4627229"/>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页帧的分配算法通常需要考虑驻留在内存中进程的情况，常见的分配算法包括平均分配法与按比例分配法。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平均分配</a:t>
                </a:r>
              </a:p>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即最大帧数除以进程总数得到一个平均的值，这个值就是操作系统为每个进程分配的页帧数目。单纯的平均分配没有考虑到不同进程可能需要不同大小的内存空间。</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spcAft>
                    <a:spcPts val="0"/>
                  </a:spcAft>
                  <a:buFont typeface="Wingdings" panose="05000000000000000000" pitchFamily="2" charset="2"/>
                  <a:buChar char="u"/>
                </a:pP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按进程大小比例分配</a:t>
                </a:r>
                <a:endParaRPr lang="en-US"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按照进程地址空间的大小，按比例给进程分配页帧数。设进程</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的需地址空间的页面数为</a:t>
                </a:r>
                <a:r>
                  <a:rPr lang="en-US" altLang="zh-CN" b="1" kern="1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a:t>
                </a:r>
                <a:r>
                  <a:rPr lang="en-US" altLang="zh-CN" b="1" kern="100" baseline="-25000" dirty="0" err="1">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，且定义：</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b="1"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𝑺</m:t>
                        </m:r>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b="1" i="1" kern="10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𝒔</m:t>
                            </m:r>
                          </m:e>
                        </m:nary>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𝒊</m:t>
                        </m:r>
                      </m:sub>
                    </m:sSub>
                  </m:oMath>
                </a14:m>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如果空闲页帧总数为</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，那么进程</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可分配到</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个页帧，这里</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近似为：</a:t>
                </a:r>
              </a:p>
              <a:p>
                <a:pPr indent="400050" algn="just">
                  <a:lnSpc>
                    <a:spcPct val="125000"/>
                  </a:lnSpc>
                  <a:spcAft>
                    <a:spcPts val="0"/>
                  </a:spcAft>
                </a:pP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/S)*m</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，当然</a:t>
                </a:r>
                <a:r>
                  <a:rPr lang="en-US" altLang="zh-CN" b="1" kern="1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en-US" altLang="zh-CN" b="1" kern="100" baseline="-25000" dirty="0" err="1">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为满足条件的整数。</a:t>
                </a:r>
              </a:p>
            </p:txBody>
          </p:sp>
        </mc:Choice>
        <mc:Fallback xmlns="">
          <p:sp>
            <p:nvSpPr>
              <p:cNvPr id="3" name="矩形 2"/>
              <p:cNvSpPr>
                <a:spLocks noRot="1" noChangeAspect="1" noMove="1" noResize="1" noEditPoints="1" noAdjustHandles="1" noChangeArrowheads="1" noChangeShapeType="1" noTextEdit="1"/>
              </p:cNvSpPr>
              <p:nvPr/>
            </p:nvSpPr>
            <p:spPr>
              <a:xfrm>
                <a:off x="387725" y="1649155"/>
                <a:ext cx="8003240" cy="4627229"/>
              </a:xfrm>
              <a:prstGeom prst="rect">
                <a:avLst/>
              </a:prstGeom>
              <a:blipFill>
                <a:blip r:embed="rId2"/>
                <a:stretch>
                  <a:fillRect l="-686" r="-686" b="-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627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页帧分配算法</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669999" y="1878646"/>
            <a:ext cx="7947212" cy="3554819"/>
          </a:xfrm>
          <a:prstGeom prst="rect">
            <a:avLst/>
          </a:prstGeom>
          <a:solidFill>
            <a:schemeClr val="accent1">
              <a:lumMod val="20000"/>
              <a:lumOff val="80000"/>
            </a:schemeClr>
          </a:solidFill>
          <a:ln>
            <a:solidFill>
              <a:srgbClr val="C00000"/>
            </a:solidFill>
          </a:ln>
        </p:spPr>
        <p:txBody>
          <a:bodyPr wrap="square">
            <a:spAutoFit/>
          </a:bodyPr>
          <a:lstStyle/>
          <a:p>
            <a:pPr indent="400050" algn="just">
              <a:lnSpc>
                <a:spcPct val="125000"/>
              </a:lnSpc>
              <a:spcAft>
                <a:spcPts val="0"/>
              </a:spcAft>
            </a:pPr>
            <a:r>
              <a:rPr lang="zh-CN" altLang="zh-CN" b="1" dirty="0">
                <a:latin typeface="华文楷体" panose="02010600040101010101" pitchFamily="2" charset="-122"/>
                <a:ea typeface="华文楷体" panose="02010600040101010101" pitchFamily="2" charset="-122"/>
              </a:rPr>
              <a:t>考虑一下这样的系统，每个页帧大小为</a:t>
            </a:r>
            <a:r>
              <a:rPr lang="en-US" altLang="zh-CN" b="1" dirty="0">
                <a:latin typeface="华文楷体" panose="02010600040101010101" pitchFamily="2" charset="-122"/>
                <a:ea typeface="华文楷体" panose="02010600040101010101" pitchFamily="2" charset="-122"/>
              </a:rPr>
              <a:t>1K</a:t>
            </a:r>
            <a:r>
              <a:rPr lang="zh-CN" altLang="zh-CN" b="1" dirty="0">
                <a:latin typeface="华文楷体" panose="02010600040101010101" pitchFamily="2" charset="-122"/>
                <a:ea typeface="华文楷体" panose="02010600040101010101" pitchFamily="2" charset="-122"/>
              </a:rPr>
              <a:t>，目前内存一共有</a:t>
            </a:r>
            <a:r>
              <a:rPr lang="en-US" altLang="zh-CN" b="1" dirty="0">
                <a:latin typeface="华文楷体" panose="02010600040101010101" pitchFamily="2" charset="-122"/>
                <a:ea typeface="华文楷体" panose="02010600040101010101" pitchFamily="2" charset="-122"/>
              </a:rPr>
              <a:t>60</a:t>
            </a:r>
            <a:r>
              <a:rPr lang="zh-CN" altLang="zh-CN" b="1" dirty="0">
                <a:latin typeface="华文楷体" panose="02010600040101010101" pitchFamily="2" charset="-122"/>
                <a:ea typeface="华文楷体" panose="02010600040101010101" pitchFamily="2" charset="-122"/>
              </a:rPr>
              <a:t>个空闲页帧，现在有</a:t>
            </a:r>
            <a:r>
              <a:rPr lang="en-US" altLang="zh-CN" b="1" dirty="0">
                <a:latin typeface="华文楷体" panose="02010600040101010101" pitchFamily="2" charset="-122"/>
                <a:ea typeface="华文楷体" panose="02010600040101010101" pitchFamily="2" charset="-122"/>
              </a:rPr>
              <a:t>2</a:t>
            </a:r>
            <a:r>
              <a:rPr lang="zh-CN" altLang="zh-CN" b="1" dirty="0">
                <a:latin typeface="华文楷体" panose="02010600040101010101" pitchFamily="2" charset="-122"/>
                <a:ea typeface="华文楷体" panose="02010600040101010101" pitchFamily="2" charset="-122"/>
              </a:rPr>
              <a:t>个进程，一个进程的地址空间为</a:t>
            </a:r>
            <a:r>
              <a:rPr lang="en-US" altLang="zh-CN" b="1" dirty="0">
                <a:latin typeface="华文楷体" panose="02010600040101010101" pitchFamily="2" charset="-122"/>
                <a:ea typeface="华文楷体" panose="02010600040101010101" pitchFamily="2" charset="-122"/>
              </a:rPr>
              <a:t>100</a:t>
            </a:r>
            <a:r>
              <a:rPr lang="zh-CN" altLang="zh-CN" b="1" dirty="0">
                <a:latin typeface="华文楷体" panose="02010600040101010101" pitchFamily="2" charset="-122"/>
                <a:ea typeface="华文楷体" panose="02010600040101010101" pitchFamily="2" charset="-122"/>
              </a:rPr>
              <a:t>个页面，另一个有</a:t>
            </a:r>
            <a:r>
              <a:rPr lang="en-US" altLang="zh-CN" b="1" dirty="0">
                <a:latin typeface="华文楷体" panose="02010600040101010101" pitchFamily="2" charset="-122"/>
                <a:ea typeface="华文楷体" panose="02010600040101010101" pitchFamily="2" charset="-122"/>
              </a:rPr>
              <a:t>20</a:t>
            </a:r>
            <a:r>
              <a:rPr lang="zh-CN" altLang="zh-CN" b="1" dirty="0">
                <a:latin typeface="华文楷体" panose="02010600040101010101" pitchFamily="2" charset="-122"/>
                <a:ea typeface="华文楷体" panose="02010600040101010101" pitchFamily="2" charset="-122"/>
              </a:rPr>
              <a:t>个页面</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indent="400050" algn="just">
              <a:lnSpc>
                <a:spcPct val="125000"/>
              </a:lnSpc>
              <a:spcAft>
                <a:spcPts val="0"/>
              </a:spcAft>
            </a:pPr>
            <a:endParaRPr lang="en-US" altLang="zh-CN" b="1" dirty="0">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Ø"/>
            </a:pPr>
            <a:r>
              <a:rPr lang="zh-CN" altLang="zh-CN" b="1" dirty="0">
                <a:solidFill>
                  <a:srgbClr val="C00000"/>
                </a:solidFill>
                <a:latin typeface="华文楷体" panose="02010600040101010101" pitchFamily="2" charset="-122"/>
                <a:ea typeface="华文楷体" panose="02010600040101010101" pitchFamily="2" charset="-122"/>
              </a:rPr>
              <a:t>按照平均分配的方案</a:t>
            </a:r>
            <a:endParaRPr lang="en-US" altLang="zh-CN" b="1" dirty="0">
              <a:solidFill>
                <a:srgbClr val="C00000"/>
              </a:solidFill>
              <a:latin typeface="华文楷体" panose="02010600040101010101" pitchFamily="2" charset="-122"/>
              <a:ea typeface="华文楷体" panose="02010600040101010101" pitchFamily="2" charset="-122"/>
            </a:endParaRPr>
          </a:p>
          <a:p>
            <a:pPr algn="just">
              <a:lnSpc>
                <a:spcPct val="125000"/>
              </a:lnSpc>
              <a:spcAft>
                <a:spcPts val="0"/>
              </a:spcAft>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每个进程可以分配到</a:t>
            </a:r>
            <a:r>
              <a:rPr lang="en-US" altLang="zh-CN" b="1" dirty="0">
                <a:latin typeface="华文楷体" panose="02010600040101010101" pitchFamily="2" charset="-122"/>
                <a:ea typeface="华文楷体" panose="02010600040101010101" pitchFamily="2" charset="-122"/>
              </a:rPr>
              <a:t>30</a:t>
            </a:r>
            <a:r>
              <a:rPr lang="zh-CN" altLang="zh-CN" b="1" dirty="0">
                <a:latin typeface="华文楷体" panose="02010600040101010101" pitchFamily="2" charset="-122"/>
                <a:ea typeface="华文楷体" panose="02010600040101010101" pitchFamily="2" charset="-122"/>
              </a:rPr>
              <a:t>个页帧大小的内存空间</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125000"/>
              </a:lnSpc>
              <a:buFont typeface="Wingdings" panose="05000000000000000000" pitchFamily="2" charset="2"/>
              <a:buChar char="Ø"/>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按进程大小比例分配</a:t>
            </a:r>
            <a:endParaRPr lang="en-US"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较大进程可以分配的页帧数目为：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60* 100/(100+20) =50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较小的进程可分配的页帧数目为：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40005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这样两个进程可以在合理大小的内存空间中执行。</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348629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734292" y="1092628"/>
            <a:ext cx="2974819" cy="369332"/>
          </a:xfrm>
          <a:prstGeom prst="rect">
            <a:avLst/>
          </a:prstGeom>
        </p:spPr>
        <p:txBody>
          <a:bodyPr wrap="square">
            <a:spAutoFit/>
          </a:bodyPr>
          <a:lstStyle/>
          <a:p>
            <a:r>
              <a:rPr lang="zh-CN" altLang="zh-CN" b="1" dirty="0">
                <a:solidFill>
                  <a:srgbClr val="6C0000"/>
                </a:solidFill>
              </a:rPr>
              <a:t> </a:t>
            </a:r>
            <a:r>
              <a:rPr lang="zh-CN" altLang="en-US" b="1" dirty="0">
                <a:solidFill>
                  <a:srgbClr val="6C0000"/>
                </a:solidFill>
              </a:rPr>
              <a:t>页帧分配策略</a:t>
            </a:r>
            <a:endParaRPr lang="zh-CN" altLang="zh-CN" b="1" dirty="0">
              <a:solidFill>
                <a:srgbClr val="6C0000"/>
              </a:solidFill>
            </a:endParaRPr>
          </a:p>
        </p:txBody>
      </p:sp>
      <p:sp>
        <p:nvSpPr>
          <p:cNvPr id="7" name="矩形 6"/>
          <p:cNvSpPr/>
          <p:nvPr/>
        </p:nvSpPr>
        <p:spPr>
          <a:xfrm>
            <a:off x="605706" y="11383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734292" y="1804189"/>
            <a:ext cx="2268570" cy="400110"/>
          </a:xfrm>
          <a:prstGeom prst="rect">
            <a:avLst/>
          </a:prstGeom>
        </p:spPr>
        <p:txBody>
          <a:bodyPr wrap="none">
            <a:spAutoFit/>
          </a:bodyPr>
          <a:lstStyle/>
          <a:p>
            <a:pPr marL="285750" indent="-285750">
              <a:buFont typeface="Wingdings" panose="05000000000000000000" pitchFamily="2" charset="2"/>
              <a:buChar char="p"/>
            </a:pPr>
            <a:r>
              <a:rPr lang="zh-CN" altLang="zh-CN"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局部分配的策略</a:t>
            </a:r>
            <a:endParaRPr lang="zh-CN" altLang="en-US" sz="2000" b="1" dirty="0">
              <a:solidFill>
                <a:srgbClr val="003A8F"/>
              </a:solidFill>
              <a:latin typeface="华文楷体" panose="02010600040101010101" pitchFamily="2" charset="-122"/>
              <a:ea typeface="华文楷体" panose="02010600040101010101" pitchFamily="2" charset="-122"/>
            </a:endParaRPr>
          </a:p>
        </p:txBody>
      </p:sp>
      <p:sp>
        <p:nvSpPr>
          <p:cNvPr id="3" name="矩形 2"/>
          <p:cNvSpPr/>
          <p:nvPr/>
        </p:nvSpPr>
        <p:spPr>
          <a:xfrm>
            <a:off x="734292" y="3278613"/>
            <a:ext cx="2268570"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全局</a:t>
            </a:r>
            <a:r>
              <a:rPr lang="zh-CN" altLang="zh-CN" sz="2000"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分配的策略</a:t>
            </a:r>
            <a:endParaRPr lang="zh-CN" altLang="en-US" sz="2000" b="1" dirty="0">
              <a:solidFill>
                <a:srgbClr val="003A8F"/>
              </a:solidFill>
              <a:latin typeface="华文楷体" panose="02010600040101010101" pitchFamily="2" charset="-122"/>
              <a:ea typeface="华文楷体" panose="02010600040101010101" pitchFamily="2" charset="-122"/>
            </a:endParaRPr>
          </a:p>
        </p:txBody>
      </p:sp>
      <p:sp>
        <p:nvSpPr>
          <p:cNvPr id="4" name="矩形 3"/>
          <p:cNvSpPr/>
          <p:nvPr/>
        </p:nvSpPr>
        <p:spPr>
          <a:xfrm>
            <a:off x="931508" y="2311148"/>
            <a:ext cx="5555206"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页面的置换都是发生在同一个进程已分配内存空间中</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局部算法可以有效地为每个进程分配固定的页帧</a:t>
            </a:r>
            <a:endParaRPr lang="zh-CN" altLang="en-US" b="1" dirty="0">
              <a:latin typeface="华文楷体" panose="02010600040101010101" pitchFamily="2" charset="-122"/>
              <a:ea typeface="华文楷体" panose="02010600040101010101" pitchFamily="2" charset="-122"/>
            </a:endParaRPr>
          </a:p>
        </p:txBody>
      </p:sp>
      <p:sp>
        <p:nvSpPr>
          <p:cNvPr id="9" name="矩形 8"/>
          <p:cNvSpPr/>
          <p:nvPr/>
        </p:nvSpPr>
        <p:spPr>
          <a:xfrm>
            <a:off x="931507" y="3806667"/>
            <a:ext cx="6074411"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全局分配策略允许进程抢占其他进程分配的页帧</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全局算法在可运行进程之间动态地分配页框，因此分配给各个进程的页框数是随时间变化的。</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324638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0269" y="1151982"/>
            <a:ext cx="6790765" cy="240065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常驻集</a:t>
            </a:r>
            <a:endPar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进程在运行时，当前时刻实际驻留在内存当中的页面集合。</a:t>
            </a:r>
            <a:endPar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工作集</a:t>
            </a:r>
            <a:endPar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进程在过去一段时间访问的页面的集合</a:t>
            </a:r>
            <a:endParaRPr lang="zh-CN" altLang="en-US" sz="2000" b="1" dirty="0">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6" name="矩形 5"/>
          <p:cNvSpPr/>
          <p:nvPr/>
        </p:nvSpPr>
        <p:spPr>
          <a:xfrm>
            <a:off x="820269" y="3821776"/>
            <a:ext cx="7438501" cy="1823576"/>
          </a:xfrm>
          <a:prstGeom prst="rect">
            <a:avLst/>
          </a:prstGeom>
          <a:solidFill>
            <a:schemeClr val="accent1">
              <a:lumMod val="20000"/>
              <a:lumOff val="80000"/>
            </a:schemeClr>
          </a:solidFill>
          <a:ln>
            <a:solidFill>
              <a:srgbClr val="C00000"/>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全局算法在通常情况下工作得比局部算法好，当工作集的大小随进程运行时间发生变化时这种现象更加明显。若使用局部算法，即使有大量的空闲页框存在，工作集的增长也会导致颠簸。如果工作集缩小了，局部算法又会浪费内存。在使用全局算法时，系统必须不停地确定应该给每个进程分配多少页框。</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92338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369544" y="1117975"/>
            <a:ext cx="1435008" cy="416332"/>
          </a:xfrm>
          <a:prstGeom prst="rect">
            <a:avLst/>
          </a:prstGeom>
        </p:spPr>
        <p:txBody>
          <a:bodyPr wrap="none">
            <a:spAutoFit/>
          </a:bodyPr>
          <a:lstStyle/>
          <a:p>
            <a:pPr indent="26670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753035" y="1574927"/>
            <a:ext cx="7866529" cy="1477328"/>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随着进程的增加，</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的利用率也会增加，但是如果同一时间进程过多，每个进程占用的帧就相应变少了，就可能出现进程执行时需要经常性地发生缺页中断、</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利用率又降低了的现象，而这时，操作系统还以为是进程数量太少导致的，还继续加入进程，导致每个进程占用的帧更少、</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利用率更低的恶性循环，这种现象称为或系统抖动</a:t>
            </a:r>
            <a:endParaRPr lang="zh-CN" altLang="en-US" b="1" dirty="0">
              <a:latin typeface="华文楷体" panose="02010600040101010101" pitchFamily="2" charset="-122"/>
              <a:ea typeface="华文楷体" panose="02010600040101010101" pitchFamily="2" charset="-122"/>
            </a:endParaRPr>
          </a:p>
        </p:txBody>
      </p:sp>
      <p:pic>
        <p:nvPicPr>
          <p:cNvPr id="7" name="图片 6" descr="系统抖动"/>
          <p:cNvPicPr/>
          <p:nvPr/>
        </p:nvPicPr>
        <p:blipFill>
          <a:blip r:embed="rId2">
            <a:extLst>
              <a:ext uri="{28A0092B-C50C-407E-A947-70E740481C1C}">
                <a14:useLocalDpi xmlns:a14="http://schemas.microsoft.com/office/drawing/2010/main" val="0"/>
              </a:ext>
            </a:extLst>
          </a:blip>
          <a:srcRect/>
          <a:stretch>
            <a:fillRect/>
          </a:stretch>
        </p:blipFill>
        <p:spPr bwMode="auto">
          <a:xfrm>
            <a:off x="753035" y="3052255"/>
            <a:ext cx="5548549" cy="3226090"/>
          </a:xfrm>
          <a:prstGeom prst="rect">
            <a:avLst/>
          </a:prstGeom>
          <a:noFill/>
          <a:ln>
            <a:noFill/>
          </a:ln>
        </p:spPr>
      </p:pic>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5876365" y="3964043"/>
            <a:ext cx="3088731" cy="1131079"/>
          </a:xfrm>
          <a:prstGeom prst="rect">
            <a:avLst/>
          </a:prstGeom>
          <a:solidFill>
            <a:schemeClr val="bg1">
              <a:lumMod val="95000"/>
            </a:schemeClr>
          </a:solidFill>
          <a:ln>
            <a:solidFill>
              <a:srgbClr val="C00000"/>
            </a:solidFill>
          </a:ln>
        </p:spPr>
        <p:txBody>
          <a:bodyPr wrap="square">
            <a:spAutoFit/>
          </a:bodyPr>
          <a:lstStyle/>
          <a:p>
            <a:pPr indent="304800">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系统抖动的原因</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分配的页帧数量太小</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p>
          <a:p>
            <a:pPr indent="304800">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2</a:t>
            </a:r>
            <a:r>
              <a:rPr lang="zh-CN" altLang="en-US"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置换算法选择不当</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729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descr="Rectangle: Click to edit Master text styles&#10;Second level&#10;Third level&#10;Fourth level&#10;Fifth level">
            <a:extLst>
              <a:ext uri="{FF2B5EF4-FFF2-40B4-BE49-F238E27FC236}">
                <a16:creationId xmlns:a16="http://schemas.microsoft.com/office/drawing/2014/main" id="{8350CB60-6FB0-4BE1-8B44-E1095FB199B7}"/>
              </a:ext>
            </a:extLst>
          </p:cNvPr>
          <p:cNvSpPr>
            <a:spLocks noGrp="1" noChangeArrowheads="1"/>
          </p:cNvSpPr>
          <p:nvPr>
            <p:ph type="body" idx="4294967295"/>
          </p:nvPr>
        </p:nvSpPr>
        <p:spPr>
          <a:xfrm>
            <a:off x="1001713" y="1966913"/>
            <a:ext cx="7400925" cy="3806825"/>
          </a:xfrm>
          <a:noFill/>
          <a:ln/>
        </p:spPr>
        <p:txBody>
          <a:bodyPr/>
          <a:lstStyle/>
          <a:p>
            <a:pPr>
              <a:buFont typeface="Wingdings" panose="05000000000000000000" pitchFamily="2" charset="2"/>
              <a:buNone/>
            </a:pPr>
            <a:r>
              <a:rPr lang="zh-CN" altLang="en-US" sz="2800"/>
              <a:t>   </a:t>
            </a:r>
            <a:r>
              <a:rPr lang="zh-CN" altLang="en-US" sz="2800" b="1"/>
              <a:t>在虚存中，页面在内存与外存之间频繁调度，以至于调度页面所需时间比进程实际运行的时间还多，此时系统效率急剧下降，甚至导致系统崩溃。这种现象称为颠簸或抖动</a:t>
            </a:r>
          </a:p>
          <a:p>
            <a:pPr>
              <a:buFont typeface="Wingdings" panose="05000000000000000000" pitchFamily="2" charset="2"/>
              <a:buNone/>
            </a:pPr>
            <a:r>
              <a:rPr lang="zh-CN" altLang="en-US" sz="2800"/>
              <a:t>原因：</a:t>
            </a:r>
          </a:p>
          <a:p>
            <a:pPr>
              <a:buClr>
                <a:srgbClr val="FF3300"/>
              </a:buClr>
              <a:buSzPct val="70000"/>
              <a:buFont typeface="Wingdings" panose="05000000000000000000" pitchFamily="2" charset="2"/>
              <a:buChar char="Ø"/>
            </a:pPr>
            <a:r>
              <a:rPr lang="zh-CN" altLang="en-US" sz="2800" b="1"/>
              <a:t>页面淘汰算法不合理</a:t>
            </a:r>
          </a:p>
          <a:p>
            <a:pPr>
              <a:buClr>
                <a:srgbClr val="FF3300"/>
              </a:buClr>
              <a:buSzPct val="70000"/>
              <a:buFont typeface="Wingdings" panose="05000000000000000000" pitchFamily="2" charset="2"/>
              <a:buChar char="Ø"/>
            </a:pPr>
            <a:r>
              <a:rPr lang="zh-CN" altLang="en-US" sz="2800" b="1"/>
              <a:t>分配给进程的物理页面数太少</a:t>
            </a:r>
          </a:p>
        </p:txBody>
      </p:sp>
      <p:sp>
        <p:nvSpPr>
          <p:cNvPr id="498691" name="Rectangle 3">
            <a:extLst>
              <a:ext uri="{FF2B5EF4-FFF2-40B4-BE49-F238E27FC236}">
                <a16:creationId xmlns:a16="http://schemas.microsoft.com/office/drawing/2014/main" id="{D10B84A0-E950-48C7-A936-31F1117B8DAC}"/>
              </a:ext>
            </a:extLst>
          </p:cNvPr>
          <p:cNvSpPr>
            <a:spLocks noGrp="1" noChangeArrowheads="1"/>
          </p:cNvSpPr>
          <p:nvPr>
            <p:ph type="title" idx="4294967295"/>
          </p:nvPr>
        </p:nvSpPr>
        <p:spPr/>
        <p:txBody>
          <a:bodyPr/>
          <a:lstStyle/>
          <a:p>
            <a:r>
              <a:rPr lang="zh-CN" altLang="en-US" sz="5400" dirty="0"/>
              <a:t>颠簸（抖动）</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C6CDA5CB-E3D1-48E9-ADE6-F675036ED817}"/>
              </a:ext>
            </a:extLst>
          </p:cNvPr>
          <p:cNvSpPr>
            <a:spLocks noGrp="1" noChangeArrowheads="1"/>
          </p:cNvSpPr>
          <p:nvPr>
            <p:ph type="title"/>
          </p:nvPr>
        </p:nvSpPr>
        <p:spPr>
          <a:xfrm>
            <a:off x="685800" y="914400"/>
            <a:ext cx="7772400" cy="685800"/>
          </a:xfrm>
          <a:noFill/>
          <a:ln/>
        </p:spPr>
        <p:txBody>
          <a:bodyPr>
            <a:normAutofit fontScale="90000"/>
          </a:bodyPr>
          <a:lstStyle/>
          <a:p>
            <a:r>
              <a:rPr lang="zh-CN" altLang="en-US">
                <a:ea typeface="楷体_GB2312" pitchFamily="49" charset="-122"/>
              </a:rPr>
              <a:t>什么是抖动问题</a:t>
            </a:r>
          </a:p>
        </p:txBody>
      </p:sp>
      <p:sp>
        <p:nvSpPr>
          <p:cNvPr id="513027" name="Rectangle 3" descr="Rectangle: Click to edit Master text styles&#10;Second level&#10;Third level&#10;Fourth level&#10;Fifth level">
            <a:extLst>
              <a:ext uri="{FF2B5EF4-FFF2-40B4-BE49-F238E27FC236}">
                <a16:creationId xmlns:a16="http://schemas.microsoft.com/office/drawing/2014/main" id="{7D45D9BA-E380-404F-AD17-61393E1BC625}"/>
              </a:ext>
            </a:extLst>
          </p:cNvPr>
          <p:cNvSpPr>
            <a:spLocks noGrp="1" noChangeArrowheads="1"/>
          </p:cNvSpPr>
          <p:nvPr>
            <p:ph type="body" idx="1"/>
          </p:nvPr>
        </p:nvSpPr>
        <p:spPr>
          <a:xfrm>
            <a:off x="1295400" y="1752600"/>
            <a:ext cx="6553200" cy="2743200"/>
          </a:xfrm>
        </p:spPr>
        <p:txBody>
          <a:bodyPr>
            <a:normAutofit fontScale="70000" lnSpcReduction="20000"/>
          </a:bodyPr>
          <a:lstStyle/>
          <a:p>
            <a:pPr algn="just">
              <a:buFont typeface="Wingdings" panose="05000000000000000000" pitchFamily="2" charset="2"/>
              <a:buNone/>
            </a:pPr>
            <a:r>
              <a:rPr lang="zh-CN" altLang="en-US" sz="2400" b="1" dirty="0">
                <a:solidFill>
                  <a:srgbClr val="CC3300"/>
                </a:solidFill>
                <a:latin typeface="楷体_GB2312" pitchFamily="49" charset="-122"/>
                <a:ea typeface="楷体_GB2312" pitchFamily="49" charset="-122"/>
              </a:rPr>
              <a:t>工作集：</a:t>
            </a:r>
          </a:p>
          <a:p>
            <a:pPr algn="just">
              <a:buFont typeface="Wingdings" panose="05000000000000000000" pitchFamily="2" charset="2"/>
              <a:buNone/>
            </a:pPr>
            <a:endParaRPr lang="zh-CN" altLang="en-US" sz="2400" b="1" dirty="0">
              <a:solidFill>
                <a:srgbClr val="CC3300"/>
              </a:solidFill>
              <a:latin typeface="楷体_GB2312" pitchFamily="49" charset="-122"/>
              <a:ea typeface="楷体_GB2312" pitchFamily="49" charset="-122"/>
            </a:endParaRPr>
          </a:p>
          <a:p>
            <a:pPr>
              <a:lnSpc>
                <a:spcPct val="170000"/>
              </a:lnSpc>
              <a:buFont typeface="Wingdings" panose="05000000000000000000" pitchFamily="2" charset="2"/>
              <a:buNone/>
            </a:pPr>
            <a:r>
              <a:rPr lang="zh-CN" altLang="en-US" sz="2400" b="1" dirty="0">
                <a:latin typeface="楷体_GB2312" pitchFamily="49" charset="-122"/>
                <a:ea typeface="楷体_GB2312" pitchFamily="49" charset="-122"/>
              </a:rPr>
              <a:t>       </a:t>
            </a:r>
            <a:r>
              <a:rPr lang="zh-CN" altLang="en-US" sz="2400" b="1" dirty="0">
                <a:solidFill>
                  <a:srgbClr val="0066CC"/>
                </a:solidFill>
                <a:latin typeface="楷体_GB2312" pitchFamily="49" charset="-122"/>
                <a:ea typeface="楷体_GB2312" pitchFamily="49" charset="-122"/>
              </a:rPr>
              <a:t>实验表明，任何程序在部分防如内存时，都有一个临界值的要求，当内存分配小于这个临界值时，内存和外存之间的交换频率将集聚增加，而内存分配大于这个临界值时，再增加内存分配也不能显著减少交换次数。这个内存要求的临界值称为</a:t>
            </a:r>
            <a:r>
              <a:rPr lang="zh-CN" altLang="en-US" sz="2400" b="1" dirty="0">
                <a:solidFill>
                  <a:srgbClr val="0066CC"/>
                </a:solidFill>
                <a:latin typeface="Times New Roman" panose="02020603050405020304" pitchFamily="18" charset="0"/>
                <a:ea typeface="楷体_GB2312" pitchFamily="49" charset="-122"/>
              </a:rPr>
              <a:t>“</a:t>
            </a:r>
            <a:r>
              <a:rPr lang="zh-CN" altLang="en-US" sz="2400" b="1" dirty="0">
                <a:solidFill>
                  <a:srgbClr val="0066CC"/>
                </a:solidFill>
                <a:latin typeface="楷体_GB2312" pitchFamily="49" charset="-122"/>
                <a:ea typeface="楷体_GB2312" pitchFamily="49" charset="-122"/>
              </a:rPr>
              <a:t>工作集</a:t>
            </a:r>
            <a:r>
              <a:rPr lang="zh-CN" altLang="en-US" sz="2400" b="1" dirty="0">
                <a:solidFill>
                  <a:srgbClr val="0066CC"/>
                </a:solidFill>
                <a:latin typeface="Times New Roman" panose="02020603050405020304" pitchFamily="18" charset="0"/>
                <a:ea typeface="楷体_GB2312" pitchFamily="49" charset="-122"/>
              </a:rPr>
              <a:t>”</a:t>
            </a:r>
            <a:r>
              <a:rPr lang="zh-CN" altLang="en-US" sz="2400" b="1" dirty="0">
                <a:solidFill>
                  <a:srgbClr val="0066CC"/>
                </a:solidFill>
                <a:latin typeface="楷体_GB2312" pitchFamily="49" charset="-122"/>
                <a:ea typeface="楷体_GB2312" pitchFamily="49" charset="-122"/>
              </a:rPr>
              <a:t>。内存与交换次数之间的关系如下图所示：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B7EA5C6-1D4D-499E-ABDE-C1751A033646}"/>
              </a:ext>
            </a:extLst>
          </p:cNvPr>
          <p:cNvSpPr>
            <a:spLocks noGrp="1" noChangeArrowheads="1"/>
          </p:cNvSpPr>
          <p:nvPr>
            <p:ph type="title"/>
          </p:nvPr>
        </p:nvSpPr>
        <p:spPr/>
        <p:txBody>
          <a:bodyPr/>
          <a:lstStyle/>
          <a:p>
            <a:r>
              <a:rPr lang="zh-CN" altLang="en-US">
                <a:latin typeface="宋体" panose="02010600030101010101" pitchFamily="2" charset="-122"/>
              </a:rPr>
              <a:t>动态地址映射</a:t>
            </a:r>
          </a:p>
        </p:txBody>
      </p:sp>
      <p:sp>
        <p:nvSpPr>
          <p:cNvPr id="119811" name="Rectangle 3" descr="Rectangle: Click to edit Master text styles&#10;Second level&#10;Third level&#10;Fourth level&#10;Fifth level">
            <a:extLst>
              <a:ext uri="{FF2B5EF4-FFF2-40B4-BE49-F238E27FC236}">
                <a16:creationId xmlns:a16="http://schemas.microsoft.com/office/drawing/2014/main" id="{8274DF81-9CCE-4006-B434-BA70E9995E73}"/>
              </a:ext>
            </a:extLst>
          </p:cNvPr>
          <p:cNvSpPr>
            <a:spLocks noGrp="1" noChangeArrowheads="1"/>
          </p:cNvSpPr>
          <p:nvPr>
            <p:ph type="body" idx="1"/>
          </p:nvPr>
        </p:nvSpPr>
        <p:spPr>
          <a:xfrm>
            <a:off x="381000" y="1143000"/>
            <a:ext cx="8534400" cy="5181600"/>
          </a:xfrm>
        </p:spPr>
        <p:txBody>
          <a:bodyPr/>
          <a:lstStyle/>
          <a:p>
            <a:endParaRPr lang="zh-CN" altLang="en-US" b="1" dirty="0">
              <a:latin typeface="宋体" panose="02010600030101010101" pitchFamily="2" charset="-122"/>
            </a:endParaRPr>
          </a:p>
          <a:p>
            <a:r>
              <a:rPr lang="zh-CN" altLang="en-US" b="1" dirty="0">
                <a:latin typeface="宋体" panose="02010600030101010101" pitchFamily="2" charset="-122"/>
              </a:rPr>
              <a:t>动态地址重定位是在程序执行的过程中，每次访问内存之前，将要访问的程序地址转换为内存地址。一般来说这种转换是由专门的硬件机构来完成的。</a:t>
            </a:r>
            <a:endParaRPr lang="en-US" altLang="zh-CN" b="1" dirty="0">
              <a:latin typeface="宋体" panose="02010600030101010101" pitchFamily="2" charset="-122"/>
            </a:endParaRPr>
          </a:p>
          <a:p>
            <a:r>
              <a:rPr lang="zh-CN" altLang="en-US" dirty="0">
                <a:latin typeface="宋体" panose="02010600030101010101" pitchFamily="2" charset="-122"/>
              </a:rPr>
              <a:t>映射方法</a:t>
            </a:r>
            <a:endParaRPr lang="en-US" altLang="zh-CN" dirty="0">
              <a:latin typeface="宋体" panose="02010600030101010101" pitchFamily="2" charset="-122"/>
            </a:endParaRPr>
          </a:p>
          <a:p>
            <a:pPr lvl="1" algn="just"/>
            <a:r>
              <a:rPr lang="zh-CN" altLang="en-US" dirty="0">
                <a:latin typeface="Times New Roman" panose="02020603050405020304" pitchFamily="18" charset="0"/>
              </a:rPr>
              <a:t>最简单的硬件机构是重定位寄存器。</a:t>
            </a:r>
            <a:endParaRPr lang="zh-CN" altLang="en-US" dirty="0">
              <a:latin typeface="宋体" panose="02010600030101010101" pitchFamily="2" charset="-122"/>
            </a:endParaRPr>
          </a:p>
          <a:p>
            <a:pPr lvl="1" algn="just"/>
            <a:r>
              <a:rPr lang="zh-CN" altLang="en-US" dirty="0">
                <a:latin typeface="Times New Roman" panose="02020603050405020304" pitchFamily="18" charset="0"/>
              </a:rPr>
              <a:t>在地址重定位机构中，有一个基地址寄存器</a:t>
            </a:r>
            <a:r>
              <a:rPr lang="en-US" altLang="zh-CN" dirty="0">
                <a:latin typeface="Times New Roman" panose="02020603050405020304" pitchFamily="18" charset="0"/>
                <a:cs typeface="Times New Roman" panose="02020603050405020304" pitchFamily="18" charset="0"/>
              </a:rPr>
              <a:t>BR</a:t>
            </a:r>
            <a:r>
              <a:rPr lang="zh-CN" altLang="en-US" dirty="0">
                <a:latin typeface="Times New Roman" panose="02020603050405020304" pitchFamily="18" charset="0"/>
              </a:rPr>
              <a:t>和一个程序地址寄存器</a:t>
            </a:r>
            <a:r>
              <a:rPr lang="en-US" altLang="zh-CN" dirty="0">
                <a:latin typeface="Times New Roman" panose="02020603050405020304" pitchFamily="18" charset="0"/>
                <a:cs typeface="Times New Roman" panose="02020603050405020304" pitchFamily="18" charset="0"/>
              </a:rPr>
              <a:t>VR</a:t>
            </a:r>
            <a:r>
              <a:rPr lang="en-US" altLang="zh-CN" dirty="0">
                <a:latin typeface="Times New Roman" panose="02020603050405020304" pitchFamily="18" charset="0"/>
              </a:rPr>
              <a:t>，</a:t>
            </a:r>
            <a:r>
              <a:rPr lang="zh-CN" altLang="en-US" dirty="0">
                <a:latin typeface="Times New Roman" panose="02020603050405020304" pitchFamily="18" charset="0"/>
              </a:rPr>
              <a:t>一个内存地址寄存器</a:t>
            </a:r>
            <a:r>
              <a:rPr lang="en-US" altLang="zh-CN" dirty="0">
                <a:latin typeface="Times New Roman" panose="02020603050405020304" pitchFamily="18" charset="0"/>
                <a:cs typeface="Times New Roman" panose="02020603050405020304" pitchFamily="18" charset="0"/>
              </a:rPr>
              <a:t>MR</a:t>
            </a:r>
            <a:r>
              <a:rPr lang="en-US" altLang="zh-CN" dirty="0">
                <a:latin typeface="Times New Roman" panose="02020603050405020304" pitchFamily="18" charset="0"/>
              </a:rPr>
              <a:t>。</a:t>
            </a:r>
            <a:endParaRPr lang="zh-CN" altLang="en-US" dirty="0"/>
          </a:p>
          <a:p>
            <a:pPr lvl="1"/>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8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9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98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2">
            <a:extLst>
              <a:ext uri="{FF2B5EF4-FFF2-40B4-BE49-F238E27FC236}">
                <a16:creationId xmlns:a16="http://schemas.microsoft.com/office/drawing/2014/main" id="{33A67652-660B-44F2-A629-76EC182C17BF}"/>
              </a:ext>
            </a:extLst>
          </p:cNvPr>
          <p:cNvGrpSpPr>
            <a:grpSpLocks/>
          </p:cNvGrpSpPr>
          <p:nvPr/>
        </p:nvGrpSpPr>
        <p:grpSpPr bwMode="auto">
          <a:xfrm>
            <a:off x="1676400" y="990600"/>
            <a:ext cx="5410200" cy="3048000"/>
            <a:chOff x="1056" y="1008"/>
            <a:chExt cx="3408" cy="1920"/>
          </a:xfrm>
        </p:grpSpPr>
        <p:sp>
          <p:nvSpPr>
            <p:cNvPr id="514051" name="Line 3">
              <a:extLst>
                <a:ext uri="{FF2B5EF4-FFF2-40B4-BE49-F238E27FC236}">
                  <a16:creationId xmlns:a16="http://schemas.microsoft.com/office/drawing/2014/main" id="{63C740DE-763D-43DE-BEA8-1C37A306EFC0}"/>
                </a:ext>
              </a:extLst>
            </p:cNvPr>
            <p:cNvSpPr>
              <a:spLocks noChangeShapeType="1"/>
            </p:cNvSpPr>
            <p:nvPr/>
          </p:nvSpPr>
          <p:spPr bwMode="auto">
            <a:xfrm>
              <a:off x="1478" y="2498"/>
              <a:ext cx="297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052" name="Line 4">
              <a:extLst>
                <a:ext uri="{FF2B5EF4-FFF2-40B4-BE49-F238E27FC236}">
                  <a16:creationId xmlns:a16="http://schemas.microsoft.com/office/drawing/2014/main" id="{698160BC-5FC0-4442-8689-DD55C926DCA5}"/>
                </a:ext>
              </a:extLst>
            </p:cNvPr>
            <p:cNvSpPr>
              <a:spLocks noChangeShapeType="1"/>
            </p:cNvSpPr>
            <p:nvPr/>
          </p:nvSpPr>
          <p:spPr bwMode="auto">
            <a:xfrm flipH="1" flipV="1">
              <a:off x="1564" y="1008"/>
              <a:ext cx="13" cy="168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053" name="Text Box 5">
              <a:extLst>
                <a:ext uri="{FF2B5EF4-FFF2-40B4-BE49-F238E27FC236}">
                  <a16:creationId xmlns:a16="http://schemas.microsoft.com/office/drawing/2014/main" id="{D6EF6B2D-F5D0-4C9A-8A7A-308E6D4E269D}"/>
                </a:ext>
              </a:extLst>
            </p:cNvPr>
            <p:cNvSpPr txBox="1">
              <a:spLocks noChangeArrowheads="1"/>
            </p:cNvSpPr>
            <p:nvPr/>
          </p:nvSpPr>
          <p:spPr bwMode="auto">
            <a:xfrm>
              <a:off x="2237" y="2559"/>
              <a:ext cx="50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临界值</a:t>
              </a:r>
            </a:p>
          </p:txBody>
        </p:sp>
        <p:sp>
          <p:nvSpPr>
            <p:cNvPr id="514054" name="Text Box 6">
              <a:extLst>
                <a:ext uri="{FF2B5EF4-FFF2-40B4-BE49-F238E27FC236}">
                  <a16:creationId xmlns:a16="http://schemas.microsoft.com/office/drawing/2014/main" id="{D2CAB478-7BFE-4708-93C4-80F731091B28}"/>
                </a:ext>
              </a:extLst>
            </p:cNvPr>
            <p:cNvSpPr txBox="1">
              <a:spLocks noChangeArrowheads="1"/>
            </p:cNvSpPr>
            <p:nvPr/>
          </p:nvSpPr>
          <p:spPr bwMode="auto">
            <a:xfrm>
              <a:off x="3617" y="2559"/>
              <a:ext cx="84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进程内存量</a:t>
              </a:r>
            </a:p>
          </p:txBody>
        </p:sp>
        <p:sp>
          <p:nvSpPr>
            <p:cNvPr id="514055" name="AutoShape 7">
              <a:extLst>
                <a:ext uri="{FF2B5EF4-FFF2-40B4-BE49-F238E27FC236}">
                  <a16:creationId xmlns:a16="http://schemas.microsoft.com/office/drawing/2014/main" id="{99216D19-74C8-4690-A95D-ED5431B61AC6}"/>
                </a:ext>
              </a:extLst>
            </p:cNvPr>
            <p:cNvSpPr>
              <a:spLocks/>
            </p:cNvSpPr>
            <p:nvPr/>
          </p:nvSpPr>
          <p:spPr bwMode="auto">
            <a:xfrm rot="5400000" flipH="1" flipV="1">
              <a:off x="1768" y="2348"/>
              <a:ext cx="211" cy="561"/>
            </a:xfrm>
            <a:prstGeom prst="leftBrace">
              <a:avLst>
                <a:gd name="adj1" fmla="val 221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56" name="Text Box 8">
              <a:extLst>
                <a:ext uri="{FF2B5EF4-FFF2-40B4-BE49-F238E27FC236}">
                  <a16:creationId xmlns:a16="http://schemas.microsoft.com/office/drawing/2014/main" id="{DDC21032-2E92-4E37-8062-4126F924E3DE}"/>
                </a:ext>
              </a:extLst>
            </p:cNvPr>
            <p:cNvSpPr txBox="1">
              <a:spLocks noChangeArrowheads="1"/>
            </p:cNvSpPr>
            <p:nvPr/>
          </p:nvSpPr>
          <p:spPr bwMode="auto">
            <a:xfrm>
              <a:off x="1056" y="1381"/>
              <a:ext cx="489"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变换次数</a:t>
              </a:r>
            </a:p>
          </p:txBody>
        </p:sp>
        <p:sp>
          <p:nvSpPr>
            <p:cNvPr id="514057" name="Freeform 9">
              <a:extLst>
                <a:ext uri="{FF2B5EF4-FFF2-40B4-BE49-F238E27FC236}">
                  <a16:creationId xmlns:a16="http://schemas.microsoft.com/office/drawing/2014/main" id="{E5697E8A-077F-4C76-B122-A5F04D82894A}"/>
                </a:ext>
              </a:extLst>
            </p:cNvPr>
            <p:cNvSpPr>
              <a:spLocks/>
            </p:cNvSpPr>
            <p:nvPr/>
          </p:nvSpPr>
          <p:spPr bwMode="auto">
            <a:xfrm>
              <a:off x="1779" y="1182"/>
              <a:ext cx="1782" cy="1205"/>
            </a:xfrm>
            <a:custGeom>
              <a:avLst/>
              <a:gdLst>
                <a:gd name="T0" fmla="*/ 0 w 1860"/>
                <a:gd name="T1" fmla="*/ 0 h 1455"/>
                <a:gd name="T2" fmla="*/ 90 w 1860"/>
                <a:gd name="T3" fmla="*/ 990 h 1455"/>
                <a:gd name="T4" fmla="*/ 420 w 1860"/>
                <a:gd name="T5" fmla="*/ 1350 h 1455"/>
                <a:gd name="T6" fmla="*/ 1860 w 1860"/>
                <a:gd name="T7" fmla="*/ 1455 h 1455"/>
              </a:gdLst>
              <a:ahLst/>
              <a:cxnLst>
                <a:cxn ang="0">
                  <a:pos x="T0" y="T1"/>
                </a:cxn>
                <a:cxn ang="0">
                  <a:pos x="T2" y="T3"/>
                </a:cxn>
                <a:cxn ang="0">
                  <a:pos x="T4" y="T5"/>
                </a:cxn>
                <a:cxn ang="0">
                  <a:pos x="T6" y="T7"/>
                </a:cxn>
              </a:cxnLst>
              <a:rect l="0" t="0" r="r" b="b"/>
              <a:pathLst>
                <a:path w="1860" h="1455">
                  <a:moveTo>
                    <a:pt x="0" y="0"/>
                  </a:moveTo>
                  <a:cubicBezTo>
                    <a:pt x="10" y="382"/>
                    <a:pt x="20" y="765"/>
                    <a:pt x="90" y="990"/>
                  </a:cubicBezTo>
                  <a:cubicBezTo>
                    <a:pt x="160" y="1215"/>
                    <a:pt x="125" y="1273"/>
                    <a:pt x="420" y="1350"/>
                  </a:cubicBezTo>
                  <a:cubicBezTo>
                    <a:pt x="715" y="1427"/>
                    <a:pt x="1287" y="1441"/>
                    <a:pt x="1860" y="145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58" name="Text Box 10">
              <a:extLst>
                <a:ext uri="{FF2B5EF4-FFF2-40B4-BE49-F238E27FC236}">
                  <a16:creationId xmlns:a16="http://schemas.microsoft.com/office/drawing/2014/main" id="{B9635487-2612-430A-8E56-D4F704C5F32B}"/>
                </a:ext>
              </a:extLst>
            </p:cNvPr>
            <p:cNvSpPr txBox="1">
              <a:spLocks noChangeArrowheads="1"/>
            </p:cNvSpPr>
            <p:nvPr/>
          </p:nvSpPr>
          <p:spPr bwMode="auto">
            <a:xfrm>
              <a:off x="1728" y="2784"/>
              <a:ext cx="67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Times New Roman" panose="02020603050405020304" pitchFamily="18" charset="0"/>
                  <a:ea typeface="楷体_GB2312" pitchFamily="49" charset="-122"/>
                </a:rPr>
                <a:t>工作集</a:t>
              </a:r>
            </a:p>
          </p:txBody>
        </p:sp>
      </p:grpSp>
      <p:sp>
        <p:nvSpPr>
          <p:cNvPr id="514059" name="Text Box 11">
            <a:extLst>
              <a:ext uri="{FF2B5EF4-FFF2-40B4-BE49-F238E27FC236}">
                <a16:creationId xmlns:a16="http://schemas.microsoft.com/office/drawing/2014/main" id="{87EF8685-14DC-4B7B-8799-DB73ECEE2290}"/>
              </a:ext>
            </a:extLst>
          </p:cNvPr>
          <p:cNvSpPr txBox="1">
            <a:spLocks noChangeArrowheads="1"/>
          </p:cNvSpPr>
          <p:nvPr/>
        </p:nvSpPr>
        <p:spPr bwMode="auto">
          <a:xfrm>
            <a:off x="914400" y="4495800"/>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66CC"/>
                </a:solidFill>
                <a:latin typeface="楷体_GB2312" pitchFamily="49" charset="-122"/>
                <a:ea typeface="楷体_GB2312" pitchFamily="49" charset="-122"/>
              </a:rPr>
              <a:t>    当给进程分配的内存小于所要求的工作集时，由于内外存之间交换频繁，使得输入/输出处理的时间大大增加，造成</a:t>
            </a:r>
            <a:r>
              <a:rPr lang="en-US" altLang="zh-CN" sz="2000" b="1">
                <a:solidFill>
                  <a:srgbClr val="0066CC"/>
                </a:solidFill>
                <a:latin typeface="楷体_GB2312" pitchFamily="49" charset="-122"/>
                <a:ea typeface="楷体_GB2312" pitchFamily="49" charset="-122"/>
              </a:rPr>
              <a:t>CPU</a:t>
            </a:r>
            <a:r>
              <a:rPr lang="zh-CN" altLang="en-US" sz="2000" b="1">
                <a:solidFill>
                  <a:srgbClr val="0066CC"/>
                </a:solidFill>
                <a:latin typeface="楷体_GB2312" pitchFamily="49" charset="-122"/>
                <a:ea typeface="楷体_GB2312" pitchFamily="49" charset="-122"/>
              </a:rPr>
              <a:t>因等待数据空转，系统性能下降，形成了</a:t>
            </a:r>
            <a:r>
              <a:rPr lang="zh-CN" altLang="en-US" sz="2000" b="1">
                <a:solidFill>
                  <a:srgbClr val="0066CC"/>
                </a:solidFill>
                <a:latin typeface="Times New Roman" panose="02020603050405020304" pitchFamily="18" charset="0"/>
                <a:ea typeface="楷体_GB2312" pitchFamily="49" charset="-122"/>
              </a:rPr>
              <a:t>“</a:t>
            </a:r>
            <a:r>
              <a:rPr lang="zh-CN" altLang="en-US" sz="2000" b="1">
                <a:solidFill>
                  <a:srgbClr val="0066CC"/>
                </a:solidFill>
                <a:latin typeface="楷体_GB2312" pitchFamily="49" charset="-122"/>
                <a:ea typeface="楷体_GB2312" pitchFamily="49" charset="-122"/>
              </a:rPr>
              <a:t>系统抖动</a:t>
            </a:r>
            <a:r>
              <a:rPr lang="zh-CN" altLang="en-US" sz="2000" b="1">
                <a:solidFill>
                  <a:srgbClr val="0066CC"/>
                </a:solidFill>
                <a:latin typeface="Times New Roman" panose="02020603050405020304" pitchFamily="18" charset="0"/>
                <a:ea typeface="楷体_GB2312" pitchFamily="49" charset="-122"/>
              </a:rPr>
              <a:t>”</a:t>
            </a:r>
            <a:r>
              <a:rPr lang="zh-CN" altLang="en-US" sz="2000" b="1">
                <a:solidFill>
                  <a:srgbClr val="0066CC"/>
                </a:solidFill>
                <a:latin typeface="楷体_GB2312" pitchFamily="49" charset="-122"/>
                <a:ea typeface="楷体_GB2312" pitchFamily="49" charset="-122"/>
              </a:rPr>
              <a:t>。</a:t>
            </a:r>
          </a:p>
          <a:p>
            <a:endParaRPr lang="zh-CN" altLang="en-US" sz="2000" b="1">
              <a:solidFill>
                <a:srgbClr val="0066CC"/>
              </a:solidFill>
              <a:latin typeface="楷体_GB2312" pitchFamily="49" charset="-122"/>
              <a:ea typeface="楷体_GB2312"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0" y="1099346"/>
            <a:ext cx="2993127" cy="438582"/>
          </a:xfrm>
          <a:prstGeom prst="rect">
            <a:avLst/>
          </a:prstGeom>
        </p:spPr>
        <p:txBody>
          <a:bodyPr wrap="none">
            <a:spAutoFit/>
          </a:bodyPr>
          <a:lstStyle/>
          <a:p>
            <a:pPr indent="266700" algn="just">
              <a:lnSpc>
                <a:spcPct val="125000"/>
              </a:lnSpc>
              <a:spcAft>
                <a:spcPts val="0"/>
              </a:spcAft>
            </a:pP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解决</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系统抖动的</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方法</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80517" y="2292402"/>
            <a:ext cx="8216153" cy="762581"/>
          </a:xfrm>
          <a:prstGeom prst="rect">
            <a:avLst/>
          </a:prstGeom>
        </p:spPr>
        <p:txBody>
          <a:bodyPr wrap="square">
            <a:spAutoFit/>
          </a:bodyPr>
          <a:lstStyle/>
          <a:p>
            <a:pPr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工作集合策略是通过计算每一个进程的工作集近似得到进程需要的页帧数，如果这个总数大于内存的物理帧数，则说明系统颠簸了，需要减少进程</a:t>
            </a:r>
            <a:r>
              <a:rPr lang="zh-CN" altLang="en-US"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矩形 8"/>
          <p:cNvSpPr/>
          <p:nvPr/>
        </p:nvSpPr>
        <p:spPr>
          <a:xfrm>
            <a:off x="311125" y="1698357"/>
            <a:ext cx="1947969" cy="438582"/>
          </a:xfrm>
          <a:prstGeom prst="rect">
            <a:avLst/>
          </a:prstGeom>
        </p:spPr>
        <p:txBody>
          <a:bodyPr wrap="non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）工作集策略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58884" y="3268174"/>
            <a:ext cx="7592309" cy="1853521"/>
          </a:xfrm>
          <a:prstGeom prst="rect">
            <a:avLst/>
          </a:prstGeom>
        </p:spPr>
      </p:pic>
    </p:spTree>
    <p:extLst>
      <p:ext uri="{BB962C8B-B14F-4D97-AF65-F5344CB8AC3E}">
        <p14:creationId xmlns:p14="http://schemas.microsoft.com/office/powerpoint/2010/main" val="26189870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62536" y="375014"/>
            <a:ext cx="5701478" cy="507831"/>
          </a:xfrm>
        </p:spPr>
        <p:txBody>
          <a:bodyPr>
            <a:normAutofit/>
          </a:bodyPr>
          <a:lstStyle/>
          <a:p>
            <a:r>
              <a:rPr lang="en-US" altLang="zh-CN" sz="2000" dirty="0">
                <a:latin typeface="华文楷体" panose="02010600040101010101" pitchFamily="2" charset="-122"/>
                <a:ea typeface="华文楷体" panose="02010600040101010101" pitchFamily="2" charset="-122"/>
              </a:rPr>
              <a:t>7.8 </a:t>
            </a:r>
            <a:r>
              <a:rPr lang="zh-CN" altLang="zh-CN" sz="2000" dirty="0">
                <a:latin typeface="华文楷体" panose="02010600040101010101" pitchFamily="2" charset="-122"/>
                <a:ea typeface="华文楷体" panose="02010600040101010101" pitchFamily="2" charset="-122"/>
              </a:rPr>
              <a:t>虚拟存储技术</a:t>
            </a:r>
          </a:p>
          <a:p>
            <a:endParaRPr lang="zh-CN" altLang="en-US" sz="2000" dirty="0">
              <a:latin typeface="华文楷体" panose="02010600040101010101" pitchFamily="2" charset="-122"/>
              <a:ea typeface="华文楷体" panose="02010600040101010101" pitchFamily="2" charset="-122"/>
            </a:endParaRPr>
          </a:p>
        </p:txBody>
      </p:sp>
      <p:sp>
        <p:nvSpPr>
          <p:cNvPr id="2" name="矩形 1"/>
          <p:cNvSpPr/>
          <p:nvPr/>
        </p:nvSpPr>
        <p:spPr>
          <a:xfrm>
            <a:off x="0" y="1099346"/>
            <a:ext cx="2993127" cy="438582"/>
          </a:xfrm>
          <a:prstGeom prst="rect">
            <a:avLst/>
          </a:prstGeom>
        </p:spPr>
        <p:txBody>
          <a:bodyPr wrap="none">
            <a:spAutoFit/>
          </a:bodyPr>
          <a:lstStyle/>
          <a:p>
            <a:pPr indent="266700" algn="just">
              <a:lnSpc>
                <a:spcPct val="125000"/>
              </a:lnSpc>
              <a:spcAft>
                <a:spcPts val="0"/>
              </a:spcAft>
            </a:pP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解决</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系统抖动的</a:t>
            </a:r>
            <a:r>
              <a:rPr lang="zh-CN" altLang="en-US"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方法</a:t>
            </a:r>
            <a:endPar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477120" y="120163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11125" y="1698357"/>
            <a:ext cx="1947969" cy="438582"/>
          </a:xfrm>
          <a:prstGeom prst="rect">
            <a:avLst/>
          </a:prstGeom>
        </p:spPr>
        <p:txBody>
          <a:bodyPr wrap="none">
            <a:spAutoFit/>
          </a:bodyPr>
          <a:lstStyle/>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）缺页率策略</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矩形 10"/>
          <p:cNvSpPr/>
          <p:nvPr/>
        </p:nvSpPr>
        <p:spPr>
          <a:xfrm>
            <a:off x="541413" y="2297368"/>
            <a:ext cx="7643497" cy="3416320"/>
          </a:xfrm>
          <a:prstGeom prst="rect">
            <a:avLst/>
          </a:prstGeom>
        </p:spPr>
        <p:txBody>
          <a:bodyPr wrap="square">
            <a:spAutoFit/>
          </a:bodyPr>
          <a:lstStyle/>
          <a:p>
            <a:pPr indent="266700" algn="just">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缺页频率是另一种更为直接的防止抖动的方法。因此系统如果随时能够检测到系统中的缺页错误的情况，就可以动态地调整为进程分配的页帧数目。</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我们可以设置所需缺页率的上下限。如果实际缺页率超过上限，则可为进程再分配更多的页帧；如果实际缺页率低于下限，则可从进程中移走页帧。因此，可以靠直接监测缺页率来防止抖动。</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实际上，抖动及其导致的交换对性能的负面影响很大。目前处理这一问题的最佳实践是，在可能的情况下提供足够物理内存以避免抖动和交换。</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355884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25F5662B-44B0-4C73-82FE-B2B942E9803B}"/>
              </a:ext>
            </a:extLst>
          </p:cNvPr>
          <p:cNvSpPr>
            <a:spLocks noGrp="1" noChangeArrowheads="1"/>
          </p:cNvSpPr>
          <p:nvPr>
            <p:ph type="title"/>
          </p:nvPr>
        </p:nvSpPr>
        <p:spPr/>
        <p:txBody>
          <a:bodyPr/>
          <a:lstStyle/>
          <a:p>
            <a:r>
              <a:rPr lang="en-US" altLang="zh-CN" dirty="0"/>
              <a:t>【</a:t>
            </a:r>
            <a:r>
              <a:rPr lang="zh-CN" altLang="en-US" dirty="0"/>
              <a:t>思考</a:t>
            </a:r>
            <a:r>
              <a:rPr lang="en-US" altLang="zh-CN" dirty="0"/>
              <a:t>】</a:t>
            </a:r>
            <a:endParaRPr lang="zh-CN" altLang="en-US" dirty="0"/>
          </a:p>
        </p:txBody>
      </p:sp>
      <p:sp>
        <p:nvSpPr>
          <p:cNvPr id="501763" name="Rectangle 3" descr="Rectangle: Click to edit Master text styles&#10;Second level&#10;Third level&#10;Fourth level&#10;Fifth level">
            <a:extLst>
              <a:ext uri="{FF2B5EF4-FFF2-40B4-BE49-F238E27FC236}">
                <a16:creationId xmlns:a16="http://schemas.microsoft.com/office/drawing/2014/main" id="{AF7F8999-96F3-48F8-80A5-E0D1AC2D9AA0}"/>
              </a:ext>
            </a:extLst>
          </p:cNvPr>
          <p:cNvSpPr>
            <a:spLocks noGrp="1" noChangeArrowheads="1"/>
          </p:cNvSpPr>
          <p:nvPr>
            <p:ph type="body" idx="1"/>
          </p:nvPr>
        </p:nvSpPr>
        <p:spPr/>
        <p:txBody>
          <a:bodyPr/>
          <a:lstStyle/>
          <a:p>
            <a:pPr algn="just">
              <a:buFont typeface="Wingdings" panose="05000000000000000000" pitchFamily="2" charset="2"/>
              <a:buNone/>
            </a:pPr>
            <a:r>
              <a:rPr lang="zh-CN" altLang="en-US" sz="2800">
                <a:latin typeface="Times New Roman" panose="02020603050405020304" pitchFamily="18" charset="0"/>
              </a:rPr>
              <a:t>1、</a:t>
            </a:r>
            <a:r>
              <a:rPr lang="zh-CN" altLang="en-US"/>
              <a:t>某程序在内存中分配</a:t>
            </a:r>
            <a:r>
              <a:rPr lang="en-US" altLang="zh-CN"/>
              <a:t>3</a:t>
            </a:r>
            <a:r>
              <a:rPr lang="zh-CN" altLang="en-US"/>
              <a:t>块内存，初始为空，访问页的走向为2，3，2，1，5，2，4，5，3，2，5，2，用</a:t>
            </a:r>
            <a:r>
              <a:rPr lang="en-US" altLang="zh-CN"/>
              <a:t>FIFO</a:t>
            </a:r>
            <a:r>
              <a:rPr lang="zh-CN" altLang="en-US"/>
              <a:t>和</a:t>
            </a:r>
            <a:r>
              <a:rPr lang="en-US" altLang="zh-CN"/>
              <a:t>LRU</a:t>
            </a:r>
            <a:r>
              <a:rPr lang="zh-CN" altLang="en-US"/>
              <a:t>算法分别计算缺页次数</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F1ECC859-BACD-4E0C-A33B-A75C28107F62}"/>
              </a:ext>
            </a:extLst>
          </p:cNvPr>
          <p:cNvSpPr>
            <a:spLocks noGrp="1" noChangeArrowheads="1"/>
          </p:cNvSpPr>
          <p:nvPr>
            <p:ph type="title"/>
          </p:nvPr>
        </p:nvSpPr>
        <p:spPr/>
        <p:txBody>
          <a:bodyPr/>
          <a:lstStyle/>
          <a:p>
            <a:endParaRPr lang="zh-CN" altLang="en-US"/>
          </a:p>
        </p:txBody>
      </p:sp>
      <p:sp>
        <p:nvSpPr>
          <p:cNvPr id="502787" name="Rectangle 3" descr="Rectangle: Click to edit Master text styles&#10;Second level&#10;Third level&#10;Fourth level&#10;Fifth level">
            <a:extLst>
              <a:ext uri="{FF2B5EF4-FFF2-40B4-BE49-F238E27FC236}">
                <a16:creationId xmlns:a16="http://schemas.microsoft.com/office/drawing/2014/main" id="{10E7E83D-BFFD-4D44-8370-CA5CE735B7E9}"/>
              </a:ext>
            </a:extLst>
          </p:cNvPr>
          <p:cNvSpPr>
            <a:spLocks noGrp="1" noChangeArrowheads="1"/>
          </p:cNvSpPr>
          <p:nvPr>
            <p:ph type="body" idx="1"/>
          </p:nvPr>
        </p:nvSpPr>
        <p:spPr/>
        <p:txBody>
          <a:bodyPr/>
          <a:lstStyle/>
          <a:p>
            <a:pPr>
              <a:buFont typeface="Wingdings" panose="05000000000000000000" pitchFamily="2" charset="2"/>
              <a:buNone/>
            </a:pPr>
            <a:r>
              <a:rPr lang="zh-CN" altLang="en-US"/>
              <a:t>2、	有一页式系统，其页表存放在主存中。</a:t>
            </a:r>
          </a:p>
          <a:p>
            <a:pPr>
              <a:buFont typeface="Wingdings" panose="05000000000000000000" pitchFamily="2" charset="2"/>
              <a:buNone/>
            </a:pPr>
            <a:r>
              <a:rPr lang="zh-CN" altLang="en-US"/>
              <a:t>(1)	如果对主存的一次存取要3</a:t>
            </a:r>
            <a:r>
              <a:rPr lang="en-US" altLang="zh-CN"/>
              <a:t>us，</a:t>
            </a:r>
            <a:r>
              <a:rPr lang="zh-CN" altLang="en-US"/>
              <a:t>问实现一次页面访问要多长时间。</a:t>
            </a:r>
          </a:p>
          <a:p>
            <a:pPr>
              <a:buFont typeface="Wingdings" panose="05000000000000000000" pitchFamily="2" charset="2"/>
              <a:buNone/>
            </a:pPr>
            <a:r>
              <a:rPr lang="zh-CN" altLang="en-US"/>
              <a:t>(2)	如系统有快表，平均命中率为97%，假设访问快表的时间忽略为0，问此时一次页面访问要多长时间。</a:t>
            </a:r>
          </a:p>
          <a:p>
            <a:pPr>
              <a:buFont typeface="Wingdings" panose="05000000000000000000" pitchFamily="2" charset="2"/>
              <a:buNone/>
            </a:pP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AE52F62D-1B4A-4208-8390-7D88B26257C0}"/>
              </a:ext>
            </a:extLst>
          </p:cNvPr>
          <p:cNvSpPr>
            <a:spLocks noGrp="1" noChangeArrowheads="1"/>
          </p:cNvSpPr>
          <p:nvPr>
            <p:ph type="title"/>
          </p:nvPr>
        </p:nvSpPr>
        <p:spPr/>
        <p:txBody>
          <a:bodyPr/>
          <a:lstStyle/>
          <a:p>
            <a:endParaRPr lang="zh-CN" altLang="en-US"/>
          </a:p>
        </p:txBody>
      </p:sp>
      <p:sp>
        <p:nvSpPr>
          <p:cNvPr id="503811" name="Rectangle 3" descr="Rectangle: Click to edit Master text styles&#10;Second level&#10;Third level&#10;Fourth level&#10;Fifth level">
            <a:extLst>
              <a:ext uri="{FF2B5EF4-FFF2-40B4-BE49-F238E27FC236}">
                <a16:creationId xmlns:a16="http://schemas.microsoft.com/office/drawing/2014/main" id="{8B963951-ADE0-4180-A14A-6753B51A17BA}"/>
              </a:ext>
            </a:extLst>
          </p:cNvPr>
          <p:cNvSpPr>
            <a:spLocks noGrp="1" noChangeArrowheads="1"/>
          </p:cNvSpPr>
          <p:nvPr>
            <p:ph type="body" idx="1"/>
          </p:nvPr>
        </p:nvSpPr>
        <p:spPr/>
        <p:txBody>
          <a:bodyPr/>
          <a:lstStyle/>
          <a:p>
            <a:r>
              <a:rPr lang="zh-CN" altLang="en-US"/>
              <a:t>1、2*3=6</a:t>
            </a:r>
            <a:r>
              <a:rPr lang="en-US" altLang="zh-CN"/>
              <a:t>us</a:t>
            </a:r>
          </a:p>
          <a:p>
            <a:r>
              <a:rPr lang="zh-CN" altLang="en-US"/>
              <a:t>2、0.97*3+0.03*6=3.09</a:t>
            </a:r>
            <a:r>
              <a:rPr lang="en-US" altLang="zh-CN"/>
              <a:t>us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3B2AA511-6FB2-4F84-9926-299E994209B6}"/>
              </a:ext>
            </a:extLst>
          </p:cNvPr>
          <p:cNvSpPr>
            <a:spLocks noGrp="1" noChangeArrowheads="1"/>
          </p:cNvSpPr>
          <p:nvPr>
            <p:ph type="title"/>
          </p:nvPr>
        </p:nvSpPr>
        <p:spPr/>
        <p:txBody>
          <a:bodyPr/>
          <a:lstStyle/>
          <a:p>
            <a:endParaRPr lang="zh-CN" altLang="en-US"/>
          </a:p>
        </p:txBody>
      </p:sp>
      <p:sp>
        <p:nvSpPr>
          <p:cNvPr id="504835" name="Rectangle 3" descr="Rectangle: Click to edit Master text styles&#10;Second level&#10;Third level&#10;Fourth level&#10;Fifth level">
            <a:extLst>
              <a:ext uri="{FF2B5EF4-FFF2-40B4-BE49-F238E27FC236}">
                <a16:creationId xmlns:a16="http://schemas.microsoft.com/office/drawing/2014/main" id="{41AEEF46-BCC3-4F54-BBAF-6F4B1B15B230}"/>
              </a:ext>
            </a:extLst>
          </p:cNvPr>
          <p:cNvSpPr>
            <a:spLocks noGrp="1" noChangeArrowheads="1"/>
          </p:cNvSpPr>
          <p:nvPr>
            <p:ph type="body" idx="1"/>
          </p:nvPr>
        </p:nvSpPr>
        <p:spPr>
          <a:xfrm>
            <a:off x="838200" y="1524000"/>
            <a:ext cx="7772400" cy="4114800"/>
          </a:xfrm>
        </p:spPr>
        <p:txBody>
          <a:bodyPr/>
          <a:lstStyle/>
          <a:p>
            <a:pPr>
              <a:buFont typeface="Wingdings" panose="05000000000000000000" pitchFamily="2" charset="2"/>
              <a:buNone/>
            </a:pPr>
            <a:r>
              <a:rPr lang="zh-CN" altLang="en-US"/>
              <a:t>3、在分页存储管理系统中，有一作业大小为4页，页长为2</a:t>
            </a:r>
            <a:r>
              <a:rPr lang="en-US" altLang="zh-CN"/>
              <a:t>K，</a:t>
            </a:r>
            <a:r>
              <a:rPr lang="zh-CN" altLang="en-US"/>
              <a:t>页表如下：</a:t>
            </a:r>
          </a:p>
          <a:p>
            <a:pPr>
              <a:buFont typeface="Wingdings" panose="05000000000000000000" pitchFamily="2" charset="2"/>
              <a:buNone/>
            </a:pPr>
            <a:r>
              <a:rPr lang="zh-CN" altLang="en-US"/>
              <a:t>试借助地址变换图（即要求画出地址变换图）求出逻辑地址4635所对应的物理地址。</a:t>
            </a:r>
          </a:p>
          <a:p>
            <a:pPr>
              <a:buFont typeface="Wingdings" panose="05000000000000000000" pitchFamily="2" charset="2"/>
              <a:buNone/>
            </a:pPr>
            <a:endParaRPr lang="zh-CN" altLang="en-US"/>
          </a:p>
        </p:txBody>
      </p:sp>
      <p:graphicFrame>
        <p:nvGraphicFramePr>
          <p:cNvPr id="504836" name="Group 4">
            <a:extLst>
              <a:ext uri="{FF2B5EF4-FFF2-40B4-BE49-F238E27FC236}">
                <a16:creationId xmlns:a16="http://schemas.microsoft.com/office/drawing/2014/main" id="{0BEE72B7-B3FE-408A-BA0B-AF3E02451D10}"/>
              </a:ext>
            </a:extLst>
          </p:cNvPr>
          <p:cNvGraphicFramePr>
            <a:graphicFrameLocks noGrp="1"/>
          </p:cNvGraphicFramePr>
          <p:nvPr/>
        </p:nvGraphicFramePr>
        <p:xfrm>
          <a:off x="5562600" y="3810000"/>
          <a:ext cx="2362200" cy="2825750"/>
        </p:xfrm>
        <a:graphic>
          <a:graphicData uri="http://schemas.openxmlformats.org/drawingml/2006/table">
            <a:tbl>
              <a:tblPr/>
              <a:tblGrid>
                <a:gridCol w="1181100">
                  <a:extLst>
                    <a:ext uri="{9D8B030D-6E8A-4147-A177-3AD203B41FA5}">
                      <a16:colId xmlns:a16="http://schemas.microsoft.com/office/drawing/2014/main" val="922844697"/>
                    </a:ext>
                  </a:extLst>
                </a:gridCol>
                <a:gridCol w="1181100">
                  <a:extLst>
                    <a:ext uri="{9D8B030D-6E8A-4147-A177-3AD203B41FA5}">
                      <a16:colId xmlns:a16="http://schemas.microsoft.com/office/drawing/2014/main" val="1602541046"/>
                    </a:ext>
                  </a:extLst>
                </a:gridCol>
              </a:tblGrid>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块号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5549135"/>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8324540"/>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8942210"/>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4703633"/>
                  </a:ext>
                </a:extLst>
              </a:tr>
              <a:tr h="5651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3103539"/>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A3D295BA-28F9-4C33-95AE-B015C40BE941}"/>
              </a:ext>
            </a:extLst>
          </p:cNvPr>
          <p:cNvSpPr>
            <a:spLocks noGrp="1" noChangeArrowheads="1"/>
          </p:cNvSpPr>
          <p:nvPr>
            <p:ph type="title"/>
          </p:nvPr>
        </p:nvSpPr>
        <p:spPr/>
        <p:txBody>
          <a:bodyPr/>
          <a:lstStyle/>
          <a:p>
            <a:endParaRPr lang="zh-CN" altLang="en-US"/>
          </a:p>
        </p:txBody>
      </p:sp>
      <p:grpSp>
        <p:nvGrpSpPr>
          <p:cNvPr id="505859" name="Group 3">
            <a:extLst>
              <a:ext uri="{FF2B5EF4-FFF2-40B4-BE49-F238E27FC236}">
                <a16:creationId xmlns:a16="http://schemas.microsoft.com/office/drawing/2014/main" id="{D5BB3517-1AF7-4048-A303-981169A4DAB1}"/>
              </a:ext>
            </a:extLst>
          </p:cNvPr>
          <p:cNvGrpSpPr>
            <a:grpSpLocks/>
          </p:cNvGrpSpPr>
          <p:nvPr/>
        </p:nvGrpSpPr>
        <p:grpSpPr bwMode="auto">
          <a:xfrm>
            <a:off x="1155700" y="1392238"/>
            <a:ext cx="6343650" cy="4364037"/>
            <a:chOff x="728" y="877"/>
            <a:chExt cx="3996" cy="2749"/>
          </a:xfrm>
        </p:grpSpPr>
        <p:sp>
          <p:nvSpPr>
            <p:cNvPr id="505860" name="Rectangle 4">
              <a:extLst>
                <a:ext uri="{FF2B5EF4-FFF2-40B4-BE49-F238E27FC236}">
                  <a16:creationId xmlns:a16="http://schemas.microsoft.com/office/drawing/2014/main" id="{F3083075-3B8F-4AD3-A83D-5E164FC3A0F5}"/>
                </a:ext>
              </a:extLst>
            </p:cNvPr>
            <p:cNvSpPr>
              <a:spLocks noChangeArrowheads="1"/>
            </p:cNvSpPr>
            <p:nvPr/>
          </p:nvSpPr>
          <p:spPr bwMode="auto">
            <a:xfrm>
              <a:off x="1872" y="2254"/>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3</a:t>
              </a:r>
            </a:p>
          </p:txBody>
        </p:sp>
        <p:sp>
          <p:nvSpPr>
            <p:cNvPr id="505861" name="Rectangle 5">
              <a:extLst>
                <a:ext uri="{FF2B5EF4-FFF2-40B4-BE49-F238E27FC236}">
                  <a16:creationId xmlns:a16="http://schemas.microsoft.com/office/drawing/2014/main" id="{EB8EBDA1-1DDB-45BA-AABB-DAF888C8041D}"/>
                </a:ext>
              </a:extLst>
            </p:cNvPr>
            <p:cNvSpPr>
              <a:spLocks noChangeArrowheads="1"/>
            </p:cNvSpPr>
            <p:nvPr/>
          </p:nvSpPr>
          <p:spPr bwMode="auto">
            <a:xfrm>
              <a:off x="1248" y="2254"/>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1</a:t>
              </a:r>
            </a:p>
          </p:txBody>
        </p:sp>
        <p:sp>
          <p:nvSpPr>
            <p:cNvPr id="505862" name="Rectangle 6">
              <a:extLst>
                <a:ext uri="{FF2B5EF4-FFF2-40B4-BE49-F238E27FC236}">
                  <a16:creationId xmlns:a16="http://schemas.microsoft.com/office/drawing/2014/main" id="{61EF77C6-AADD-4669-A727-6E50BA573E24}"/>
                </a:ext>
              </a:extLst>
            </p:cNvPr>
            <p:cNvSpPr>
              <a:spLocks noChangeArrowheads="1"/>
            </p:cNvSpPr>
            <p:nvPr/>
          </p:nvSpPr>
          <p:spPr bwMode="auto">
            <a:xfrm>
              <a:off x="1872" y="2828"/>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6</a:t>
              </a:r>
            </a:p>
          </p:txBody>
        </p:sp>
        <p:sp>
          <p:nvSpPr>
            <p:cNvPr id="505863" name="Rectangle 7">
              <a:extLst>
                <a:ext uri="{FF2B5EF4-FFF2-40B4-BE49-F238E27FC236}">
                  <a16:creationId xmlns:a16="http://schemas.microsoft.com/office/drawing/2014/main" id="{933DE349-8796-4E52-88CE-C1A94159D6CD}"/>
                </a:ext>
              </a:extLst>
            </p:cNvPr>
            <p:cNvSpPr>
              <a:spLocks noChangeArrowheads="1"/>
            </p:cNvSpPr>
            <p:nvPr/>
          </p:nvSpPr>
          <p:spPr bwMode="auto">
            <a:xfrm>
              <a:off x="1248" y="2828"/>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3</a:t>
              </a:r>
            </a:p>
          </p:txBody>
        </p:sp>
        <p:sp>
          <p:nvSpPr>
            <p:cNvPr id="505864" name="Rectangle 8">
              <a:extLst>
                <a:ext uri="{FF2B5EF4-FFF2-40B4-BE49-F238E27FC236}">
                  <a16:creationId xmlns:a16="http://schemas.microsoft.com/office/drawing/2014/main" id="{BA652AB2-2280-4BE2-B6F2-E1D7582D9496}"/>
                </a:ext>
              </a:extLst>
            </p:cNvPr>
            <p:cNvSpPr>
              <a:spLocks noChangeArrowheads="1"/>
            </p:cNvSpPr>
            <p:nvPr/>
          </p:nvSpPr>
          <p:spPr bwMode="auto">
            <a:xfrm>
              <a:off x="1872" y="254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7</a:t>
              </a:r>
            </a:p>
          </p:txBody>
        </p:sp>
        <p:sp>
          <p:nvSpPr>
            <p:cNvPr id="505865" name="Rectangle 9">
              <a:extLst>
                <a:ext uri="{FF2B5EF4-FFF2-40B4-BE49-F238E27FC236}">
                  <a16:creationId xmlns:a16="http://schemas.microsoft.com/office/drawing/2014/main" id="{F4881E6F-CC92-45E9-9C0A-2A812F18D3D6}"/>
                </a:ext>
              </a:extLst>
            </p:cNvPr>
            <p:cNvSpPr>
              <a:spLocks noChangeArrowheads="1"/>
            </p:cNvSpPr>
            <p:nvPr/>
          </p:nvSpPr>
          <p:spPr bwMode="auto">
            <a:xfrm>
              <a:off x="1248" y="254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2</a:t>
              </a:r>
            </a:p>
          </p:txBody>
        </p:sp>
        <p:sp>
          <p:nvSpPr>
            <p:cNvPr id="505866" name="Rectangle 10">
              <a:extLst>
                <a:ext uri="{FF2B5EF4-FFF2-40B4-BE49-F238E27FC236}">
                  <a16:creationId xmlns:a16="http://schemas.microsoft.com/office/drawing/2014/main" id="{C04FFE54-F334-4C25-B44F-6DC5C181978A}"/>
                </a:ext>
              </a:extLst>
            </p:cNvPr>
            <p:cNvSpPr>
              <a:spLocks noChangeArrowheads="1"/>
            </p:cNvSpPr>
            <p:nvPr/>
          </p:nvSpPr>
          <p:spPr bwMode="auto">
            <a:xfrm>
              <a:off x="1872" y="1967"/>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5</a:t>
              </a:r>
            </a:p>
          </p:txBody>
        </p:sp>
        <p:sp>
          <p:nvSpPr>
            <p:cNvPr id="505867" name="Rectangle 11">
              <a:extLst>
                <a:ext uri="{FF2B5EF4-FFF2-40B4-BE49-F238E27FC236}">
                  <a16:creationId xmlns:a16="http://schemas.microsoft.com/office/drawing/2014/main" id="{98D50AD0-08FD-46D1-81A6-7156A2AAF692}"/>
                </a:ext>
              </a:extLst>
            </p:cNvPr>
            <p:cNvSpPr>
              <a:spLocks noChangeArrowheads="1"/>
            </p:cNvSpPr>
            <p:nvPr/>
          </p:nvSpPr>
          <p:spPr bwMode="auto">
            <a:xfrm>
              <a:off x="1248" y="1967"/>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0</a:t>
              </a:r>
            </a:p>
          </p:txBody>
        </p:sp>
        <p:sp>
          <p:nvSpPr>
            <p:cNvPr id="505868" name="Rectangle 12">
              <a:extLst>
                <a:ext uri="{FF2B5EF4-FFF2-40B4-BE49-F238E27FC236}">
                  <a16:creationId xmlns:a16="http://schemas.microsoft.com/office/drawing/2014/main" id="{B89D1E2B-9DBB-43EC-B18E-7B5F910EC1B1}"/>
                </a:ext>
              </a:extLst>
            </p:cNvPr>
            <p:cNvSpPr>
              <a:spLocks noChangeArrowheads="1"/>
            </p:cNvSpPr>
            <p:nvPr/>
          </p:nvSpPr>
          <p:spPr bwMode="auto">
            <a:xfrm>
              <a:off x="1872" y="1680"/>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块号</a:t>
              </a:r>
            </a:p>
          </p:txBody>
        </p:sp>
        <p:sp>
          <p:nvSpPr>
            <p:cNvPr id="505869" name="Rectangle 13">
              <a:extLst>
                <a:ext uri="{FF2B5EF4-FFF2-40B4-BE49-F238E27FC236}">
                  <a16:creationId xmlns:a16="http://schemas.microsoft.com/office/drawing/2014/main" id="{42DA7A17-B7E7-444C-A842-8A82AFBA223D}"/>
                </a:ext>
              </a:extLst>
            </p:cNvPr>
            <p:cNvSpPr>
              <a:spLocks noChangeArrowheads="1"/>
            </p:cNvSpPr>
            <p:nvPr/>
          </p:nvSpPr>
          <p:spPr bwMode="auto">
            <a:xfrm>
              <a:off x="1248" y="1680"/>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a:latin typeface="Arial Narrow" panose="020B0606020202030204" pitchFamily="34" charset="0"/>
                </a:rPr>
                <a:t>页号</a:t>
              </a:r>
            </a:p>
          </p:txBody>
        </p:sp>
        <p:sp>
          <p:nvSpPr>
            <p:cNvPr id="505870" name="Line 14">
              <a:extLst>
                <a:ext uri="{FF2B5EF4-FFF2-40B4-BE49-F238E27FC236}">
                  <a16:creationId xmlns:a16="http://schemas.microsoft.com/office/drawing/2014/main" id="{13090EB7-ADB9-4660-A51F-FA9856F06F92}"/>
                </a:ext>
              </a:extLst>
            </p:cNvPr>
            <p:cNvSpPr>
              <a:spLocks noChangeShapeType="1"/>
            </p:cNvSpPr>
            <p:nvPr/>
          </p:nvSpPr>
          <p:spPr bwMode="auto">
            <a:xfrm>
              <a:off x="1248" y="1680"/>
              <a:ext cx="124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1" name="Line 15">
              <a:extLst>
                <a:ext uri="{FF2B5EF4-FFF2-40B4-BE49-F238E27FC236}">
                  <a16:creationId xmlns:a16="http://schemas.microsoft.com/office/drawing/2014/main" id="{49B49895-6537-424B-B66F-FC84BE8E5CDC}"/>
                </a:ext>
              </a:extLst>
            </p:cNvPr>
            <p:cNvSpPr>
              <a:spLocks noChangeShapeType="1"/>
            </p:cNvSpPr>
            <p:nvPr/>
          </p:nvSpPr>
          <p:spPr bwMode="auto">
            <a:xfrm>
              <a:off x="1248" y="1967"/>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2" name="Line 16">
              <a:extLst>
                <a:ext uri="{FF2B5EF4-FFF2-40B4-BE49-F238E27FC236}">
                  <a16:creationId xmlns:a16="http://schemas.microsoft.com/office/drawing/2014/main" id="{C4B86029-EA7A-422C-8481-3C304017C11A}"/>
                </a:ext>
              </a:extLst>
            </p:cNvPr>
            <p:cNvSpPr>
              <a:spLocks noChangeShapeType="1"/>
            </p:cNvSpPr>
            <p:nvPr/>
          </p:nvSpPr>
          <p:spPr bwMode="auto">
            <a:xfrm>
              <a:off x="1248" y="2254"/>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3" name="Line 17">
              <a:extLst>
                <a:ext uri="{FF2B5EF4-FFF2-40B4-BE49-F238E27FC236}">
                  <a16:creationId xmlns:a16="http://schemas.microsoft.com/office/drawing/2014/main" id="{A0D70716-80B0-41CD-B2D2-5CF98F6B76FB}"/>
                </a:ext>
              </a:extLst>
            </p:cNvPr>
            <p:cNvSpPr>
              <a:spLocks noChangeShapeType="1"/>
            </p:cNvSpPr>
            <p:nvPr/>
          </p:nvSpPr>
          <p:spPr bwMode="auto">
            <a:xfrm>
              <a:off x="1248" y="2828"/>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4" name="Line 18">
              <a:extLst>
                <a:ext uri="{FF2B5EF4-FFF2-40B4-BE49-F238E27FC236}">
                  <a16:creationId xmlns:a16="http://schemas.microsoft.com/office/drawing/2014/main" id="{BE575266-4C57-4D7D-8EF3-3AAE6ACDE63C}"/>
                </a:ext>
              </a:extLst>
            </p:cNvPr>
            <p:cNvSpPr>
              <a:spLocks noChangeShapeType="1"/>
            </p:cNvSpPr>
            <p:nvPr/>
          </p:nvSpPr>
          <p:spPr bwMode="auto">
            <a:xfrm>
              <a:off x="1248" y="3115"/>
              <a:ext cx="1248"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5" name="Line 19">
              <a:extLst>
                <a:ext uri="{FF2B5EF4-FFF2-40B4-BE49-F238E27FC236}">
                  <a16:creationId xmlns:a16="http://schemas.microsoft.com/office/drawing/2014/main" id="{47D516B5-6E1C-4BDC-AEC4-6489716B5E0A}"/>
                </a:ext>
              </a:extLst>
            </p:cNvPr>
            <p:cNvSpPr>
              <a:spLocks noChangeShapeType="1"/>
            </p:cNvSpPr>
            <p:nvPr/>
          </p:nvSpPr>
          <p:spPr bwMode="auto">
            <a:xfrm>
              <a:off x="1248" y="1680"/>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6" name="Line 20">
              <a:extLst>
                <a:ext uri="{FF2B5EF4-FFF2-40B4-BE49-F238E27FC236}">
                  <a16:creationId xmlns:a16="http://schemas.microsoft.com/office/drawing/2014/main" id="{5EDF16EA-D2C3-408F-A5CE-B7086683819F}"/>
                </a:ext>
              </a:extLst>
            </p:cNvPr>
            <p:cNvSpPr>
              <a:spLocks noChangeShapeType="1"/>
            </p:cNvSpPr>
            <p:nvPr/>
          </p:nvSpPr>
          <p:spPr bwMode="auto">
            <a:xfrm>
              <a:off x="1872" y="1680"/>
              <a:ext cx="0" cy="14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7" name="Line 21">
              <a:extLst>
                <a:ext uri="{FF2B5EF4-FFF2-40B4-BE49-F238E27FC236}">
                  <a16:creationId xmlns:a16="http://schemas.microsoft.com/office/drawing/2014/main" id="{E589CF26-185A-4DF3-B268-44998EDAD0FA}"/>
                </a:ext>
              </a:extLst>
            </p:cNvPr>
            <p:cNvSpPr>
              <a:spLocks noChangeShapeType="1"/>
            </p:cNvSpPr>
            <p:nvPr/>
          </p:nvSpPr>
          <p:spPr bwMode="auto">
            <a:xfrm>
              <a:off x="2496" y="1680"/>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8" name="Line 22">
              <a:extLst>
                <a:ext uri="{FF2B5EF4-FFF2-40B4-BE49-F238E27FC236}">
                  <a16:creationId xmlns:a16="http://schemas.microsoft.com/office/drawing/2014/main" id="{AE5263AA-89F5-409D-BF86-65BBE4D8AB4E}"/>
                </a:ext>
              </a:extLst>
            </p:cNvPr>
            <p:cNvSpPr>
              <a:spLocks noChangeShapeType="1"/>
            </p:cNvSpPr>
            <p:nvPr/>
          </p:nvSpPr>
          <p:spPr bwMode="auto">
            <a:xfrm>
              <a:off x="1248" y="2541"/>
              <a:ext cx="12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79" name="Rectangle 23">
              <a:extLst>
                <a:ext uri="{FF2B5EF4-FFF2-40B4-BE49-F238E27FC236}">
                  <a16:creationId xmlns:a16="http://schemas.microsoft.com/office/drawing/2014/main" id="{7C7F54C6-A4B5-4932-8F26-74401F4E2525}"/>
                </a:ext>
              </a:extLst>
            </p:cNvPr>
            <p:cNvSpPr>
              <a:spLocks noChangeArrowheads="1"/>
            </p:cNvSpPr>
            <p:nvPr/>
          </p:nvSpPr>
          <p:spPr bwMode="auto">
            <a:xfrm>
              <a:off x="3494" y="1008"/>
              <a:ext cx="111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01000011011</a:t>
              </a:r>
            </a:p>
          </p:txBody>
        </p:sp>
        <p:sp>
          <p:nvSpPr>
            <p:cNvPr id="505880" name="Rectangle 24">
              <a:extLst>
                <a:ext uri="{FF2B5EF4-FFF2-40B4-BE49-F238E27FC236}">
                  <a16:creationId xmlns:a16="http://schemas.microsoft.com/office/drawing/2014/main" id="{79172672-25F9-40E5-B43E-CC58B8B4A544}"/>
                </a:ext>
              </a:extLst>
            </p:cNvPr>
            <p:cNvSpPr>
              <a:spLocks noChangeArrowheads="1"/>
            </p:cNvSpPr>
            <p:nvPr/>
          </p:nvSpPr>
          <p:spPr bwMode="auto">
            <a:xfrm>
              <a:off x="2832" y="1008"/>
              <a:ext cx="6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00010</a:t>
              </a:r>
            </a:p>
          </p:txBody>
        </p:sp>
        <p:sp>
          <p:nvSpPr>
            <p:cNvPr id="505881" name="Line 25">
              <a:extLst>
                <a:ext uri="{FF2B5EF4-FFF2-40B4-BE49-F238E27FC236}">
                  <a16:creationId xmlns:a16="http://schemas.microsoft.com/office/drawing/2014/main" id="{5D955941-CD17-432E-A8CD-75E1156C49EB}"/>
                </a:ext>
              </a:extLst>
            </p:cNvPr>
            <p:cNvSpPr>
              <a:spLocks noChangeShapeType="1"/>
            </p:cNvSpPr>
            <p:nvPr/>
          </p:nvSpPr>
          <p:spPr bwMode="auto">
            <a:xfrm>
              <a:off x="2832" y="1008"/>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2" name="Line 26">
              <a:extLst>
                <a:ext uri="{FF2B5EF4-FFF2-40B4-BE49-F238E27FC236}">
                  <a16:creationId xmlns:a16="http://schemas.microsoft.com/office/drawing/2014/main" id="{FAB1B2A0-7B20-40D2-8054-7770C163FDF2}"/>
                </a:ext>
              </a:extLst>
            </p:cNvPr>
            <p:cNvSpPr>
              <a:spLocks noChangeShapeType="1"/>
            </p:cNvSpPr>
            <p:nvPr/>
          </p:nvSpPr>
          <p:spPr bwMode="auto">
            <a:xfrm>
              <a:off x="2832" y="1257"/>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3" name="Line 27">
              <a:extLst>
                <a:ext uri="{FF2B5EF4-FFF2-40B4-BE49-F238E27FC236}">
                  <a16:creationId xmlns:a16="http://schemas.microsoft.com/office/drawing/2014/main" id="{8AA426E6-303C-446B-8958-633D99AD1F52}"/>
                </a:ext>
              </a:extLst>
            </p:cNvPr>
            <p:cNvSpPr>
              <a:spLocks noChangeShapeType="1"/>
            </p:cNvSpPr>
            <p:nvPr/>
          </p:nvSpPr>
          <p:spPr bwMode="auto">
            <a:xfrm>
              <a:off x="2832" y="1008"/>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4" name="Line 28">
              <a:extLst>
                <a:ext uri="{FF2B5EF4-FFF2-40B4-BE49-F238E27FC236}">
                  <a16:creationId xmlns:a16="http://schemas.microsoft.com/office/drawing/2014/main" id="{DAC1E5BE-3C80-4B80-AEA3-C2CC5F4374C7}"/>
                </a:ext>
              </a:extLst>
            </p:cNvPr>
            <p:cNvSpPr>
              <a:spLocks noChangeShapeType="1"/>
            </p:cNvSpPr>
            <p:nvPr/>
          </p:nvSpPr>
          <p:spPr bwMode="auto">
            <a:xfrm>
              <a:off x="3494" y="1008"/>
              <a:ext cx="0" cy="2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5" name="Line 29">
              <a:extLst>
                <a:ext uri="{FF2B5EF4-FFF2-40B4-BE49-F238E27FC236}">
                  <a16:creationId xmlns:a16="http://schemas.microsoft.com/office/drawing/2014/main" id="{F1575585-9EC1-47EE-8DBB-D46F4D042746}"/>
                </a:ext>
              </a:extLst>
            </p:cNvPr>
            <p:cNvSpPr>
              <a:spLocks noChangeShapeType="1"/>
            </p:cNvSpPr>
            <p:nvPr/>
          </p:nvSpPr>
          <p:spPr bwMode="auto">
            <a:xfrm>
              <a:off x="4608" y="1008"/>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6" name="Rectangle 30">
              <a:extLst>
                <a:ext uri="{FF2B5EF4-FFF2-40B4-BE49-F238E27FC236}">
                  <a16:creationId xmlns:a16="http://schemas.microsoft.com/office/drawing/2014/main" id="{4B906AE6-7C71-4984-B8E5-CC950EEB4676}"/>
                </a:ext>
              </a:extLst>
            </p:cNvPr>
            <p:cNvSpPr>
              <a:spLocks noChangeArrowheads="1"/>
            </p:cNvSpPr>
            <p:nvPr/>
          </p:nvSpPr>
          <p:spPr bwMode="auto">
            <a:xfrm>
              <a:off x="3542" y="2544"/>
              <a:ext cx="111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01000011011</a:t>
              </a:r>
            </a:p>
          </p:txBody>
        </p:sp>
        <p:sp>
          <p:nvSpPr>
            <p:cNvPr id="505887" name="Rectangle 31">
              <a:extLst>
                <a:ext uri="{FF2B5EF4-FFF2-40B4-BE49-F238E27FC236}">
                  <a16:creationId xmlns:a16="http://schemas.microsoft.com/office/drawing/2014/main" id="{E4270BE3-E2C7-4ECD-A3A7-A3DCBA483DEC}"/>
                </a:ext>
              </a:extLst>
            </p:cNvPr>
            <p:cNvSpPr>
              <a:spLocks noChangeArrowheads="1"/>
            </p:cNvSpPr>
            <p:nvPr/>
          </p:nvSpPr>
          <p:spPr bwMode="auto">
            <a:xfrm>
              <a:off x="2880" y="2544"/>
              <a:ext cx="6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a:latin typeface="Arial Narrow" panose="020B0606020202030204" pitchFamily="34" charset="0"/>
                </a:rPr>
                <a:t>00111</a:t>
              </a:r>
            </a:p>
          </p:txBody>
        </p:sp>
        <p:sp>
          <p:nvSpPr>
            <p:cNvPr id="505888" name="Line 32">
              <a:extLst>
                <a:ext uri="{FF2B5EF4-FFF2-40B4-BE49-F238E27FC236}">
                  <a16:creationId xmlns:a16="http://schemas.microsoft.com/office/drawing/2014/main" id="{68630B9A-EFEA-4D18-AE23-E6B1934650D5}"/>
                </a:ext>
              </a:extLst>
            </p:cNvPr>
            <p:cNvSpPr>
              <a:spLocks noChangeShapeType="1"/>
            </p:cNvSpPr>
            <p:nvPr/>
          </p:nvSpPr>
          <p:spPr bwMode="auto">
            <a:xfrm>
              <a:off x="2880" y="2544"/>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89" name="Line 33">
              <a:extLst>
                <a:ext uri="{FF2B5EF4-FFF2-40B4-BE49-F238E27FC236}">
                  <a16:creationId xmlns:a16="http://schemas.microsoft.com/office/drawing/2014/main" id="{F04479E4-4CAB-4A31-9711-4E4ADA92DF0F}"/>
                </a:ext>
              </a:extLst>
            </p:cNvPr>
            <p:cNvSpPr>
              <a:spLocks noChangeShapeType="1"/>
            </p:cNvSpPr>
            <p:nvPr/>
          </p:nvSpPr>
          <p:spPr bwMode="auto">
            <a:xfrm>
              <a:off x="2880" y="2793"/>
              <a:ext cx="1776"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0" name="Line 34">
              <a:extLst>
                <a:ext uri="{FF2B5EF4-FFF2-40B4-BE49-F238E27FC236}">
                  <a16:creationId xmlns:a16="http://schemas.microsoft.com/office/drawing/2014/main" id="{D6627DA0-5044-4B80-B4D2-85EA523E4C4F}"/>
                </a:ext>
              </a:extLst>
            </p:cNvPr>
            <p:cNvSpPr>
              <a:spLocks noChangeShapeType="1"/>
            </p:cNvSpPr>
            <p:nvPr/>
          </p:nvSpPr>
          <p:spPr bwMode="auto">
            <a:xfrm>
              <a:off x="2880" y="2544"/>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1" name="Line 35">
              <a:extLst>
                <a:ext uri="{FF2B5EF4-FFF2-40B4-BE49-F238E27FC236}">
                  <a16:creationId xmlns:a16="http://schemas.microsoft.com/office/drawing/2014/main" id="{728BA68E-95D9-4153-924C-F10A487DC72E}"/>
                </a:ext>
              </a:extLst>
            </p:cNvPr>
            <p:cNvSpPr>
              <a:spLocks noChangeShapeType="1"/>
            </p:cNvSpPr>
            <p:nvPr/>
          </p:nvSpPr>
          <p:spPr bwMode="auto">
            <a:xfrm>
              <a:off x="3542" y="2544"/>
              <a:ext cx="0" cy="2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2" name="Line 36">
              <a:extLst>
                <a:ext uri="{FF2B5EF4-FFF2-40B4-BE49-F238E27FC236}">
                  <a16:creationId xmlns:a16="http://schemas.microsoft.com/office/drawing/2014/main" id="{18199619-72F7-4094-9668-2E4D1AF0FB80}"/>
                </a:ext>
              </a:extLst>
            </p:cNvPr>
            <p:cNvSpPr>
              <a:spLocks noChangeShapeType="1"/>
            </p:cNvSpPr>
            <p:nvPr/>
          </p:nvSpPr>
          <p:spPr bwMode="auto">
            <a:xfrm>
              <a:off x="4656" y="2544"/>
              <a:ext cx="0" cy="249"/>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3" name="Text Box 37">
              <a:extLst>
                <a:ext uri="{FF2B5EF4-FFF2-40B4-BE49-F238E27FC236}">
                  <a16:creationId xmlns:a16="http://schemas.microsoft.com/office/drawing/2014/main" id="{ADA5FCB1-7A08-4928-BF22-8179F9B23451}"/>
                </a:ext>
              </a:extLst>
            </p:cNvPr>
            <p:cNvSpPr txBox="1">
              <a:spLocks noChangeArrowheads="1"/>
            </p:cNvSpPr>
            <p:nvPr/>
          </p:nvSpPr>
          <p:spPr bwMode="auto">
            <a:xfrm>
              <a:off x="758" y="877"/>
              <a:ext cx="922" cy="294"/>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latin typeface="Times New Roman" panose="02020603050405020304" pitchFamily="18" charset="0"/>
                </a:rPr>
                <a:t>页表首址</a:t>
              </a:r>
            </a:p>
          </p:txBody>
        </p:sp>
        <p:sp>
          <p:nvSpPr>
            <p:cNvPr id="505894" name="Oval 38">
              <a:extLst>
                <a:ext uri="{FF2B5EF4-FFF2-40B4-BE49-F238E27FC236}">
                  <a16:creationId xmlns:a16="http://schemas.microsoft.com/office/drawing/2014/main" id="{5D1A9384-CCC5-4A4B-BBAB-C872AD267B8B}"/>
                </a:ext>
              </a:extLst>
            </p:cNvPr>
            <p:cNvSpPr>
              <a:spLocks noChangeArrowheads="1"/>
            </p:cNvSpPr>
            <p:nvPr/>
          </p:nvSpPr>
          <p:spPr bwMode="auto">
            <a:xfrm>
              <a:off x="768" y="144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5" name="Text Box 39">
              <a:extLst>
                <a:ext uri="{FF2B5EF4-FFF2-40B4-BE49-F238E27FC236}">
                  <a16:creationId xmlns:a16="http://schemas.microsoft.com/office/drawing/2014/main" id="{26906257-8BB1-40DD-8231-F05FEA211B48}"/>
                </a:ext>
              </a:extLst>
            </p:cNvPr>
            <p:cNvSpPr txBox="1">
              <a:spLocks noChangeArrowheads="1"/>
            </p:cNvSpPr>
            <p:nvPr/>
          </p:nvSpPr>
          <p:spPr bwMode="auto">
            <a:xfrm>
              <a:off x="728" y="1376"/>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a:t>
              </a:r>
            </a:p>
          </p:txBody>
        </p:sp>
        <p:sp>
          <p:nvSpPr>
            <p:cNvPr id="505896" name="Line 40">
              <a:extLst>
                <a:ext uri="{FF2B5EF4-FFF2-40B4-BE49-F238E27FC236}">
                  <a16:creationId xmlns:a16="http://schemas.microsoft.com/office/drawing/2014/main" id="{7A3FAC68-4D52-4F6D-8C0F-7F48B73374ED}"/>
                </a:ext>
              </a:extLst>
            </p:cNvPr>
            <p:cNvSpPr>
              <a:spLocks noChangeShapeType="1"/>
            </p:cNvSpPr>
            <p:nvPr/>
          </p:nvSpPr>
          <p:spPr bwMode="auto">
            <a:xfrm>
              <a:off x="840" y="1176"/>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7" name="Line 41">
              <a:extLst>
                <a:ext uri="{FF2B5EF4-FFF2-40B4-BE49-F238E27FC236}">
                  <a16:creationId xmlns:a16="http://schemas.microsoft.com/office/drawing/2014/main" id="{5EA2809E-32D9-4944-88DE-F5919CD41E86}"/>
                </a:ext>
              </a:extLst>
            </p:cNvPr>
            <p:cNvSpPr>
              <a:spLocks noChangeShapeType="1"/>
            </p:cNvSpPr>
            <p:nvPr/>
          </p:nvSpPr>
          <p:spPr bwMode="auto">
            <a:xfrm flipH="1">
              <a:off x="912" y="1488"/>
              <a:ext cx="21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8" name="Line 42">
              <a:extLst>
                <a:ext uri="{FF2B5EF4-FFF2-40B4-BE49-F238E27FC236}">
                  <a16:creationId xmlns:a16="http://schemas.microsoft.com/office/drawing/2014/main" id="{80959FD1-60C7-444C-B0D5-EB001D386F2C}"/>
                </a:ext>
              </a:extLst>
            </p:cNvPr>
            <p:cNvSpPr>
              <a:spLocks noChangeShapeType="1"/>
            </p:cNvSpPr>
            <p:nvPr/>
          </p:nvSpPr>
          <p:spPr bwMode="auto">
            <a:xfrm>
              <a:off x="3024" y="1248"/>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899" name="Text Box 43">
              <a:extLst>
                <a:ext uri="{FF2B5EF4-FFF2-40B4-BE49-F238E27FC236}">
                  <a16:creationId xmlns:a16="http://schemas.microsoft.com/office/drawing/2014/main" id="{1218DD1C-4DA5-47D6-AAE2-C89578009B49}"/>
                </a:ext>
              </a:extLst>
            </p:cNvPr>
            <p:cNvSpPr txBox="1">
              <a:spLocks noChangeArrowheads="1"/>
            </p:cNvSpPr>
            <p:nvPr/>
          </p:nvSpPr>
          <p:spPr bwMode="auto">
            <a:xfrm>
              <a:off x="4512" y="12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0</a:t>
              </a:r>
            </a:p>
          </p:txBody>
        </p:sp>
        <p:sp>
          <p:nvSpPr>
            <p:cNvPr id="505900" name="Text Box 44">
              <a:extLst>
                <a:ext uri="{FF2B5EF4-FFF2-40B4-BE49-F238E27FC236}">
                  <a16:creationId xmlns:a16="http://schemas.microsoft.com/office/drawing/2014/main" id="{189ACA83-FF77-42A3-94AB-7EA26C3C4959}"/>
                </a:ext>
              </a:extLst>
            </p:cNvPr>
            <p:cNvSpPr txBox="1">
              <a:spLocks noChangeArrowheads="1"/>
            </p:cNvSpPr>
            <p:nvPr/>
          </p:nvSpPr>
          <p:spPr bwMode="auto">
            <a:xfrm>
              <a:off x="3446" y="122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10</a:t>
              </a:r>
            </a:p>
          </p:txBody>
        </p:sp>
        <p:sp>
          <p:nvSpPr>
            <p:cNvPr id="505901" name="Line 45">
              <a:extLst>
                <a:ext uri="{FF2B5EF4-FFF2-40B4-BE49-F238E27FC236}">
                  <a16:creationId xmlns:a16="http://schemas.microsoft.com/office/drawing/2014/main" id="{0987D819-C630-410F-B2A9-65B4188FEF62}"/>
                </a:ext>
              </a:extLst>
            </p:cNvPr>
            <p:cNvSpPr>
              <a:spLocks noChangeShapeType="1"/>
            </p:cNvSpPr>
            <p:nvPr/>
          </p:nvSpPr>
          <p:spPr bwMode="auto">
            <a:xfrm>
              <a:off x="4080" y="1248"/>
              <a:ext cx="0" cy="1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2" name="Line 46">
              <a:extLst>
                <a:ext uri="{FF2B5EF4-FFF2-40B4-BE49-F238E27FC236}">
                  <a16:creationId xmlns:a16="http://schemas.microsoft.com/office/drawing/2014/main" id="{98185D32-5243-4114-AE4E-93F5FDF284AE}"/>
                </a:ext>
              </a:extLst>
            </p:cNvPr>
            <p:cNvSpPr>
              <a:spLocks noChangeShapeType="1"/>
            </p:cNvSpPr>
            <p:nvPr/>
          </p:nvSpPr>
          <p:spPr bwMode="auto">
            <a:xfrm>
              <a:off x="2496" y="264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3" name="Line 47">
              <a:extLst>
                <a:ext uri="{FF2B5EF4-FFF2-40B4-BE49-F238E27FC236}">
                  <a16:creationId xmlns:a16="http://schemas.microsoft.com/office/drawing/2014/main" id="{9C40FB80-763D-4BAC-899E-6D40410B5885}"/>
                </a:ext>
              </a:extLst>
            </p:cNvPr>
            <p:cNvSpPr>
              <a:spLocks noChangeShapeType="1"/>
            </p:cNvSpPr>
            <p:nvPr/>
          </p:nvSpPr>
          <p:spPr bwMode="auto">
            <a:xfrm>
              <a:off x="816" y="158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4" name="Line 48">
              <a:extLst>
                <a:ext uri="{FF2B5EF4-FFF2-40B4-BE49-F238E27FC236}">
                  <a16:creationId xmlns:a16="http://schemas.microsoft.com/office/drawing/2014/main" id="{C7112240-86A8-4E05-9811-0470FB60610C}"/>
                </a:ext>
              </a:extLst>
            </p:cNvPr>
            <p:cNvSpPr>
              <a:spLocks noChangeShapeType="1"/>
            </p:cNvSpPr>
            <p:nvPr/>
          </p:nvSpPr>
          <p:spPr bwMode="auto">
            <a:xfrm>
              <a:off x="816" y="273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5905" name="Text Box 49">
              <a:extLst>
                <a:ext uri="{FF2B5EF4-FFF2-40B4-BE49-F238E27FC236}">
                  <a16:creationId xmlns:a16="http://schemas.microsoft.com/office/drawing/2014/main" id="{4FF77B1A-4643-4553-901B-70A2850DD9AA}"/>
                </a:ext>
              </a:extLst>
            </p:cNvPr>
            <p:cNvSpPr txBox="1">
              <a:spLocks noChangeArrowheads="1"/>
            </p:cNvSpPr>
            <p:nvPr/>
          </p:nvSpPr>
          <p:spPr bwMode="auto">
            <a:xfrm>
              <a:off x="950" y="3338"/>
              <a:ext cx="17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latin typeface="Times New Roman" panose="02020603050405020304" pitchFamily="18" charset="0"/>
                </a:rPr>
                <a:t>物理地址为：14875</a:t>
              </a: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4748E046-4561-4CEC-9E4A-CD9B95D1F8BF}"/>
              </a:ext>
            </a:extLst>
          </p:cNvPr>
          <p:cNvSpPr>
            <a:spLocks noGrp="1" noChangeArrowheads="1"/>
          </p:cNvSpPr>
          <p:nvPr>
            <p:ph type="title"/>
          </p:nvPr>
        </p:nvSpPr>
        <p:spPr/>
        <p:txBody>
          <a:bodyPr/>
          <a:lstStyle/>
          <a:p>
            <a:r>
              <a:rPr lang="zh-CN" altLang="en-US"/>
              <a:t> </a:t>
            </a:r>
          </a:p>
        </p:txBody>
      </p:sp>
      <p:grpSp>
        <p:nvGrpSpPr>
          <p:cNvPr id="217146" name="Group 58">
            <a:extLst>
              <a:ext uri="{FF2B5EF4-FFF2-40B4-BE49-F238E27FC236}">
                <a16:creationId xmlns:a16="http://schemas.microsoft.com/office/drawing/2014/main" id="{D4776CE3-AEA0-47F9-AD18-1682E2CFA242}"/>
              </a:ext>
            </a:extLst>
          </p:cNvPr>
          <p:cNvGrpSpPr>
            <a:grpSpLocks/>
          </p:cNvGrpSpPr>
          <p:nvPr/>
        </p:nvGrpSpPr>
        <p:grpSpPr bwMode="auto">
          <a:xfrm>
            <a:off x="533400" y="838200"/>
            <a:ext cx="8464550" cy="4862513"/>
            <a:chOff x="270" y="911"/>
            <a:chExt cx="5332" cy="3063"/>
          </a:xfrm>
        </p:grpSpPr>
        <p:sp>
          <p:nvSpPr>
            <p:cNvPr id="217092" name="Rectangle 4">
              <a:extLst>
                <a:ext uri="{FF2B5EF4-FFF2-40B4-BE49-F238E27FC236}">
                  <a16:creationId xmlns:a16="http://schemas.microsoft.com/office/drawing/2014/main" id="{B2A2E43B-8DCD-42E0-B5FF-9AC35FDC82E1}"/>
                </a:ext>
              </a:extLst>
            </p:cNvPr>
            <p:cNvSpPr>
              <a:spLocks noChangeArrowheads="1"/>
            </p:cNvSpPr>
            <p:nvPr/>
          </p:nvSpPr>
          <p:spPr bwMode="auto">
            <a:xfrm>
              <a:off x="4014" y="1286"/>
              <a:ext cx="1152" cy="2592"/>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217093" name="Text Box 5">
              <a:extLst>
                <a:ext uri="{FF2B5EF4-FFF2-40B4-BE49-F238E27FC236}">
                  <a16:creationId xmlns:a16="http://schemas.microsoft.com/office/drawing/2014/main" id="{9FDDE2FC-2FA8-4A58-A4DD-1EF568A3AF35}"/>
                </a:ext>
              </a:extLst>
            </p:cNvPr>
            <p:cNvSpPr txBox="1">
              <a:spLocks noChangeArrowheads="1"/>
            </p:cNvSpPr>
            <p:nvPr/>
          </p:nvSpPr>
          <p:spPr bwMode="auto">
            <a:xfrm>
              <a:off x="5162" y="110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7094" name="Line 6">
              <a:extLst>
                <a:ext uri="{FF2B5EF4-FFF2-40B4-BE49-F238E27FC236}">
                  <a16:creationId xmlns:a16="http://schemas.microsoft.com/office/drawing/2014/main" id="{9B2035CC-A8EA-49B8-8331-DE9933003EEE}"/>
                </a:ext>
              </a:extLst>
            </p:cNvPr>
            <p:cNvSpPr>
              <a:spLocks noChangeShapeType="1"/>
            </p:cNvSpPr>
            <p:nvPr/>
          </p:nvSpPr>
          <p:spPr bwMode="auto">
            <a:xfrm>
              <a:off x="4014" y="287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5" name="Line 7">
              <a:extLst>
                <a:ext uri="{FF2B5EF4-FFF2-40B4-BE49-F238E27FC236}">
                  <a16:creationId xmlns:a16="http://schemas.microsoft.com/office/drawing/2014/main" id="{850B555F-9DBB-463D-8BEF-63F2802A19B5}"/>
                </a:ext>
              </a:extLst>
            </p:cNvPr>
            <p:cNvSpPr>
              <a:spLocks noChangeShapeType="1"/>
            </p:cNvSpPr>
            <p:nvPr/>
          </p:nvSpPr>
          <p:spPr bwMode="auto">
            <a:xfrm>
              <a:off x="4014" y="31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096" name="Text Box 8">
              <a:extLst>
                <a:ext uri="{FF2B5EF4-FFF2-40B4-BE49-F238E27FC236}">
                  <a16:creationId xmlns:a16="http://schemas.microsoft.com/office/drawing/2014/main" id="{F2208909-B02A-4C8D-9602-F084EC19EBE9}"/>
                </a:ext>
              </a:extLst>
            </p:cNvPr>
            <p:cNvSpPr txBox="1">
              <a:spLocks noChangeArrowheads="1"/>
            </p:cNvSpPr>
            <p:nvPr/>
          </p:nvSpPr>
          <p:spPr bwMode="auto">
            <a:xfrm>
              <a:off x="4394"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3456</a:t>
              </a:r>
            </a:p>
          </p:txBody>
        </p:sp>
        <p:sp>
          <p:nvSpPr>
            <p:cNvPr id="217097" name="Text Box 9">
              <a:extLst>
                <a:ext uri="{FF2B5EF4-FFF2-40B4-BE49-F238E27FC236}">
                  <a16:creationId xmlns:a16="http://schemas.microsoft.com/office/drawing/2014/main" id="{ACB4AFD9-763C-452F-88F1-86CA7F35930E}"/>
                </a:ext>
              </a:extLst>
            </p:cNvPr>
            <p:cNvSpPr txBox="1">
              <a:spLocks noChangeArrowheads="1"/>
            </p:cNvSpPr>
            <p:nvPr/>
          </p:nvSpPr>
          <p:spPr bwMode="auto">
            <a:xfrm>
              <a:off x="4494" y="296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098" name="Text Box 10">
              <a:extLst>
                <a:ext uri="{FF2B5EF4-FFF2-40B4-BE49-F238E27FC236}">
                  <a16:creationId xmlns:a16="http://schemas.microsoft.com/office/drawing/2014/main" id="{F995AF72-7631-4A81-9F4B-44410DB9E454}"/>
                </a:ext>
              </a:extLst>
            </p:cNvPr>
            <p:cNvSpPr txBox="1">
              <a:spLocks noChangeArrowheads="1"/>
            </p:cNvSpPr>
            <p:nvPr/>
          </p:nvSpPr>
          <p:spPr bwMode="auto">
            <a:xfrm>
              <a:off x="4494" y="287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099" name="Text Box 11">
              <a:extLst>
                <a:ext uri="{FF2B5EF4-FFF2-40B4-BE49-F238E27FC236}">
                  <a16:creationId xmlns:a16="http://schemas.microsoft.com/office/drawing/2014/main" id="{350AD13D-E07A-42F9-BEA1-10528E5062D5}"/>
                </a:ext>
              </a:extLst>
            </p:cNvPr>
            <p:cNvSpPr txBox="1">
              <a:spLocks noChangeArrowheads="1"/>
            </p:cNvSpPr>
            <p:nvPr/>
          </p:nvSpPr>
          <p:spPr bwMode="auto">
            <a:xfrm>
              <a:off x="4494" y="306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00" name="Text Box 12">
              <a:extLst>
                <a:ext uri="{FF2B5EF4-FFF2-40B4-BE49-F238E27FC236}">
                  <a16:creationId xmlns:a16="http://schemas.microsoft.com/office/drawing/2014/main" id="{1BD52A01-DCE1-43D5-91F4-247521F7F332}"/>
                </a:ext>
              </a:extLst>
            </p:cNvPr>
            <p:cNvSpPr txBox="1">
              <a:spLocks noChangeArrowheads="1"/>
            </p:cNvSpPr>
            <p:nvPr/>
          </p:nvSpPr>
          <p:spPr bwMode="auto">
            <a:xfrm>
              <a:off x="4494" y="335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1" name="Text Box 13">
              <a:extLst>
                <a:ext uri="{FF2B5EF4-FFF2-40B4-BE49-F238E27FC236}">
                  <a16:creationId xmlns:a16="http://schemas.microsoft.com/office/drawing/2014/main" id="{0ACAFD4E-5611-47EF-BCE7-3BAEC69CAEDA}"/>
                </a:ext>
              </a:extLst>
            </p:cNvPr>
            <p:cNvSpPr txBox="1">
              <a:spLocks noChangeArrowheads="1"/>
            </p:cNvSpPr>
            <p:nvPr/>
          </p:nvSpPr>
          <p:spPr bwMode="auto">
            <a:xfrm>
              <a:off x="4494" y="325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2" name="Text Box 14">
              <a:extLst>
                <a:ext uri="{FF2B5EF4-FFF2-40B4-BE49-F238E27FC236}">
                  <a16:creationId xmlns:a16="http://schemas.microsoft.com/office/drawing/2014/main" id="{AAC1ABBE-3E5D-4ED2-8BA6-3CAAFC50B64D}"/>
                </a:ext>
              </a:extLst>
            </p:cNvPr>
            <p:cNvSpPr txBox="1">
              <a:spLocks noChangeArrowheads="1"/>
            </p:cNvSpPr>
            <p:nvPr/>
          </p:nvSpPr>
          <p:spPr bwMode="auto">
            <a:xfrm>
              <a:off x="4494" y="34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03" name="Line 15">
              <a:extLst>
                <a:ext uri="{FF2B5EF4-FFF2-40B4-BE49-F238E27FC236}">
                  <a16:creationId xmlns:a16="http://schemas.microsoft.com/office/drawing/2014/main" id="{C6AB8534-8A1C-4C8E-AB2C-FF8C11822AFA}"/>
                </a:ext>
              </a:extLst>
            </p:cNvPr>
            <p:cNvSpPr>
              <a:spLocks noChangeShapeType="1"/>
            </p:cNvSpPr>
            <p:nvPr/>
          </p:nvSpPr>
          <p:spPr bwMode="auto">
            <a:xfrm>
              <a:off x="4014" y="19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4" name="Line 16">
              <a:extLst>
                <a:ext uri="{FF2B5EF4-FFF2-40B4-BE49-F238E27FC236}">
                  <a16:creationId xmlns:a16="http://schemas.microsoft.com/office/drawing/2014/main" id="{39B06E1F-FA86-4A80-A4B6-1786844939C1}"/>
                </a:ext>
              </a:extLst>
            </p:cNvPr>
            <p:cNvSpPr>
              <a:spLocks noChangeShapeType="1"/>
            </p:cNvSpPr>
            <p:nvPr/>
          </p:nvSpPr>
          <p:spPr bwMode="auto">
            <a:xfrm>
              <a:off x="4014" y="2246"/>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5" name="Text Box 17">
              <a:extLst>
                <a:ext uri="{FF2B5EF4-FFF2-40B4-BE49-F238E27FC236}">
                  <a16:creationId xmlns:a16="http://schemas.microsoft.com/office/drawing/2014/main" id="{B800E0FB-0719-45A4-B62B-4AAD768B74BF}"/>
                </a:ext>
              </a:extLst>
            </p:cNvPr>
            <p:cNvSpPr txBox="1">
              <a:spLocks noChangeArrowheads="1"/>
            </p:cNvSpPr>
            <p:nvPr/>
          </p:nvSpPr>
          <p:spPr bwMode="auto">
            <a:xfrm>
              <a:off x="4055" y="1967"/>
              <a:ext cx="10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LOAD A 200</a:t>
              </a:r>
            </a:p>
          </p:txBody>
        </p:sp>
        <p:sp>
          <p:nvSpPr>
            <p:cNvPr id="217106" name="Line 18">
              <a:extLst>
                <a:ext uri="{FF2B5EF4-FFF2-40B4-BE49-F238E27FC236}">
                  <a16:creationId xmlns:a16="http://schemas.microsoft.com/office/drawing/2014/main" id="{08DA66E7-BCC0-4C66-AC6F-866EA2673B9E}"/>
                </a:ext>
              </a:extLst>
            </p:cNvPr>
            <p:cNvSpPr>
              <a:spLocks noChangeShapeType="1"/>
            </p:cNvSpPr>
            <p:nvPr/>
          </p:nvSpPr>
          <p:spPr bwMode="auto">
            <a:xfrm>
              <a:off x="4014" y="3494"/>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7" name="Text Box 19">
              <a:extLst>
                <a:ext uri="{FF2B5EF4-FFF2-40B4-BE49-F238E27FC236}">
                  <a16:creationId xmlns:a16="http://schemas.microsoft.com/office/drawing/2014/main" id="{F4EAD190-E76B-4E9D-BCBB-CEF0C3BC03FD}"/>
                </a:ext>
              </a:extLst>
            </p:cNvPr>
            <p:cNvSpPr txBox="1">
              <a:spLocks noChangeArrowheads="1"/>
            </p:cNvSpPr>
            <p:nvPr/>
          </p:nvSpPr>
          <p:spPr bwMode="auto">
            <a:xfrm>
              <a:off x="4482" y="219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8" name="Text Box 20">
              <a:extLst>
                <a:ext uri="{FF2B5EF4-FFF2-40B4-BE49-F238E27FC236}">
                  <a16:creationId xmlns:a16="http://schemas.microsoft.com/office/drawing/2014/main" id="{C0EA0EA6-0F82-4001-AA35-7588BE1A5A32}"/>
                </a:ext>
              </a:extLst>
            </p:cNvPr>
            <p:cNvSpPr txBox="1">
              <a:spLocks noChangeArrowheads="1"/>
            </p:cNvSpPr>
            <p:nvPr/>
          </p:nvSpPr>
          <p:spPr bwMode="auto">
            <a:xfrm>
              <a:off x="4482" y="210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09" name="Text Box 21">
              <a:extLst>
                <a:ext uri="{FF2B5EF4-FFF2-40B4-BE49-F238E27FC236}">
                  <a16:creationId xmlns:a16="http://schemas.microsoft.com/office/drawing/2014/main" id="{96D1DD90-F8D0-4A8F-B213-AD9B1215ADD4}"/>
                </a:ext>
              </a:extLst>
            </p:cNvPr>
            <p:cNvSpPr txBox="1">
              <a:spLocks noChangeArrowheads="1"/>
            </p:cNvSpPr>
            <p:nvPr/>
          </p:nvSpPr>
          <p:spPr bwMode="auto">
            <a:xfrm>
              <a:off x="4482" y="229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10" name="Text Box 22">
              <a:extLst>
                <a:ext uri="{FF2B5EF4-FFF2-40B4-BE49-F238E27FC236}">
                  <a16:creationId xmlns:a16="http://schemas.microsoft.com/office/drawing/2014/main" id="{261C0EAF-25F5-4F71-B26B-BAE6790165AF}"/>
                </a:ext>
              </a:extLst>
            </p:cNvPr>
            <p:cNvSpPr txBox="1">
              <a:spLocks noChangeArrowheads="1"/>
            </p:cNvSpPr>
            <p:nvPr/>
          </p:nvSpPr>
          <p:spPr bwMode="auto">
            <a:xfrm>
              <a:off x="4482" y="123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1" name="Text Box 23">
              <a:extLst>
                <a:ext uri="{FF2B5EF4-FFF2-40B4-BE49-F238E27FC236}">
                  <a16:creationId xmlns:a16="http://schemas.microsoft.com/office/drawing/2014/main" id="{27D25C7D-F4B9-4859-95D9-9E86761601D2}"/>
                </a:ext>
              </a:extLst>
            </p:cNvPr>
            <p:cNvSpPr txBox="1">
              <a:spLocks noChangeArrowheads="1"/>
            </p:cNvSpPr>
            <p:nvPr/>
          </p:nvSpPr>
          <p:spPr bwMode="auto">
            <a:xfrm>
              <a:off x="4482" y="11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2" name="Text Box 24">
              <a:extLst>
                <a:ext uri="{FF2B5EF4-FFF2-40B4-BE49-F238E27FC236}">
                  <a16:creationId xmlns:a16="http://schemas.microsoft.com/office/drawing/2014/main" id="{9259E322-350E-4B81-B105-C21AE9A8A2B7}"/>
                </a:ext>
              </a:extLst>
            </p:cNvPr>
            <p:cNvSpPr txBox="1">
              <a:spLocks noChangeArrowheads="1"/>
            </p:cNvSpPr>
            <p:nvPr/>
          </p:nvSpPr>
          <p:spPr bwMode="auto">
            <a:xfrm>
              <a:off x="4482" y="1334"/>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13" name="Rectangle 25">
              <a:extLst>
                <a:ext uri="{FF2B5EF4-FFF2-40B4-BE49-F238E27FC236}">
                  <a16:creationId xmlns:a16="http://schemas.microsoft.com/office/drawing/2014/main" id="{DC40C094-7A04-40F2-8727-708AA6AD522F}"/>
                </a:ext>
              </a:extLst>
            </p:cNvPr>
            <p:cNvSpPr>
              <a:spLocks noChangeArrowheads="1"/>
            </p:cNvSpPr>
            <p:nvPr/>
          </p:nvSpPr>
          <p:spPr bwMode="auto">
            <a:xfrm>
              <a:off x="654" y="1286"/>
              <a:ext cx="1152" cy="2592"/>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217114" name="Text Box 26">
              <a:extLst>
                <a:ext uri="{FF2B5EF4-FFF2-40B4-BE49-F238E27FC236}">
                  <a16:creationId xmlns:a16="http://schemas.microsoft.com/office/drawing/2014/main" id="{DA6969F1-0A39-4431-BAE9-6F6F2C14DAD8}"/>
                </a:ext>
              </a:extLst>
            </p:cNvPr>
            <p:cNvSpPr txBox="1">
              <a:spLocks noChangeArrowheads="1"/>
            </p:cNvSpPr>
            <p:nvPr/>
          </p:nvSpPr>
          <p:spPr bwMode="auto">
            <a:xfrm>
              <a:off x="404" y="1103"/>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0</a:t>
              </a:r>
            </a:p>
          </p:txBody>
        </p:sp>
        <p:sp>
          <p:nvSpPr>
            <p:cNvPr id="217115" name="Text Box 27">
              <a:extLst>
                <a:ext uri="{FF2B5EF4-FFF2-40B4-BE49-F238E27FC236}">
                  <a16:creationId xmlns:a16="http://schemas.microsoft.com/office/drawing/2014/main" id="{A326BD20-6B14-4743-95BD-E15D67818C61}"/>
                </a:ext>
              </a:extLst>
            </p:cNvPr>
            <p:cNvSpPr txBox="1">
              <a:spLocks noChangeArrowheads="1"/>
            </p:cNvSpPr>
            <p:nvPr/>
          </p:nvSpPr>
          <p:spPr bwMode="auto">
            <a:xfrm>
              <a:off x="270" y="1862"/>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100</a:t>
              </a:r>
            </a:p>
          </p:txBody>
        </p:sp>
        <p:sp>
          <p:nvSpPr>
            <p:cNvPr id="217116" name="Text Box 28">
              <a:extLst>
                <a:ext uri="{FF2B5EF4-FFF2-40B4-BE49-F238E27FC236}">
                  <a16:creationId xmlns:a16="http://schemas.microsoft.com/office/drawing/2014/main" id="{07500B8B-504A-4476-AFE7-6D5DAA013826}"/>
                </a:ext>
              </a:extLst>
            </p:cNvPr>
            <p:cNvSpPr txBox="1">
              <a:spLocks noChangeArrowheads="1"/>
            </p:cNvSpPr>
            <p:nvPr/>
          </p:nvSpPr>
          <p:spPr bwMode="auto">
            <a:xfrm>
              <a:off x="270" y="2764"/>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200</a:t>
              </a:r>
            </a:p>
          </p:txBody>
        </p:sp>
        <p:sp>
          <p:nvSpPr>
            <p:cNvPr id="217117" name="Text Box 29">
              <a:extLst>
                <a:ext uri="{FF2B5EF4-FFF2-40B4-BE49-F238E27FC236}">
                  <a16:creationId xmlns:a16="http://schemas.microsoft.com/office/drawing/2014/main" id="{96C57233-9A32-406B-9C6B-5C76A4FBE1CA}"/>
                </a:ext>
              </a:extLst>
            </p:cNvPr>
            <p:cNvSpPr txBox="1">
              <a:spLocks noChangeArrowheads="1"/>
            </p:cNvSpPr>
            <p:nvPr/>
          </p:nvSpPr>
          <p:spPr bwMode="auto">
            <a:xfrm>
              <a:off x="298" y="3724"/>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300</a:t>
              </a:r>
            </a:p>
          </p:txBody>
        </p:sp>
        <p:sp>
          <p:nvSpPr>
            <p:cNvPr id="217118" name="Text Box 30">
              <a:extLst>
                <a:ext uri="{FF2B5EF4-FFF2-40B4-BE49-F238E27FC236}">
                  <a16:creationId xmlns:a16="http://schemas.microsoft.com/office/drawing/2014/main" id="{8AFFBA1B-396A-47BD-86D5-89E3D01BB1E1}"/>
                </a:ext>
              </a:extLst>
            </p:cNvPr>
            <p:cNvSpPr txBox="1">
              <a:spLocks noChangeArrowheads="1"/>
            </p:cNvSpPr>
            <p:nvPr/>
          </p:nvSpPr>
          <p:spPr bwMode="auto">
            <a:xfrm>
              <a:off x="1134" y="320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19" name="Text Box 31">
              <a:extLst>
                <a:ext uri="{FF2B5EF4-FFF2-40B4-BE49-F238E27FC236}">
                  <a16:creationId xmlns:a16="http://schemas.microsoft.com/office/drawing/2014/main" id="{CFC3CDEF-3BF4-4FB0-A6D9-B21B4F0C321C}"/>
                </a:ext>
              </a:extLst>
            </p:cNvPr>
            <p:cNvSpPr txBox="1">
              <a:spLocks noChangeArrowheads="1"/>
            </p:cNvSpPr>
            <p:nvPr/>
          </p:nvSpPr>
          <p:spPr bwMode="auto">
            <a:xfrm>
              <a:off x="1134" y="311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0" name="Text Box 32">
              <a:extLst>
                <a:ext uri="{FF2B5EF4-FFF2-40B4-BE49-F238E27FC236}">
                  <a16:creationId xmlns:a16="http://schemas.microsoft.com/office/drawing/2014/main" id="{21EE9EAE-B5C0-4B0C-A7B0-22ED5ECD035F}"/>
                </a:ext>
              </a:extLst>
            </p:cNvPr>
            <p:cNvSpPr txBox="1">
              <a:spLocks noChangeArrowheads="1"/>
            </p:cNvSpPr>
            <p:nvPr/>
          </p:nvSpPr>
          <p:spPr bwMode="auto">
            <a:xfrm>
              <a:off x="1134" y="330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1" name="Text Box 33">
              <a:extLst>
                <a:ext uri="{FF2B5EF4-FFF2-40B4-BE49-F238E27FC236}">
                  <a16:creationId xmlns:a16="http://schemas.microsoft.com/office/drawing/2014/main" id="{F6C10788-1074-48C3-9141-73D0771B0EED}"/>
                </a:ext>
              </a:extLst>
            </p:cNvPr>
            <p:cNvSpPr txBox="1">
              <a:spLocks noChangeArrowheads="1"/>
            </p:cNvSpPr>
            <p:nvPr/>
          </p:nvSpPr>
          <p:spPr bwMode="auto">
            <a:xfrm>
              <a:off x="1122" y="23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2" name="Text Box 34">
              <a:extLst>
                <a:ext uri="{FF2B5EF4-FFF2-40B4-BE49-F238E27FC236}">
                  <a16:creationId xmlns:a16="http://schemas.microsoft.com/office/drawing/2014/main" id="{9B3582BD-463B-4D68-AAE6-A2AAE0D41CA0}"/>
                </a:ext>
              </a:extLst>
            </p:cNvPr>
            <p:cNvSpPr txBox="1">
              <a:spLocks noChangeArrowheads="1"/>
            </p:cNvSpPr>
            <p:nvPr/>
          </p:nvSpPr>
          <p:spPr bwMode="auto">
            <a:xfrm>
              <a:off x="1122" y="22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3" name="Text Box 35">
              <a:extLst>
                <a:ext uri="{FF2B5EF4-FFF2-40B4-BE49-F238E27FC236}">
                  <a16:creationId xmlns:a16="http://schemas.microsoft.com/office/drawing/2014/main" id="{1BF39F87-CC40-44B8-9C31-0CED8C7DA895}"/>
                </a:ext>
              </a:extLst>
            </p:cNvPr>
            <p:cNvSpPr txBox="1">
              <a:spLocks noChangeArrowheads="1"/>
            </p:cNvSpPr>
            <p:nvPr/>
          </p:nvSpPr>
          <p:spPr bwMode="auto">
            <a:xfrm>
              <a:off x="1122" y="2438"/>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4" name="Text Box 36">
              <a:extLst>
                <a:ext uri="{FF2B5EF4-FFF2-40B4-BE49-F238E27FC236}">
                  <a16:creationId xmlns:a16="http://schemas.microsoft.com/office/drawing/2014/main" id="{8D84AAF3-0143-40AF-B81E-1EDCCE44FBF8}"/>
                </a:ext>
              </a:extLst>
            </p:cNvPr>
            <p:cNvSpPr txBox="1">
              <a:spLocks noChangeArrowheads="1"/>
            </p:cNvSpPr>
            <p:nvPr/>
          </p:nvSpPr>
          <p:spPr bwMode="auto">
            <a:xfrm>
              <a:off x="1122" y="1142"/>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5" name="Text Box 37">
              <a:extLst>
                <a:ext uri="{FF2B5EF4-FFF2-40B4-BE49-F238E27FC236}">
                  <a16:creationId xmlns:a16="http://schemas.microsoft.com/office/drawing/2014/main" id="{0DAC3AE7-E06E-4932-8E7C-44E4118C203F}"/>
                </a:ext>
              </a:extLst>
            </p:cNvPr>
            <p:cNvSpPr txBox="1">
              <a:spLocks noChangeArrowheads="1"/>
            </p:cNvSpPr>
            <p:nvPr/>
          </p:nvSpPr>
          <p:spPr bwMode="auto">
            <a:xfrm>
              <a:off x="1122" y="104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990033"/>
                  </a:solidFill>
                  <a:latin typeface="Times New Roman" panose="02020603050405020304" pitchFamily="18" charset="0"/>
                  <a:ea typeface="楷体_GB2312" pitchFamily="49" charset="-122"/>
                </a:rPr>
                <a:t>.</a:t>
              </a:r>
            </a:p>
          </p:txBody>
        </p:sp>
        <p:sp>
          <p:nvSpPr>
            <p:cNvPr id="217126" name="Text Box 38">
              <a:extLst>
                <a:ext uri="{FF2B5EF4-FFF2-40B4-BE49-F238E27FC236}">
                  <a16:creationId xmlns:a16="http://schemas.microsoft.com/office/drawing/2014/main" id="{97F84430-F3F4-4F2B-B762-EB120B0DAA24}"/>
                </a:ext>
              </a:extLst>
            </p:cNvPr>
            <p:cNvSpPr txBox="1">
              <a:spLocks noChangeArrowheads="1"/>
            </p:cNvSpPr>
            <p:nvPr/>
          </p:nvSpPr>
          <p:spPr bwMode="auto">
            <a:xfrm>
              <a:off x="1122" y="1238"/>
              <a:ext cx="15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217127" name="Line 39">
              <a:extLst>
                <a:ext uri="{FF2B5EF4-FFF2-40B4-BE49-F238E27FC236}">
                  <a16:creationId xmlns:a16="http://schemas.microsoft.com/office/drawing/2014/main" id="{F5CC43A3-B3E3-4732-A594-ECB4A041AE90}"/>
                </a:ext>
              </a:extLst>
            </p:cNvPr>
            <p:cNvSpPr>
              <a:spLocks noChangeShapeType="1"/>
            </p:cNvSpPr>
            <p:nvPr/>
          </p:nvSpPr>
          <p:spPr bwMode="auto">
            <a:xfrm>
              <a:off x="654" y="19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8" name="Line 40">
              <a:extLst>
                <a:ext uri="{FF2B5EF4-FFF2-40B4-BE49-F238E27FC236}">
                  <a16:creationId xmlns:a16="http://schemas.microsoft.com/office/drawing/2014/main" id="{362BCC6E-35BB-4A03-879C-AE58BD702138}"/>
                </a:ext>
              </a:extLst>
            </p:cNvPr>
            <p:cNvSpPr>
              <a:spLocks noChangeShapeType="1"/>
            </p:cNvSpPr>
            <p:nvPr/>
          </p:nvSpPr>
          <p:spPr bwMode="auto">
            <a:xfrm>
              <a:off x="654" y="2246"/>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29" name="Line 41">
              <a:extLst>
                <a:ext uri="{FF2B5EF4-FFF2-40B4-BE49-F238E27FC236}">
                  <a16:creationId xmlns:a16="http://schemas.microsoft.com/office/drawing/2014/main" id="{99F86B7D-E0D9-4A01-BB75-C59F7A544B8E}"/>
                </a:ext>
              </a:extLst>
            </p:cNvPr>
            <p:cNvSpPr>
              <a:spLocks noChangeShapeType="1"/>
            </p:cNvSpPr>
            <p:nvPr/>
          </p:nvSpPr>
          <p:spPr bwMode="auto">
            <a:xfrm>
              <a:off x="654" y="287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0" name="Line 42">
              <a:extLst>
                <a:ext uri="{FF2B5EF4-FFF2-40B4-BE49-F238E27FC236}">
                  <a16:creationId xmlns:a16="http://schemas.microsoft.com/office/drawing/2014/main" id="{63C1ED92-9835-41EB-B497-E7D365F7E303}"/>
                </a:ext>
              </a:extLst>
            </p:cNvPr>
            <p:cNvSpPr>
              <a:spLocks noChangeShapeType="1"/>
            </p:cNvSpPr>
            <p:nvPr/>
          </p:nvSpPr>
          <p:spPr bwMode="auto">
            <a:xfrm>
              <a:off x="654" y="315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1" name="Text Box 43">
              <a:extLst>
                <a:ext uri="{FF2B5EF4-FFF2-40B4-BE49-F238E27FC236}">
                  <a16:creationId xmlns:a16="http://schemas.microsoft.com/office/drawing/2014/main" id="{6A91F144-8B1C-446D-94E7-05DAFC4699E1}"/>
                </a:ext>
              </a:extLst>
            </p:cNvPr>
            <p:cNvSpPr txBox="1">
              <a:spLocks noChangeArrowheads="1"/>
            </p:cNvSpPr>
            <p:nvPr/>
          </p:nvSpPr>
          <p:spPr bwMode="auto">
            <a:xfrm>
              <a:off x="702" y="1967"/>
              <a:ext cx="10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LOAD A 200</a:t>
              </a:r>
            </a:p>
          </p:txBody>
        </p:sp>
        <p:sp>
          <p:nvSpPr>
            <p:cNvPr id="217132" name="Text Box 44">
              <a:extLst>
                <a:ext uri="{FF2B5EF4-FFF2-40B4-BE49-F238E27FC236}">
                  <a16:creationId xmlns:a16="http://schemas.microsoft.com/office/drawing/2014/main" id="{757327B8-EFC2-477B-AC56-65A4190F5F7F}"/>
                </a:ext>
              </a:extLst>
            </p:cNvPr>
            <p:cNvSpPr txBox="1">
              <a:spLocks noChangeArrowheads="1"/>
            </p:cNvSpPr>
            <p:nvPr/>
          </p:nvSpPr>
          <p:spPr bwMode="auto">
            <a:xfrm>
              <a:off x="1034"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3456</a:t>
              </a:r>
            </a:p>
          </p:txBody>
        </p:sp>
        <p:sp>
          <p:nvSpPr>
            <p:cNvPr id="217133" name="Text Box 45">
              <a:extLst>
                <a:ext uri="{FF2B5EF4-FFF2-40B4-BE49-F238E27FC236}">
                  <a16:creationId xmlns:a16="http://schemas.microsoft.com/office/drawing/2014/main" id="{19F4C633-C076-4E6E-AFB2-88A1626CBB81}"/>
                </a:ext>
              </a:extLst>
            </p:cNvPr>
            <p:cNvSpPr txBox="1">
              <a:spLocks noChangeArrowheads="1"/>
            </p:cNvSpPr>
            <p:nvPr/>
          </p:nvSpPr>
          <p:spPr bwMode="auto">
            <a:xfrm>
              <a:off x="5162" y="194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1100</a:t>
              </a:r>
            </a:p>
          </p:txBody>
        </p:sp>
        <p:sp>
          <p:nvSpPr>
            <p:cNvPr id="217134" name="Text Box 46">
              <a:extLst>
                <a:ext uri="{FF2B5EF4-FFF2-40B4-BE49-F238E27FC236}">
                  <a16:creationId xmlns:a16="http://schemas.microsoft.com/office/drawing/2014/main" id="{39CF3BE7-6146-4C21-B797-7B272C806DF0}"/>
                </a:ext>
              </a:extLst>
            </p:cNvPr>
            <p:cNvSpPr txBox="1">
              <a:spLocks noChangeArrowheads="1"/>
            </p:cNvSpPr>
            <p:nvPr/>
          </p:nvSpPr>
          <p:spPr bwMode="auto">
            <a:xfrm>
              <a:off x="5166" y="290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1200</a:t>
              </a:r>
            </a:p>
          </p:txBody>
        </p:sp>
        <p:sp>
          <p:nvSpPr>
            <p:cNvPr id="217135" name="Text Box 47">
              <a:extLst>
                <a:ext uri="{FF2B5EF4-FFF2-40B4-BE49-F238E27FC236}">
                  <a16:creationId xmlns:a16="http://schemas.microsoft.com/office/drawing/2014/main" id="{4F5B157D-C49E-4E18-9D21-8CE27BF8898C}"/>
                </a:ext>
              </a:extLst>
            </p:cNvPr>
            <p:cNvSpPr txBox="1">
              <a:spLocks noChangeArrowheads="1"/>
            </p:cNvSpPr>
            <p:nvPr/>
          </p:nvSpPr>
          <p:spPr bwMode="auto">
            <a:xfrm>
              <a:off x="5166" y="3484"/>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990033"/>
                  </a:solidFill>
                  <a:latin typeface="Times New Roman" panose="02020603050405020304" pitchFamily="18" charset="0"/>
                  <a:ea typeface="楷体_GB2312" pitchFamily="49" charset="-122"/>
                </a:rPr>
                <a:t>1300</a:t>
              </a:r>
            </a:p>
          </p:txBody>
        </p:sp>
        <p:sp>
          <p:nvSpPr>
            <p:cNvPr id="217136" name="Rectangle 48">
              <a:extLst>
                <a:ext uri="{FF2B5EF4-FFF2-40B4-BE49-F238E27FC236}">
                  <a16:creationId xmlns:a16="http://schemas.microsoft.com/office/drawing/2014/main" id="{4ADBDB23-2F38-4178-8A19-205720EA9552}"/>
                </a:ext>
              </a:extLst>
            </p:cNvPr>
            <p:cNvSpPr>
              <a:spLocks noChangeArrowheads="1"/>
            </p:cNvSpPr>
            <p:nvPr/>
          </p:nvSpPr>
          <p:spPr bwMode="auto">
            <a:xfrm>
              <a:off x="2190" y="1958"/>
              <a:ext cx="432" cy="288"/>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FFFF00"/>
                  </a:solidFill>
                  <a:latin typeface="Times New Roman" panose="02020603050405020304" pitchFamily="18" charset="0"/>
                  <a:ea typeface="楷体_GB2312" pitchFamily="49" charset="-122"/>
                </a:rPr>
                <a:t>200</a:t>
              </a:r>
            </a:p>
          </p:txBody>
        </p:sp>
        <p:sp>
          <p:nvSpPr>
            <p:cNvPr id="217137" name="Text Box 49">
              <a:extLst>
                <a:ext uri="{FF2B5EF4-FFF2-40B4-BE49-F238E27FC236}">
                  <a16:creationId xmlns:a16="http://schemas.microsoft.com/office/drawing/2014/main" id="{8B9DC50B-EAA6-432D-8A52-40B85E309986}"/>
                </a:ext>
              </a:extLst>
            </p:cNvPr>
            <p:cNvSpPr txBox="1">
              <a:spLocks noChangeArrowheads="1"/>
            </p:cNvSpPr>
            <p:nvPr/>
          </p:nvSpPr>
          <p:spPr bwMode="auto">
            <a:xfrm>
              <a:off x="2238" y="1670"/>
              <a:ext cx="3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VR</a:t>
              </a:r>
            </a:p>
          </p:txBody>
        </p:sp>
        <p:sp>
          <p:nvSpPr>
            <p:cNvPr id="217138" name="Line 50">
              <a:extLst>
                <a:ext uri="{FF2B5EF4-FFF2-40B4-BE49-F238E27FC236}">
                  <a16:creationId xmlns:a16="http://schemas.microsoft.com/office/drawing/2014/main" id="{90BCF89B-F277-4940-AA33-7D32A1B09F65}"/>
                </a:ext>
              </a:extLst>
            </p:cNvPr>
            <p:cNvSpPr>
              <a:spLocks noChangeShapeType="1"/>
            </p:cNvSpPr>
            <p:nvPr/>
          </p:nvSpPr>
          <p:spPr bwMode="auto">
            <a:xfrm>
              <a:off x="1806" y="2102"/>
              <a:ext cx="384"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39" name="Line 51">
              <a:extLst>
                <a:ext uri="{FF2B5EF4-FFF2-40B4-BE49-F238E27FC236}">
                  <a16:creationId xmlns:a16="http://schemas.microsoft.com/office/drawing/2014/main" id="{0EE42DF0-2586-4E36-8496-D97DA1E31D2A}"/>
                </a:ext>
              </a:extLst>
            </p:cNvPr>
            <p:cNvSpPr>
              <a:spLocks noChangeShapeType="1"/>
            </p:cNvSpPr>
            <p:nvPr/>
          </p:nvSpPr>
          <p:spPr bwMode="auto">
            <a:xfrm>
              <a:off x="2622" y="2102"/>
              <a:ext cx="288"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0" name="Text Box 52">
              <a:extLst>
                <a:ext uri="{FF2B5EF4-FFF2-40B4-BE49-F238E27FC236}">
                  <a16:creationId xmlns:a16="http://schemas.microsoft.com/office/drawing/2014/main" id="{6157FA00-506B-4DB2-A4AB-697FB0D17C21}"/>
                </a:ext>
              </a:extLst>
            </p:cNvPr>
            <p:cNvSpPr txBox="1">
              <a:spLocks noChangeArrowheads="1"/>
            </p:cNvSpPr>
            <p:nvPr/>
          </p:nvSpPr>
          <p:spPr bwMode="auto">
            <a:xfrm>
              <a:off x="2862" y="1958"/>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990033"/>
                  </a:solidFill>
                  <a:latin typeface="Times New Roman" panose="02020603050405020304" pitchFamily="18" charset="0"/>
                  <a:ea typeface="楷体_GB2312" pitchFamily="49" charset="-122"/>
                </a:rPr>
                <a:t>+</a:t>
              </a:r>
            </a:p>
          </p:txBody>
        </p:sp>
        <p:sp>
          <p:nvSpPr>
            <p:cNvPr id="217141" name="Rectangle 53">
              <a:extLst>
                <a:ext uri="{FF2B5EF4-FFF2-40B4-BE49-F238E27FC236}">
                  <a16:creationId xmlns:a16="http://schemas.microsoft.com/office/drawing/2014/main" id="{1548C58A-9FED-45AA-AC81-D708E3062EF9}"/>
                </a:ext>
              </a:extLst>
            </p:cNvPr>
            <p:cNvSpPr>
              <a:spLocks noChangeArrowheads="1"/>
            </p:cNvSpPr>
            <p:nvPr/>
          </p:nvSpPr>
          <p:spPr bwMode="auto">
            <a:xfrm>
              <a:off x="2766" y="1238"/>
              <a:ext cx="432" cy="288"/>
            </a:xfrm>
            <a:prstGeom prst="rect">
              <a:avLst/>
            </a:prstGeom>
            <a:solidFill>
              <a:srgbClr val="003399"/>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FFFF00"/>
                  </a:solidFill>
                  <a:latin typeface="Times New Roman" panose="02020603050405020304" pitchFamily="18" charset="0"/>
                  <a:ea typeface="楷体_GB2312" pitchFamily="49" charset="-122"/>
                </a:rPr>
                <a:t>1000</a:t>
              </a:r>
            </a:p>
          </p:txBody>
        </p:sp>
        <p:sp>
          <p:nvSpPr>
            <p:cNvPr id="217142" name="Text Box 54">
              <a:extLst>
                <a:ext uri="{FF2B5EF4-FFF2-40B4-BE49-F238E27FC236}">
                  <a16:creationId xmlns:a16="http://schemas.microsoft.com/office/drawing/2014/main" id="{5B184724-8EEA-4304-A6FD-1CCC740D1142}"/>
                </a:ext>
              </a:extLst>
            </p:cNvPr>
            <p:cNvSpPr txBox="1">
              <a:spLocks noChangeArrowheads="1"/>
            </p:cNvSpPr>
            <p:nvPr/>
          </p:nvSpPr>
          <p:spPr bwMode="auto">
            <a:xfrm>
              <a:off x="2814" y="911"/>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990033"/>
                  </a:solidFill>
                  <a:latin typeface="Times New Roman" panose="02020603050405020304" pitchFamily="18" charset="0"/>
                  <a:ea typeface="楷体_GB2312" pitchFamily="49" charset="-122"/>
                </a:rPr>
                <a:t>BR</a:t>
              </a:r>
            </a:p>
          </p:txBody>
        </p:sp>
        <p:sp>
          <p:nvSpPr>
            <p:cNvPr id="217143" name="Line 55">
              <a:extLst>
                <a:ext uri="{FF2B5EF4-FFF2-40B4-BE49-F238E27FC236}">
                  <a16:creationId xmlns:a16="http://schemas.microsoft.com/office/drawing/2014/main" id="{489462B3-5F5D-4D47-8242-E7F42DE6D4EE}"/>
                </a:ext>
              </a:extLst>
            </p:cNvPr>
            <p:cNvSpPr>
              <a:spLocks noChangeShapeType="1"/>
            </p:cNvSpPr>
            <p:nvPr/>
          </p:nvSpPr>
          <p:spPr bwMode="auto">
            <a:xfrm>
              <a:off x="2958" y="1526"/>
              <a:ext cx="0" cy="48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4" name="Line 56">
              <a:extLst>
                <a:ext uri="{FF2B5EF4-FFF2-40B4-BE49-F238E27FC236}">
                  <a16:creationId xmlns:a16="http://schemas.microsoft.com/office/drawing/2014/main" id="{DDA239F2-8774-4A6B-983B-17FE328E39B2}"/>
                </a:ext>
              </a:extLst>
            </p:cNvPr>
            <p:cNvSpPr>
              <a:spLocks noChangeShapeType="1"/>
            </p:cNvSpPr>
            <p:nvPr/>
          </p:nvSpPr>
          <p:spPr bwMode="auto">
            <a:xfrm>
              <a:off x="2958" y="2246"/>
              <a:ext cx="0" cy="768"/>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45" name="Line 57">
              <a:extLst>
                <a:ext uri="{FF2B5EF4-FFF2-40B4-BE49-F238E27FC236}">
                  <a16:creationId xmlns:a16="http://schemas.microsoft.com/office/drawing/2014/main" id="{F11308FB-EC8F-40FB-B8EE-D6D478B33AD8}"/>
                </a:ext>
              </a:extLst>
            </p:cNvPr>
            <p:cNvSpPr>
              <a:spLocks noChangeShapeType="1"/>
            </p:cNvSpPr>
            <p:nvPr/>
          </p:nvSpPr>
          <p:spPr bwMode="auto">
            <a:xfrm>
              <a:off x="2958" y="3014"/>
              <a:ext cx="1056"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AE7878D-1C9C-48EA-8F73-DF48032CF3BC}"/>
              </a:ext>
            </a:extLst>
          </p:cNvPr>
          <p:cNvSpPr>
            <a:spLocks noGrp="1" noChangeArrowheads="1"/>
          </p:cNvSpPr>
          <p:nvPr>
            <p:ph type="title"/>
          </p:nvPr>
        </p:nvSpPr>
        <p:spPr/>
        <p:txBody>
          <a:bodyPr/>
          <a:lstStyle/>
          <a:p>
            <a:r>
              <a:rPr lang="zh-CN" altLang="en-US" sz="4800">
                <a:latin typeface="宋体" panose="02010600030101010101" pitchFamily="2" charset="-122"/>
              </a:rPr>
              <a:t>地址映射的具体过程</a:t>
            </a:r>
          </a:p>
        </p:txBody>
      </p:sp>
      <p:sp>
        <p:nvSpPr>
          <p:cNvPr id="166915" name="Rectangle 3" descr="Rectangle: Click to edit Master text styles&#10;Second level&#10;Third level&#10;Fourth level&#10;Fifth level">
            <a:extLst>
              <a:ext uri="{FF2B5EF4-FFF2-40B4-BE49-F238E27FC236}">
                <a16:creationId xmlns:a16="http://schemas.microsoft.com/office/drawing/2014/main" id="{F7EAF75C-1DDE-4FB4-BAB9-FD374F060708}"/>
              </a:ext>
            </a:extLst>
          </p:cNvPr>
          <p:cNvSpPr>
            <a:spLocks noGrp="1" noChangeArrowheads="1"/>
          </p:cNvSpPr>
          <p:nvPr>
            <p:ph type="body" idx="1"/>
          </p:nvPr>
        </p:nvSpPr>
        <p:spPr/>
        <p:txBody>
          <a:bodyPr/>
          <a:lstStyle/>
          <a:p>
            <a:r>
              <a:rPr lang="zh-CN" altLang="en-US" b="1">
                <a:latin typeface="宋体" panose="02010600030101010101" pitchFamily="2" charset="-122"/>
              </a:rPr>
              <a:t>程序装入内存后，它所占用的内存区的</a:t>
            </a:r>
            <a:r>
              <a:rPr lang="zh-CN" altLang="en-US" b="1">
                <a:solidFill>
                  <a:srgbClr val="3366FF"/>
                </a:solidFill>
                <a:latin typeface="宋体" panose="02010600030101010101" pitchFamily="2" charset="-122"/>
              </a:rPr>
              <a:t>首地址</a:t>
            </a:r>
            <a:r>
              <a:rPr lang="zh-CN" altLang="en-US" b="1">
                <a:latin typeface="宋体" panose="02010600030101010101" pitchFamily="2" charset="-122"/>
              </a:rPr>
              <a:t>由系统送入基地址寄存器</a:t>
            </a:r>
            <a:r>
              <a:rPr lang="en-US" altLang="zh-CN" b="1">
                <a:latin typeface="宋体" panose="02010600030101010101" pitchFamily="2" charset="-122"/>
              </a:rPr>
              <a:t>BR</a:t>
            </a:r>
            <a:r>
              <a:rPr lang="zh-CN" altLang="en-US" b="1">
                <a:latin typeface="宋体" panose="02010600030101010101" pitchFamily="2" charset="-122"/>
              </a:rPr>
              <a:t>中。</a:t>
            </a:r>
          </a:p>
          <a:p>
            <a:r>
              <a:rPr lang="zh-CN" altLang="en-US" b="1">
                <a:latin typeface="宋体" panose="02010600030101010101" pitchFamily="2" charset="-122"/>
              </a:rPr>
              <a:t>在程序执行的过程中，若要访问内存，将访问的逻辑地址送入</a:t>
            </a:r>
            <a:r>
              <a:rPr lang="en-US" altLang="zh-CN" b="1">
                <a:latin typeface="宋体" panose="02010600030101010101" pitchFamily="2" charset="-122"/>
              </a:rPr>
              <a:t>VR</a:t>
            </a:r>
            <a:r>
              <a:rPr lang="zh-CN" altLang="en-US" b="1">
                <a:latin typeface="宋体" panose="02010600030101010101" pitchFamily="2" charset="-122"/>
              </a:rPr>
              <a:t>中。 </a:t>
            </a:r>
          </a:p>
          <a:p>
            <a:r>
              <a:rPr lang="zh-CN" altLang="en-US" b="1">
                <a:latin typeface="宋体" panose="02010600030101010101" pitchFamily="2" charset="-122"/>
              </a:rPr>
              <a:t>地址转换机构把</a:t>
            </a:r>
            <a:r>
              <a:rPr lang="en-US" altLang="zh-CN" b="1">
                <a:latin typeface="宋体" panose="02010600030101010101" pitchFamily="2" charset="-122"/>
              </a:rPr>
              <a:t>VR</a:t>
            </a:r>
            <a:r>
              <a:rPr lang="zh-CN" altLang="en-US" b="1">
                <a:latin typeface="宋体" panose="02010600030101010101" pitchFamily="2" charset="-122"/>
              </a:rPr>
              <a:t>和</a:t>
            </a:r>
            <a:r>
              <a:rPr lang="en-US" altLang="zh-CN" b="1">
                <a:latin typeface="宋体" panose="02010600030101010101" pitchFamily="2" charset="-122"/>
              </a:rPr>
              <a:t>BR</a:t>
            </a:r>
            <a:r>
              <a:rPr lang="zh-CN" altLang="en-US" b="1">
                <a:latin typeface="宋体" panose="02010600030101010101" pitchFamily="2" charset="-122"/>
              </a:rPr>
              <a:t>中的内容相加，并将结果送入</a:t>
            </a:r>
            <a:r>
              <a:rPr lang="en-US" altLang="zh-CN" b="1">
                <a:latin typeface="宋体" panose="02010600030101010101" pitchFamily="2" charset="-122"/>
              </a:rPr>
              <a:t>MR</a:t>
            </a:r>
            <a:r>
              <a:rPr lang="zh-CN" altLang="en-US" b="1">
                <a:latin typeface="宋体" panose="02010600030101010101" pitchFamily="2" charset="-122"/>
              </a:rPr>
              <a:t>中，作为实际访问的地址。</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地址重定位（续）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3" name="矩形 2"/>
          <p:cNvSpPr/>
          <p:nvPr/>
        </p:nvSpPr>
        <p:spPr>
          <a:xfrm>
            <a:off x="505020" y="1649917"/>
            <a:ext cx="7234595" cy="1108830"/>
          </a:xfrm>
          <a:prstGeom prst="rect">
            <a:avLst/>
          </a:prstGeom>
        </p:spPr>
        <p:txBody>
          <a:bodyPr wrap="square">
            <a:spAutoFit/>
          </a:bodyPr>
          <a:lstStyle/>
          <a:p>
            <a:pPr algn="just">
              <a:lnSpc>
                <a:spcPct val="125000"/>
              </a:lnSpc>
              <a:spcAft>
                <a:spcPts val="0"/>
              </a:spcAft>
              <a:tabLst>
                <a:tab pos="790575" algn="l"/>
              </a:tabLst>
            </a:pPr>
            <a:r>
              <a:rPr lang="en-US"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动态重定位：</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程序在内存中如果发生移动，就需要采用动态的重定位方式。编译、链接后的装入模块的地址都是从“</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”开始的。这种方式需要一个重定位寄存器的支持。</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37984" y="2909655"/>
            <a:ext cx="7389709" cy="3789970"/>
          </a:xfrm>
          <a:prstGeom prst="rect">
            <a:avLst/>
          </a:prstGeom>
        </p:spPr>
      </p:pic>
    </p:spTree>
    <p:extLst>
      <p:ext uri="{BB962C8B-B14F-4D97-AF65-F5344CB8AC3E}">
        <p14:creationId xmlns:p14="http://schemas.microsoft.com/office/powerpoint/2010/main" val="12566867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FE94FA74-5C13-40AD-A19C-E4A5335B8091}"/>
              </a:ext>
            </a:extLst>
          </p:cNvPr>
          <p:cNvSpPr>
            <a:spLocks noGrp="1" noChangeArrowheads="1"/>
          </p:cNvSpPr>
          <p:nvPr>
            <p:ph type="title"/>
          </p:nvPr>
        </p:nvSpPr>
        <p:spPr/>
        <p:txBody>
          <a:bodyPr/>
          <a:lstStyle/>
          <a:p>
            <a:r>
              <a:rPr lang="zh-CN" altLang="en-US" b="1">
                <a:latin typeface="宋体" panose="02010600030101010101" pitchFamily="2" charset="-122"/>
              </a:rPr>
              <a:t>动态地址映射的优缺点</a:t>
            </a:r>
          </a:p>
        </p:txBody>
      </p:sp>
      <p:sp>
        <p:nvSpPr>
          <p:cNvPr id="120835" name="Rectangle 3" descr="Rectangle: Click to edit Master text styles&#10;Second level&#10;Third level&#10;Fourth level&#10;Fifth level">
            <a:extLst>
              <a:ext uri="{FF2B5EF4-FFF2-40B4-BE49-F238E27FC236}">
                <a16:creationId xmlns:a16="http://schemas.microsoft.com/office/drawing/2014/main" id="{03D60527-5EA0-4BA6-A2F2-5E267308EC96}"/>
              </a:ext>
            </a:extLst>
          </p:cNvPr>
          <p:cNvSpPr>
            <a:spLocks noGrp="1" noChangeArrowheads="1"/>
          </p:cNvSpPr>
          <p:nvPr>
            <p:ph type="body" idx="1"/>
          </p:nvPr>
        </p:nvSpPr>
        <p:spPr>
          <a:xfrm>
            <a:off x="609600" y="1066800"/>
            <a:ext cx="8305800" cy="5257800"/>
          </a:xfrm>
        </p:spPr>
        <p:txBody>
          <a:bodyPr>
            <a:normAutofit fontScale="92500" lnSpcReduction="10000"/>
          </a:bodyPr>
          <a:lstStyle/>
          <a:p>
            <a:pPr algn="just">
              <a:lnSpc>
                <a:spcPct val="90000"/>
              </a:lnSpc>
              <a:buFont typeface="Wingdings" panose="05000000000000000000" pitchFamily="2" charset="2"/>
              <a:buNone/>
            </a:pPr>
            <a:endParaRPr lang="zh-CN" altLang="en-US" sz="2800" dirty="0">
              <a:latin typeface="宋体" panose="02010600030101010101" pitchFamily="2" charset="-122"/>
            </a:endParaRPr>
          </a:p>
          <a:p>
            <a:pPr algn="just">
              <a:lnSpc>
                <a:spcPct val="110000"/>
              </a:lnSpc>
            </a:pPr>
            <a:r>
              <a:rPr lang="zh-CN" altLang="en-US" sz="2800" b="1" dirty="0">
                <a:latin typeface="宋体" panose="02010600030101010101" pitchFamily="2" charset="-122"/>
              </a:rPr>
              <a:t>程序占用的内存空间是动态可变的，当程序从某个存储区移到另一个区域时，只需要修改相应的寄存器</a:t>
            </a:r>
            <a:r>
              <a:rPr lang="en-US" altLang="zh-CN" sz="2800" b="1" dirty="0">
                <a:latin typeface="宋体" panose="02010600030101010101" pitchFamily="2" charset="-122"/>
              </a:rPr>
              <a:t>BR</a:t>
            </a:r>
            <a:r>
              <a:rPr lang="zh-CN" altLang="en-US" sz="2800" b="1" dirty="0">
                <a:latin typeface="宋体" panose="02010600030101010101" pitchFamily="2" charset="-122"/>
              </a:rPr>
              <a:t>的内容即可。</a:t>
            </a:r>
          </a:p>
          <a:p>
            <a:pPr algn="just">
              <a:lnSpc>
                <a:spcPct val="110000"/>
              </a:lnSpc>
            </a:pPr>
            <a:r>
              <a:rPr lang="zh-CN" altLang="en-US" sz="2800" b="1" dirty="0">
                <a:latin typeface="宋体" panose="02010600030101010101" pitchFamily="2" charset="-122"/>
              </a:rPr>
              <a:t>一个程序不一定要求占用一个连续的内存空间。</a:t>
            </a:r>
          </a:p>
          <a:p>
            <a:pPr algn="just">
              <a:lnSpc>
                <a:spcPct val="110000"/>
              </a:lnSpc>
            </a:pPr>
            <a:r>
              <a:rPr lang="zh-CN" altLang="en-US" sz="2800" b="1" dirty="0">
                <a:latin typeface="宋体" panose="02010600030101010101" pitchFamily="2" charset="-122"/>
              </a:rPr>
              <a:t>可以部分地装入程序运行。</a:t>
            </a:r>
          </a:p>
          <a:p>
            <a:pPr algn="just">
              <a:lnSpc>
                <a:spcPct val="110000"/>
              </a:lnSpc>
            </a:pPr>
            <a:r>
              <a:rPr lang="zh-CN" altLang="en-US" sz="2800" b="1" dirty="0">
                <a:latin typeface="宋体" panose="02010600030101010101" pitchFamily="2" charset="-122"/>
              </a:rPr>
              <a:t>便于多个进程共享同一个程序的代码。</a:t>
            </a:r>
          </a:p>
          <a:p>
            <a:pPr algn="just">
              <a:lnSpc>
                <a:spcPct val="90000"/>
              </a:lnSpc>
              <a:buFont typeface="Wingdings" panose="05000000000000000000" pitchFamily="2" charset="2"/>
              <a:buNone/>
            </a:pPr>
            <a:endParaRPr lang="zh-CN" altLang="en-US" sz="2800" b="1" dirty="0">
              <a:latin typeface="宋体" panose="02010600030101010101" pitchFamily="2" charset="-122"/>
            </a:endParaRPr>
          </a:p>
          <a:p>
            <a:pPr algn="just">
              <a:lnSpc>
                <a:spcPct val="90000"/>
              </a:lnSpc>
              <a:buFont typeface="Wingdings" panose="05000000000000000000" pitchFamily="2" charset="2"/>
              <a:buNone/>
            </a:pPr>
            <a:r>
              <a:rPr lang="zh-CN" altLang="en-US" sz="2800" b="1" dirty="0">
                <a:latin typeface="宋体" panose="02010600030101010101" pitchFamily="2" charset="-122"/>
              </a:rPr>
              <a:t>动态地址重定位的代价：</a:t>
            </a:r>
          </a:p>
          <a:p>
            <a:pPr algn="just">
              <a:lnSpc>
                <a:spcPct val="90000"/>
              </a:lnSpc>
            </a:pPr>
            <a:r>
              <a:rPr lang="zh-CN" altLang="en-US" sz="2800" b="1" dirty="0">
                <a:latin typeface="宋体" panose="02010600030101010101" pitchFamily="2" charset="-122"/>
              </a:rPr>
              <a:t>需要硬件的支持。</a:t>
            </a:r>
          </a:p>
          <a:p>
            <a:pPr algn="just">
              <a:lnSpc>
                <a:spcPct val="90000"/>
              </a:lnSpc>
            </a:pPr>
            <a:r>
              <a:rPr lang="zh-CN" altLang="en-US" sz="2800" b="1" dirty="0">
                <a:latin typeface="宋体" panose="02010600030101010101" pitchFamily="2" charset="-122"/>
              </a:rPr>
              <a:t>实现存储管理的软件算法较为复杂。</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8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08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08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08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083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08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634403" y="1518246"/>
            <a:ext cx="8012056" cy="784830"/>
          </a:xfrm>
          <a:prstGeom prst="rect">
            <a:avLst/>
          </a:prstGeom>
        </p:spPr>
        <p:txBody>
          <a:bodyPr wrap="square">
            <a:spAutoFit/>
          </a:bodyPr>
          <a:lstStyle/>
          <a:p>
            <a:pPr indent="266700" algn="just">
              <a:lnSpc>
                <a:spcPct val="125000"/>
              </a:lnSpc>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静态链接：</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在程序运行之前，先将各目标模块及它们所需的库函数链接成一个完整的可执行程序，以后不再拆开，图</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7-5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展示了静态链接的实质。 </a:t>
            </a:r>
          </a:p>
        </p:txBody>
      </p:sp>
      <p:pic>
        <p:nvPicPr>
          <p:cNvPr id="7" name="图片 6"/>
          <p:cNvPicPr>
            <a:picLocks noChangeAspect="1"/>
          </p:cNvPicPr>
          <p:nvPr/>
        </p:nvPicPr>
        <p:blipFill>
          <a:blip r:embed="rId3"/>
          <a:stretch>
            <a:fillRect/>
          </a:stretch>
        </p:blipFill>
        <p:spPr>
          <a:xfrm>
            <a:off x="944526" y="2568388"/>
            <a:ext cx="7319668" cy="3206995"/>
          </a:xfrm>
          <a:prstGeom prst="rect">
            <a:avLst/>
          </a:prstGeom>
        </p:spPr>
      </p:pic>
    </p:spTree>
    <p:extLst>
      <p:ext uri="{BB962C8B-B14F-4D97-AF65-F5344CB8AC3E}">
        <p14:creationId xmlns:p14="http://schemas.microsoft.com/office/powerpoint/2010/main" val="39368183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ext Box 2">
            <a:extLst>
              <a:ext uri="{FF2B5EF4-FFF2-40B4-BE49-F238E27FC236}">
                <a16:creationId xmlns:a16="http://schemas.microsoft.com/office/drawing/2014/main" id="{16D1CAD4-17B5-4CF2-98A1-06FB6FC78228}"/>
              </a:ext>
            </a:extLst>
          </p:cNvPr>
          <p:cNvSpPr txBox="1">
            <a:spLocks noChangeArrowheads="1"/>
          </p:cNvSpPr>
          <p:nvPr/>
        </p:nvSpPr>
        <p:spPr bwMode="auto">
          <a:xfrm>
            <a:off x="914400" y="990600"/>
            <a:ext cx="76962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zh-CN" altLang="en-US">
                <a:latin typeface="Times New Roman" panose="02020603050405020304" pitchFamily="18" charset="0"/>
              </a:rPr>
              <a:t>       在将这几个目标模块装配成一个装入模块时，须解决以下两个问题： </a:t>
            </a:r>
          </a:p>
          <a:p>
            <a:pPr algn="just">
              <a:lnSpc>
                <a:spcPct val="16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对相对地址进行修改。 </a:t>
            </a:r>
          </a:p>
          <a:p>
            <a:pPr>
              <a:lnSpc>
                <a:spcPct val="16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变换外部调用符号。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什么是内存？</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698696" y="1642478"/>
            <a:ext cx="7617836"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a:t>
            </a:r>
            <a:r>
              <a:rPr lang="en-US" altLang="zh-CN" b="1" dirty="0">
                <a:solidFill>
                  <a:srgbClr val="000000"/>
                </a:solidFill>
                <a:latin typeface="华文楷体" panose="02010600040101010101" pitchFamily="2" charset="-122"/>
                <a:ea typeface="华文楷体" panose="02010600040101010101" pitchFamily="2" charset="-122"/>
              </a:rPr>
              <a:t>(Memory)</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也被称为</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或</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，其作用是用于暂时存放</a:t>
            </a:r>
            <a:r>
              <a:rPr lang="en-US" altLang="zh-CN" b="1" dirty="0">
                <a:solidFill>
                  <a:srgbClr val="000000"/>
                </a:solidFill>
                <a:latin typeface="华文楷体" panose="02010600040101010101" pitchFamily="2" charset="-122"/>
                <a:ea typeface="华文楷体" panose="02010600040101010101" pitchFamily="2" charset="-122"/>
              </a:rPr>
              <a:t>CPU</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中的运算数据，以及与</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硬盘</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外部存储器</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交换的数据</a:t>
            </a:r>
            <a:r>
              <a:rPr lang="zh-CN" altLang="en-US"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950118" y="2432278"/>
            <a:ext cx="4701471" cy="2008166"/>
          </a:xfrm>
          <a:prstGeom prst="rect">
            <a:avLst/>
          </a:prstGeom>
        </p:spPr>
      </p:pic>
      <p:sp>
        <p:nvSpPr>
          <p:cNvPr id="6" name="矩形 5"/>
          <p:cNvSpPr/>
          <p:nvPr/>
        </p:nvSpPr>
        <p:spPr>
          <a:xfrm>
            <a:off x="665552" y="4576885"/>
            <a:ext cx="7687462" cy="1200329"/>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内存以</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字节</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为存储单位，内存地址空间（也称为物理地址空间）是指对内存编码的范围。所谓编码就是对每一个物理存储单元（一个字节）分配一个号码，通常叫作</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“物理地址”</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或</a:t>
            </a:r>
            <a:r>
              <a:rPr lang="zh-CN" altLang="zh-CN"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“内存地址”</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。分配一个号码给一个存储单元的目的是为了便于找到它，完成数据的读写，这就是所谓的“寻址”</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726064" y="1570236"/>
            <a:ext cx="7328724" cy="707886"/>
          </a:xfrm>
          <a:prstGeom prst="rect">
            <a:avLst/>
          </a:prstGeom>
        </p:spPr>
        <p:txBody>
          <a:bodyPr wrap="square">
            <a:spAutoFit/>
          </a:bodyPr>
          <a:lstStyle/>
          <a:p>
            <a:r>
              <a:rPr lang="en-US" altLang="zh-CN" sz="2000" b="1" dirty="0">
                <a:solidFill>
                  <a:srgbClr val="0C0CC6"/>
                </a:solidFill>
                <a:latin typeface="华文楷体" panose="02010600040101010101" pitchFamily="2" charset="-122"/>
                <a:ea typeface="华文楷体" panose="02010600040101010101" pitchFamily="2" charset="-122"/>
              </a:rPr>
              <a:t>2</a:t>
            </a:r>
            <a:r>
              <a:rPr lang="zh-CN" altLang="zh-CN" sz="2000" b="1" dirty="0">
                <a:solidFill>
                  <a:srgbClr val="0C0CC6"/>
                </a:solidFill>
                <a:latin typeface="华文楷体" panose="02010600040101010101" pitchFamily="2" charset="-122"/>
                <a:ea typeface="华文楷体" panose="02010600040101010101" pitchFamily="2" charset="-122"/>
              </a:rPr>
              <a:t>）装入时动态链接：</a:t>
            </a:r>
            <a:r>
              <a:rPr lang="zh-CN" altLang="zh-CN" sz="2000" b="1" dirty="0">
                <a:latin typeface="华文楷体" panose="02010600040101010101" pitchFamily="2" charset="-122"/>
                <a:ea typeface="华文楷体" panose="02010600040101010101" pitchFamily="2" charset="-122"/>
              </a:rPr>
              <a:t>将源程序编译后所得到的一组目标模块，在装入内存时，釆用边装入边链接的链接方式。 </a:t>
            </a:r>
          </a:p>
        </p:txBody>
      </p:sp>
      <p:pic>
        <p:nvPicPr>
          <p:cNvPr id="3" name="图片 2"/>
          <p:cNvPicPr>
            <a:picLocks noChangeAspect="1"/>
          </p:cNvPicPr>
          <p:nvPr/>
        </p:nvPicPr>
        <p:blipFill>
          <a:blip r:embed="rId3"/>
          <a:stretch>
            <a:fillRect/>
          </a:stretch>
        </p:blipFill>
        <p:spPr>
          <a:xfrm>
            <a:off x="665552" y="2541495"/>
            <a:ext cx="7977645" cy="3374528"/>
          </a:xfrm>
          <a:prstGeom prst="rect">
            <a:avLst/>
          </a:prstGeom>
        </p:spPr>
      </p:pic>
    </p:spTree>
    <p:extLst>
      <p:ext uri="{BB962C8B-B14F-4D97-AF65-F5344CB8AC3E}">
        <p14:creationId xmlns:p14="http://schemas.microsoft.com/office/powerpoint/2010/main" val="188607831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a:extLst>
              <a:ext uri="{FF2B5EF4-FFF2-40B4-BE49-F238E27FC236}">
                <a16:creationId xmlns:a16="http://schemas.microsoft.com/office/drawing/2014/main" id="{C8EF252E-5877-40CB-A7EA-0570A1886C61}"/>
              </a:ext>
            </a:extLst>
          </p:cNvPr>
          <p:cNvSpPr txBox="1">
            <a:spLocks noChangeArrowheads="1"/>
          </p:cNvSpPr>
          <p:nvPr/>
        </p:nvSpPr>
        <p:spPr bwMode="auto">
          <a:xfrm>
            <a:off x="1371600" y="1066800"/>
            <a:ext cx="681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装入时动态链接</a:t>
            </a:r>
            <a:r>
              <a:rPr lang="en-US" altLang="zh-CN" b="1">
                <a:latin typeface="Times New Roman" panose="02020603050405020304" pitchFamily="18" charset="0"/>
              </a:rPr>
              <a:t>(Loadtime Dynamic Linking) </a:t>
            </a:r>
          </a:p>
        </p:txBody>
      </p:sp>
      <p:sp>
        <p:nvSpPr>
          <p:cNvPr id="406531" name="Text Box 3">
            <a:extLst>
              <a:ext uri="{FF2B5EF4-FFF2-40B4-BE49-F238E27FC236}">
                <a16:creationId xmlns:a16="http://schemas.microsoft.com/office/drawing/2014/main" id="{7340C10F-B6AE-4EC9-ADF2-4DC537549296}"/>
              </a:ext>
            </a:extLst>
          </p:cNvPr>
          <p:cNvSpPr txBox="1">
            <a:spLocks noChangeArrowheads="1"/>
          </p:cNvSpPr>
          <p:nvPr/>
        </p:nvSpPr>
        <p:spPr bwMode="auto">
          <a:xfrm>
            <a:off x="1371600" y="1981200"/>
            <a:ext cx="5486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lgn="just">
              <a:lnSpc>
                <a:spcPct val="200000"/>
              </a:lnSpc>
              <a:spcBef>
                <a:spcPct val="50000"/>
              </a:spcBef>
            </a:pPr>
            <a:r>
              <a:rPr lang="zh-CN" altLang="en-US">
                <a:latin typeface="Times New Roman" panose="02020603050405020304" pitchFamily="18" charset="0"/>
              </a:rPr>
              <a:t>装入时动态链接方式有以下优点： </a:t>
            </a:r>
          </a:p>
          <a:p>
            <a:pPr>
              <a:lnSpc>
                <a:spcPct val="200000"/>
              </a:lnSpc>
              <a:spcBef>
                <a:spcPct val="50000"/>
              </a:spcBef>
              <a:buFontTx/>
              <a:buAutoNum type="arabicParenBoth"/>
            </a:pPr>
            <a:r>
              <a:rPr lang="zh-CN" altLang="en-US">
                <a:latin typeface="Times New Roman" panose="02020603050405020304" pitchFamily="18" charset="0"/>
              </a:rPr>
              <a:t>便于修改和更新。 </a:t>
            </a:r>
          </a:p>
          <a:p>
            <a:pPr>
              <a:lnSpc>
                <a:spcPct val="200000"/>
              </a:lnSpc>
              <a:spcBef>
                <a:spcPct val="50000"/>
              </a:spcBef>
            </a:pPr>
            <a:r>
              <a:rPr lang="en-US" altLang="zh-CN">
                <a:latin typeface="Times New Roman" panose="02020603050405020304" pitchFamily="18" charset="0"/>
              </a:rPr>
              <a:t>(2) </a:t>
            </a:r>
            <a:r>
              <a:rPr lang="zh-CN" altLang="en-US">
                <a:latin typeface="Times New Roman" panose="02020603050405020304" pitchFamily="18" charset="0"/>
              </a:rPr>
              <a:t>便于实现对目标模块的共享。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程序链接（续）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5" name="矩形 4"/>
          <p:cNvSpPr/>
          <p:nvPr/>
        </p:nvSpPr>
        <p:spPr>
          <a:xfrm>
            <a:off x="665552" y="1570236"/>
            <a:ext cx="7328724" cy="1200329"/>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3</a:t>
            </a:r>
            <a:r>
              <a:rPr lang="zh-CN" altLang="zh-CN" b="1" dirty="0">
                <a:solidFill>
                  <a:srgbClr val="0C0CC6"/>
                </a:solidFill>
                <a:latin typeface="华文楷体" panose="02010600040101010101" pitchFamily="2" charset="-122"/>
                <a:ea typeface="华文楷体" panose="02010600040101010101" pitchFamily="2" charset="-122"/>
              </a:rPr>
              <a:t>）运行时动态链接：</a:t>
            </a:r>
            <a:r>
              <a:rPr lang="zh-CN" altLang="zh-CN" b="1" dirty="0">
                <a:latin typeface="华文楷体" panose="02010600040101010101" pitchFamily="2" charset="-122"/>
                <a:ea typeface="华文楷体" panose="02010600040101010101" pitchFamily="2" charset="-122"/>
              </a:rPr>
              <a:t>对某些目标模块的链接，是在程序执行中需要该目标模块时，才对它进行的链接。其优点是便于修改和更新，便于实现对目标模块的共享。通常被链接的共享代码称为动态链接库</a:t>
            </a:r>
            <a:r>
              <a:rPr lang="en-US" altLang="zh-CN" b="1" dirty="0">
                <a:latin typeface="华文楷体" panose="02010600040101010101" pitchFamily="2" charset="-122"/>
                <a:ea typeface="华文楷体" panose="02010600040101010101" pitchFamily="2" charset="-122"/>
              </a:rPr>
              <a:t>(DLL)</a:t>
            </a:r>
            <a:r>
              <a:rPr lang="zh-CN" altLang="zh-CN" b="1" dirty="0">
                <a:latin typeface="华文楷体" panose="02010600040101010101" pitchFamily="2" charset="-122"/>
                <a:ea typeface="华文楷体" panose="02010600040101010101" pitchFamily="2" charset="-122"/>
              </a:rPr>
              <a:t>或共享库</a:t>
            </a:r>
            <a:r>
              <a:rPr lang="en-US" altLang="zh-CN" b="1" dirty="0">
                <a:latin typeface="华文楷体" panose="02010600040101010101" pitchFamily="2" charset="-122"/>
                <a:ea typeface="华文楷体" panose="02010600040101010101" pitchFamily="2" charset="-122"/>
              </a:rPr>
              <a:t>(shared library)</a:t>
            </a:r>
            <a:r>
              <a:rPr lang="zh-CN" altLang="zh-CN" b="1" dirty="0">
                <a:latin typeface="华文楷体" panose="02010600040101010101" pitchFamily="2" charset="-122"/>
                <a:ea typeface="华文楷体" panose="02010600040101010101" pitchFamily="2" charset="-122"/>
              </a:rPr>
              <a:t>。</a:t>
            </a:r>
          </a:p>
        </p:txBody>
      </p:sp>
      <p:pic>
        <p:nvPicPr>
          <p:cNvPr id="4" name="图片 3"/>
          <p:cNvPicPr>
            <a:picLocks noChangeAspect="1"/>
          </p:cNvPicPr>
          <p:nvPr/>
        </p:nvPicPr>
        <p:blipFill>
          <a:blip r:embed="rId3"/>
          <a:stretch>
            <a:fillRect/>
          </a:stretch>
        </p:blipFill>
        <p:spPr>
          <a:xfrm>
            <a:off x="970151" y="2985247"/>
            <a:ext cx="6927422" cy="3171415"/>
          </a:xfrm>
          <a:prstGeom prst="rect">
            <a:avLst/>
          </a:prstGeom>
        </p:spPr>
      </p:pic>
    </p:spTree>
    <p:extLst>
      <p:ext uri="{BB962C8B-B14F-4D97-AF65-F5344CB8AC3E}">
        <p14:creationId xmlns:p14="http://schemas.microsoft.com/office/powerpoint/2010/main" val="289999390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a:extLst>
              <a:ext uri="{FF2B5EF4-FFF2-40B4-BE49-F238E27FC236}">
                <a16:creationId xmlns:a16="http://schemas.microsoft.com/office/drawing/2014/main" id="{44DCADF3-1D0F-41E9-A8F0-3C116D3C0650}"/>
              </a:ext>
            </a:extLst>
          </p:cNvPr>
          <p:cNvSpPr txBox="1">
            <a:spLocks noChangeArrowheads="1"/>
          </p:cNvSpPr>
          <p:nvPr/>
        </p:nvSpPr>
        <p:spPr bwMode="auto">
          <a:xfrm>
            <a:off x="1295400" y="1066800"/>
            <a:ext cx="650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3. </a:t>
            </a:r>
            <a:r>
              <a:rPr lang="zh-CN" altLang="en-US" b="1">
                <a:latin typeface="Times New Roman" panose="02020603050405020304" pitchFamily="18" charset="0"/>
              </a:rPr>
              <a:t>运行时动态链接</a:t>
            </a:r>
            <a:r>
              <a:rPr lang="en-US" altLang="zh-CN" b="1">
                <a:latin typeface="Times New Roman" panose="02020603050405020304" pitchFamily="18" charset="0"/>
              </a:rPr>
              <a:t>(Run-time Dynamic Linking) </a:t>
            </a:r>
          </a:p>
        </p:txBody>
      </p:sp>
      <p:sp>
        <p:nvSpPr>
          <p:cNvPr id="407555" name="Text Box 3">
            <a:extLst>
              <a:ext uri="{FF2B5EF4-FFF2-40B4-BE49-F238E27FC236}">
                <a16:creationId xmlns:a16="http://schemas.microsoft.com/office/drawing/2014/main" id="{B323873E-69AB-4E03-926E-B6730F6AD2FF}"/>
              </a:ext>
            </a:extLst>
          </p:cNvPr>
          <p:cNvSpPr txBox="1">
            <a:spLocks noChangeArrowheads="1"/>
          </p:cNvSpPr>
          <p:nvPr/>
        </p:nvSpPr>
        <p:spPr bwMode="auto">
          <a:xfrm>
            <a:off x="609600" y="1676400"/>
            <a:ext cx="8077200" cy="2898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对某些模块的链接推迟到执行时才执行，亦即，在执行过程中，当发现一个被调用模块尚未装入内存时，立即由</a:t>
            </a:r>
            <a:r>
              <a:rPr lang="en-US" altLang="zh-CN" dirty="0">
                <a:latin typeface="Times New Roman" panose="02020603050405020304" pitchFamily="18" charset="0"/>
              </a:rPr>
              <a:t>OS</a:t>
            </a:r>
            <a:r>
              <a:rPr lang="zh-CN" altLang="en-US" dirty="0">
                <a:latin typeface="Times New Roman" panose="02020603050405020304" pitchFamily="18" charset="0"/>
              </a:rPr>
              <a:t>去找到该模块并将之装入内存， 把它链接到调用者模块上。</a:t>
            </a:r>
            <a:endParaRPr lang="en-US" altLang="zh-CN" dirty="0">
              <a:latin typeface="Times New Roman" panose="02020603050405020304" pitchFamily="18" charset="0"/>
            </a:endParaRPr>
          </a:p>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凡在执行过程中未被用到的目标模块，都不会被调入内存和被链接到装入模块上，</a:t>
            </a:r>
            <a:endParaRPr lang="en-US" altLang="zh-CN" dirty="0">
              <a:latin typeface="Times New Roman" panose="02020603050405020304" pitchFamily="18" charset="0"/>
            </a:endParaRPr>
          </a:p>
          <a:p>
            <a:pPr marL="285750" indent="-285750" algn="just">
              <a:lnSpc>
                <a:spcPct val="155000"/>
              </a:lnSpc>
              <a:spcBef>
                <a:spcPct val="50000"/>
              </a:spcBef>
              <a:buFont typeface="Arial" panose="020B0604020202020204" pitchFamily="34" charset="0"/>
              <a:buChar char="•"/>
            </a:pPr>
            <a:r>
              <a:rPr lang="zh-CN" altLang="en-US" dirty="0">
                <a:latin typeface="Times New Roman" panose="02020603050405020304" pitchFamily="18" charset="0"/>
              </a:rPr>
              <a:t>不仅可加快程序的装入过程，而且可节省大量的内存空间。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内存覆盖与交换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726064" y="1633838"/>
            <a:ext cx="7906870" cy="3231654"/>
          </a:xfrm>
          <a:prstGeom prst="rect">
            <a:avLst/>
          </a:prstGeom>
        </p:spPr>
        <p:txBody>
          <a:bodyPr wrap="square">
            <a:spAutoFit/>
          </a:bodyPr>
          <a:lstStyle/>
          <a:p>
            <a:pPr marL="285750" indent="-285750">
              <a:buFont typeface="Arial" panose="020B0604020202020204" pitchFamily="34" charset="0"/>
              <a:buChar char="•"/>
            </a:pPr>
            <a:r>
              <a:rPr lang="zh-CN" altLang="en-US" sz="3600" dirty="0"/>
              <a:t>在多道环境下扩充内存的方法，用以解决在较小的存储空间中运行较大程序时遇到的矛盾</a:t>
            </a:r>
          </a:p>
          <a:p>
            <a:pPr marL="742950" lvl="1" indent="-285750">
              <a:buFont typeface="Arial" panose="020B0604020202020204" pitchFamily="34" charset="0"/>
              <a:buChar char="•"/>
            </a:pPr>
            <a:r>
              <a:rPr lang="zh-CN" altLang="en-US" sz="3200" dirty="0"/>
              <a:t>覆盖技术主要用在早期的操作系统中</a:t>
            </a:r>
          </a:p>
          <a:p>
            <a:pPr marL="742950" lvl="1" indent="-285750">
              <a:buFont typeface="Arial" panose="020B0604020202020204" pitchFamily="34" charset="0"/>
              <a:buChar char="•"/>
            </a:pPr>
            <a:r>
              <a:rPr lang="zh-CN" altLang="en-US" sz="3200" dirty="0"/>
              <a:t>交换技术被广泛用于小型分时系统中，交换技术的发展导致了虚存技术的出现</a:t>
            </a:r>
          </a:p>
        </p:txBody>
      </p:sp>
    </p:spTree>
    <p:extLst>
      <p:ext uri="{BB962C8B-B14F-4D97-AF65-F5344CB8AC3E}">
        <p14:creationId xmlns:p14="http://schemas.microsoft.com/office/powerpoint/2010/main" val="3293672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726064" y="1633838"/>
            <a:ext cx="7906870" cy="4401205"/>
          </a:xfrm>
          <a:prstGeom prst="rect">
            <a:avLst/>
          </a:prstGeom>
        </p:spPr>
        <p:txBody>
          <a:bodyPr wrap="square">
            <a:spAutoFit/>
          </a:bodyPr>
          <a:lstStyle/>
          <a:p>
            <a:r>
              <a:rPr lang="zh-CN" altLang="zh-CN" sz="2800" b="1"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覆盖的基本思想是：</a:t>
            </a:r>
            <a:endParaRPr lang="en-US" altLang="zh-CN" sz="2800" b="1"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a:p>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90000"/>
              </a:lnSpc>
              <a:buSzPct val="70000"/>
              <a:buFont typeface="Arial" panose="020B0604020202020204" pitchFamily="34" charset="0"/>
              <a:buChar char="•"/>
            </a:pPr>
            <a:r>
              <a:rPr lang="zh-CN" altLang="en-US" sz="2400" b="1" dirty="0"/>
              <a:t>把程序划分为若干个功能上相对独立的程序段，按照其自身的逻辑结构将那些不会同时执行的程序段共享同一块内存区域</a:t>
            </a:r>
          </a:p>
          <a:p>
            <a:pPr marL="285750" indent="-285750">
              <a:lnSpc>
                <a:spcPct val="90000"/>
              </a:lnSpc>
              <a:buSzPct val="70000"/>
              <a:buFont typeface="Arial" panose="020B0604020202020204" pitchFamily="34" charset="0"/>
              <a:buChar char="•"/>
            </a:pPr>
            <a:r>
              <a:rPr lang="zh-CN" altLang="en-US" sz="2400" b="1" dirty="0"/>
              <a:t>程序段先保存在磁盘上，当有关程序段的前一部分执行结束，把后续程序段调入内存，覆盖前面的程序段（内存“扩大”了）</a:t>
            </a:r>
          </a:p>
          <a:p>
            <a:pPr marL="285750" indent="-285750">
              <a:lnSpc>
                <a:spcPct val="90000"/>
              </a:lnSpc>
              <a:buSzPct val="70000"/>
              <a:buFont typeface="Arial" panose="020B0604020202020204" pitchFamily="34" charset="0"/>
              <a:buChar char="•"/>
            </a:pPr>
            <a:r>
              <a:rPr lang="zh-CN" altLang="en-US" sz="2400" b="1" dirty="0"/>
              <a:t>覆盖：一个作业的若干程序段，或几个作业的某些部分共享某一个存储空间</a:t>
            </a:r>
          </a:p>
          <a:p>
            <a:pPr marL="285750" indent="-285750">
              <a:lnSpc>
                <a:spcPct val="90000"/>
              </a:lnSpc>
              <a:buSzPct val="70000"/>
              <a:buFont typeface="Arial" panose="020B0604020202020204" pitchFamily="34" charset="0"/>
              <a:buChar char="•"/>
            </a:pPr>
            <a:r>
              <a:rPr lang="zh-CN" altLang="en-US" sz="2400" b="1" dirty="0"/>
              <a:t>一般要求作业各模块之间有明确的调用结构，程序员要向系统指明覆盖结构，然后由由操作系统完成自动覆盖</a:t>
            </a:r>
          </a:p>
          <a:p>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27557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内存覆盖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pic>
        <p:nvPicPr>
          <p:cNvPr id="6" name="图片 5"/>
          <p:cNvPicPr>
            <a:picLocks noChangeAspect="1"/>
          </p:cNvPicPr>
          <p:nvPr/>
        </p:nvPicPr>
        <p:blipFill>
          <a:blip r:embed="rId3"/>
          <a:stretch>
            <a:fillRect/>
          </a:stretch>
        </p:blipFill>
        <p:spPr>
          <a:xfrm>
            <a:off x="1618693" y="1500803"/>
            <a:ext cx="6468293" cy="4429227"/>
          </a:xfrm>
          <a:prstGeom prst="rect">
            <a:avLst/>
          </a:prstGeom>
        </p:spPr>
      </p:pic>
    </p:spTree>
    <p:extLst>
      <p:ext uri="{BB962C8B-B14F-4D97-AF65-F5344CB8AC3E}">
        <p14:creationId xmlns:p14="http://schemas.microsoft.com/office/powerpoint/2010/main" val="162320702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3394" name="Group 2">
            <a:extLst>
              <a:ext uri="{FF2B5EF4-FFF2-40B4-BE49-F238E27FC236}">
                <a16:creationId xmlns:a16="http://schemas.microsoft.com/office/drawing/2014/main" id="{BDCCFE63-2F76-468F-9B24-AF321B07B16D}"/>
              </a:ext>
            </a:extLst>
          </p:cNvPr>
          <p:cNvGrpSpPr>
            <a:grpSpLocks/>
          </p:cNvGrpSpPr>
          <p:nvPr/>
        </p:nvGrpSpPr>
        <p:grpSpPr bwMode="auto">
          <a:xfrm>
            <a:off x="1219200" y="1219200"/>
            <a:ext cx="3505200" cy="1825625"/>
            <a:chOff x="2332" y="3720"/>
            <a:chExt cx="3344" cy="1782"/>
          </a:xfrm>
        </p:grpSpPr>
        <p:sp>
          <p:nvSpPr>
            <p:cNvPr id="443395" name="Text Box 3">
              <a:extLst>
                <a:ext uri="{FF2B5EF4-FFF2-40B4-BE49-F238E27FC236}">
                  <a16:creationId xmlns:a16="http://schemas.microsoft.com/office/drawing/2014/main" id="{4D8D40DA-9005-4501-804E-2ED254CDAA27}"/>
                </a:ext>
              </a:extLst>
            </p:cNvPr>
            <p:cNvSpPr txBox="1">
              <a:spLocks noChangeArrowheads="1"/>
            </p:cNvSpPr>
            <p:nvPr/>
          </p:nvSpPr>
          <p:spPr bwMode="auto">
            <a:xfrm>
              <a:off x="2880" y="3720"/>
              <a:ext cx="1316"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MAIN(10KB)</a:t>
              </a:r>
            </a:p>
          </p:txBody>
        </p:sp>
        <p:sp>
          <p:nvSpPr>
            <p:cNvPr id="443396" name="Text Box 4">
              <a:extLst>
                <a:ext uri="{FF2B5EF4-FFF2-40B4-BE49-F238E27FC236}">
                  <a16:creationId xmlns:a16="http://schemas.microsoft.com/office/drawing/2014/main" id="{65849299-BA16-4918-AC85-BA333278DE3D}"/>
                </a:ext>
              </a:extLst>
            </p:cNvPr>
            <p:cNvSpPr txBox="1">
              <a:spLocks noChangeArrowheads="1"/>
            </p:cNvSpPr>
            <p:nvPr/>
          </p:nvSpPr>
          <p:spPr bwMode="auto">
            <a:xfrm>
              <a:off x="2344" y="4422"/>
              <a:ext cx="1038"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A(50KB)</a:t>
              </a:r>
            </a:p>
          </p:txBody>
        </p:sp>
        <p:sp>
          <p:nvSpPr>
            <p:cNvPr id="443397" name="Text Box 5">
              <a:extLst>
                <a:ext uri="{FF2B5EF4-FFF2-40B4-BE49-F238E27FC236}">
                  <a16:creationId xmlns:a16="http://schemas.microsoft.com/office/drawing/2014/main" id="{405F0604-2D03-4B8D-B327-1D1259C1B09B}"/>
                </a:ext>
              </a:extLst>
            </p:cNvPr>
            <p:cNvSpPr txBox="1">
              <a:spLocks noChangeArrowheads="1"/>
            </p:cNvSpPr>
            <p:nvPr/>
          </p:nvSpPr>
          <p:spPr bwMode="auto">
            <a:xfrm>
              <a:off x="3912" y="4422"/>
              <a:ext cx="952"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B(30KB)</a:t>
              </a:r>
            </a:p>
          </p:txBody>
        </p:sp>
        <p:sp>
          <p:nvSpPr>
            <p:cNvPr id="443398" name="Text Box 6">
              <a:extLst>
                <a:ext uri="{FF2B5EF4-FFF2-40B4-BE49-F238E27FC236}">
                  <a16:creationId xmlns:a16="http://schemas.microsoft.com/office/drawing/2014/main" id="{EB20E604-FF6B-4CF7-A5D5-B3907E38715D}"/>
                </a:ext>
              </a:extLst>
            </p:cNvPr>
            <p:cNvSpPr txBox="1">
              <a:spLocks noChangeArrowheads="1"/>
            </p:cNvSpPr>
            <p:nvPr/>
          </p:nvSpPr>
          <p:spPr bwMode="auto">
            <a:xfrm>
              <a:off x="2332" y="5136"/>
              <a:ext cx="964"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C(30KB)</a:t>
              </a:r>
            </a:p>
          </p:txBody>
        </p:sp>
        <p:sp>
          <p:nvSpPr>
            <p:cNvPr id="443399" name="Text Box 7">
              <a:extLst>
                <a:ext uri="{FF2B5EF4-FFF2-40B4-BE49-F238E27FC236}">
                  <a16:creationId xmlns:a16="http://schemas.microsoft.com/office/drawing/2014/main" id="{10E5D65D-82D9-4D06-B21F-8B5AC953FCBE}"/>
                </a:ext>
              </a:extLst>
            </p:cNvPr>
            <p:cNvSpPr txBox="1">
              <a:spLocks noChangeArrowheads="1"/>
            </p:cNvSpPr>
            <p:nvPr/>
          </p:nvSpPr>
          <p:spPr bwMode="auto">
            <a:xfrm>
              <a:off x="3510" y="5136"/>
              <a:ext cx="1054"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D(20KB)</a:t>
              </a:r>
            </a:p>
          </p:txBody>
        </p:sp>
        <p:sp>
          <p:nvSpPr>
            <p:cNvPr id="443400" name="Text Box 8">
              <a:extLst>
                <a:ext uri="{FF2B5EF4-FFF2-40B4-BE49-F238E27FC236}">
                  <a16:creationId xmlns:a16="http://schemas.microsoft.com/office/drawing/2014/main" id="{14146DF2-117D-4035-928C-84A83FCBE033}"/>
                </a:ext>
              </a:extLst>
            </p:cNvPr>
            <p:cNvSpPr txBox="1">
              <a:spLocks noChangeArrowheads="1"/>
            </p:cNvSpPr>
            <p:nvPr/>
          </p:nvSpPr>
          <p:spPr bwMode="auto">
            <a:xfrm>
              <a:off x="4674" y="5139"/>
              <a:ext cx="1002" cy="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400" b="1">
                  <a:latin typeface="Times New Roman" panose="02020603050405020304" pitchFamily="18" charset="0"/>
                </a:rPr>
                <a:t>E(40KB)</a:t>
              </a:r>
            </a:p>
          </p:txBody>
        </p:sp>
        <p:sp>
          <p:nvSpPr>
            <p:cNvPr id="443401" name="Line 9">
              <a:extLst>
                <a:ext uri="{FF2B5EF4-FFF2-40B4-BE49-F238E27FC236}">
                  <a16:creationId xmlns:a16="http://schemas.microsoft.com/office/drawing/2014/main" id="{CE04AA1C-7BD9-472C-802A-2E3D0080F676}"/>
                </a:ext>
              </a:extLst>
            </p:cNvPr>
            <p:cNvSpPr>
              <a:spLocks noChangeShapeType="1"/>
            </p:cNvSpPr>
            <p:nvPr/>
          </p:nvSpPr>
          <p:spPr bwMode="auto">
            <a:xfrm>
              <a:off x="2816" y="4308"/>
              <a:ext cx="0"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2" name="Line 10">
              <a:extLst>
                <a:ext uri="{FF2B5EF4-FFF2-40B4-BE49-F238E27FC236}">
                  <a16:creationId xmlns:a16="http://schemas.microsoft.com/office/drawing/2014/main" id="{A958B30E-19C7-4667-AD59-28291EB74EA7}"/>
                </a:ext>
              </a:extLst>
            </p:cNvPr>
            <p:cNvSpPr>
              <a:spLocks noChangeShapeType="1"/>
            </p:cNvSpPr>
            <p:nvPr/>
          </p:nvSpPr>
          <p:spPr bwMode="auto">
            <a:xfrm>
              <a:off x="2804" y="4308"/>
              <a:ext cx="15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3" name="Line 11">
              <a:extLst>
                <a:ext uri="{FF2B5EF4-FFF2-40B4-BE49-F238E27FC236}">
                  <a16:creationId xmlns:a16="http://schemas.microsoft.com/office/drawing/2014/main" id="{94F92FE0-FDC9-434E-ADC4-EF528F6C559C}"/>
                </a:ext>
              </a:extLst>
            </p:cNvPr>
            <p:cNvSpPr>
              <a:spLocks noChangeShapeType="1"/>
            </p:cNvSpPr>
            <p:nvPr/>
          </p:nvSpPr>
          <p:spPr bwMode="auto">
            <a:xfrm>
              <a:off x="4408" y="4308"/>
              <a:ext cx="0" cy="11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4" name="Line 12">
              <a:extLst>
                <a:ext uri="{FF2B5EF4-FFF2-40B4-BE49-F238E27FC236}">
                  <a16:creationId xmlns:a16="http://schemas.microsoft.com/office/drawing/2014/main" id="{543C3C13-4E76-4002-BE77-6734BE9745B5}"/>
                </a:ext>
              </a:extLst>
            </p:cNvPr>
            <p:cNvSpPr>
              <a:spLocks noChangeShapeType="1"/>
            </p:cNvSpPr>
            <p:nvPr/>
          </p:nvSpPr>
          <p:spPr bwMode="auto">
            <a:xfrm>
              <a:off x="3506" y="4083"/>
              <a:ext cx="0" cy="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5" name="Line 13">
              <a:extLst>
                <a:ext uri="{FF2B5EF4-FFF2-40B4-BE49-F238E27FC236}">
                  <a16:creationId xmlns:a16="http://schemas.microsoft.com/office/drawing/2014/main" id="{B0274D41-BFDD-4D0F-82A1-40CE3E316537}"/>
                </a:ext>
              </a:extLst>
            </p:cNvPr>
            <p:cNvSpPr>
              <a:spLocks noChangeShapeType="1"/>
            </p:cNvSpPr>
            <p:nvPr/>
          </p:nvSpPr>
          <p:spPr bwMode="auto">
            <a:xfrm>
              <a:off x="2842" y="4782"/>
              <a:ext cx="0" cy="33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6" name="Line 14">
              <a:extLst>
                <a:ext uri="{FF2B5EF4-FFF2-40B4-BE49-F238E27FC236}">
                  <a16:creationId xmlns:a16="http://schemas.microsoft.com/office/drawing/2014/main" id="{9EA837F1-E352-498A-A933-A699FBAFC4C5}"/>
                </a:ext>
              </a:extLst>
            </p:cNvPr>
            <p:cNvSpPr>
              <a:spLocks noChangeShapeType="1"/>
            </p:cNvSpPr>
            <p:nvPr/>
          </p:nvSpPr>
          <p:spPr bwMode="auto">
            <a:xfrm>
              <a:off x="3968" y="4971"/>
              <a:ext cx="0" cy="1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7" name="Line 15">
              <a:extLst>
                <a:ext uri="{FF2B5EF4-FFF2-40B4-BE49-F238E27FC236}">
                  <a16:creationId xmlns:a16="http://schemas.microsoft.com/office/drawing/2014/main" id="{267A7C71-49F9-489F-AA9E-B2075FCAB9C8}"/>
                </a:ext>
              </a:extLst>
            </p:cNvPr>
            <p:cNvSpPr>
              <a:spLocks noChangeShapeType="1"/>
            </p:cNvSpPr>
            <p:nvPr/>
          </p:nvSpPr>
          <p:spPr bwMode="auto">
            <a:xfrm>
              <a:off x="3956" y="4983"/>
              <a:ext cx="1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8" name="Line 16">
              <a:extLst>
                <a:ext uri="{FF2B5EF4-FFF2-40B4-BE49-F238E27FC236}">
                  <a16:creationId xmlns:a16="http://schemas.microsoft.com/office/drawing/2014/main" id="{06DDEBB9-B986-4961-8A4F-8DDA86D41951}"/>
                </a:ext>
              </a:extLst>
            </p:cNvPr>
            <p:cNvSpPr>
              <a:spLocks noChangeShapeType="1"/>
            </p:cNvSpPr>
            <p:nvPr/>
          </p:nvSpPr>
          <p:spPr bwMode="auto">
            <a:xfrm>
              <a:off x="5184" y="4983"/>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09" name="Line 17">
              <a:extLst>
                <a:ext uri="{FF2B5EF4-FFF2-40B4-BE49-F238E27FC236}">
                  <a16:creationId xmlns:a16="http://schemas.microsoft.com/office/drawing/2014/main" id="{A8976ED6-B8EE-4D8A-A127-BF4F44EF0F52}"/>
                </a:ext>
              </a:extLst>
            </p:cNvPr>
            <p:cNvSpPr>
              <a:spLocks noChangeShapeType="1"/>
            </p:cNvSpPr>
            <p:nvPr/>
          </p:nvSpPr>
          <p:spPr bwMode="auto">
            <a:xfrm>
              <a:off x="4432" y="4797"/>
              <a:ext cx="0" cy="1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3410" name="Text Box 18">
            <a:extLst>
              <a:ext uri="{FF2B5EF4-FFF2-40B4-BE49-F238E27FC236}">
                <a16:creationId xmlns:a16="http://schemas.microsoft.com/office/drawing/2014/main" id="{D6DFCA33-978D-4531-BF05-4864E622FA12}"/>
              </a:ext>
            </a:extLst>
          </p:cNvPr>
          <p:cNvSpPr txBox="1">
            <a:spLocks noChangeArrowheads="1"/>
          </p:cNvSpPr>
          <p:nvPr/>
        </p:nvSpPr>
        <p:spPr bwMode="auto">
          <a:xfrm>
            <a:off x="2667000" y="3276600"/>
            <a:ext cx="46513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a:t>
            </a:r>
            <a:r>
              <a:rPr kumimoji="0" lang="en-US" altLang="zh-CN" sz="1400" b="1">
                <a:solidFill>
                  <a:schemeClr val="accent2"/>
                </a:solidFill>
                <a:latin typeface="Times New Roman" panose="02020603050405020304" pitchFamily="18" charset="0"/>
              </a:rPr>
              <a:t>a)</a:t>
            </a:r>
          </a:p>
        </p:txBody>
      </p:sp>
      <p:sp>
        <p:nvSpPr>
          <p:cNvPr id="443411" name="Text Box 19">
            <a:extLst>
              <a:ext uri="{FF2B5EF4-FFF2-40B4-BE49-F238E27FC236}">
                <a16:creationId xmlns:a16="http://schemas.microsoft.com/office/drawing/2014/main" id="{A1AB2765-A612-4296-A7BF-7F10B34005F7}"/>
              </a:ext>
            </a:extLst>
          </p:cNvPr>
          <p:cNvSpPr txBox="1">
            <a:spLocks noChangeArrowheads="1"/>
          </p:cNvSpPr>
          <p:nvPr/>
        </p:nvSpPr>
        <p:spPr bwMode="auto">
          <a:xfrm>
            <a:off x="5562600" y="2971800"/>
            <a:ext cx="4318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180</a:t>
            </a:r>
            <a:r>
              <a:rPr kumimoji="0" lang="en-US" altLang="zh-CN" sz="1400" b="1">
                <a:solidFill>
                  <a:schemeClr val="accent2"/>
                </a:solidFill>
                <a:latin typeface="Times New Roman" panose="02020603050405020304" pitchFamily="18" charset="0"/>
              </a:rPr>
              <a:t>K</a:t>
            </a:r>
          </a:p>
        </p:txBody>
      </p:sp>
      <p:sp>
        <p:nvSpPr>
          <p:cNvPr id="443412" name="Text Box 20">
            <a:extLst>
              <a:ext uri="{FF2B5EF4-FFF2-40B4-BE49-F238E27FC236}">
                <a16:creationId xmlns:a16="http://schemas.microsoft.com/office/drawing/2014/main" id="{147F0189-61BD-47E9-95CC-CADDC76CCE9B}"/>
              </a:ext>
            </a:extLst>
          </p:cNvPr>
          <p:cNvSpPr txBox="1">
            <a:spLocks noChangeArrowheads="1"/>
          </p:cNvSpPr>
          <p:nvPr/>
        </p:nvSpPr>
        <p:spPr bwMode="auto">
          <a:xfrm>
            <a:off x="5867400" y="1066800"/>
            <a:ext cx="1460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0</a:t>
            </a:r>
          </a:p>
        </p:txBody>
      </p:sp>
      <p:sp>
        <p:nvSpPr>
          <p:cNvPr id="443413" name="Text Box 21">
            <a:extLst>
              <a:ext uri="{FF2B5EF4-FFF2-40B4-BE49-F238E27FC236}">
                <a16:creationId xmlns:a16="http://schemas.microsoft.com/office/drawing/2014/main" id="{741ED9C6-65CA-46D3-887B-AA9C901B95D6}"/>
              </a:ext>
            </a:extLst>
          </p:cNvPr>
          <p:cNvSpPr txBox="1">
            <a:spLocks noChangeArrowheads="1"/>
          </p:cNvSpPr>
          <p:nvPr/>
        </p:nvSpPr>
        <p:spPr bwMode="auto">
          <a:xfrm>
            <a:off x="6629400" y="3352800"/>
            <a:ext cx="4318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chemeClr val="accent2"/>
                </a:solidFill>
                <a:latin typeface="Times New Roman" panose="02020603050405020304" pitchFamily="18" charset="0"/>
              </a:rPr>
              <a:t>(</a:t>
            </a:r>
            <a:r>
              <a:rPr kumimoji="0" lang="en-US" altLang="zh-CN" sz="1400" b="1">
                <a:solidFill>
                  <a:schemeClr val="accent2"/>
                </a:solidFill>
                <a:latin typeface="Times New Roman" panose="02020603050405020304" pitchFamily="18" charset="0"/>
              </a:rPr>
              <a:t>b)</a:t>
            </a:r>
          </a:p>
        </p:txBody>
      </p:sp>
      <p:sp>
        <p:nvSpPr>
          <p:cNvPr id="443414" name="Text Box 22">
            <a:extLst>
              <a:ext uri="{FF2B5EF4-FFF2-40B4-BE49-F238E27FC236}">
                <a16:creationId xmlns:a16="http://schemas.microsoft.com/office/drawing/2014/main" id="{2E112FCE-EE9B-4D95-B4B2-8C41A5B63DFF}"/>
              </a:ext>
            </a:extLst>
          </p:cNvPr>
          <p:cNvSpPr txBox="1">
            <a:spLocks noChangeArrowheads="1"/>
          </p:cNvSpPr>
          <p:nvPr/>
        </p:nvSpPr>
        <p:spPr bwMode="auto">
          <a:xfrm>
            <a:off x="4572000" y="1828800"/>
            <a:ext cx="903288"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latin typeface="Times New Roman" panose="02020603050405020304" pitchFamily="18" charset="0"/>
              </a:rPr>
              <a:t>连接装配</a:t>
            </a:r>
          </a:p>
        </p:txBody>
      </p:sp>
      <p:sp>
        <p:nvSpPr>
          <p:cNvPr id="443415" name="Line 23">
            <a:extLst>
              <a:ext uri="{FF2B5EF4-FFF2-40B4-BE49-F238E27FC236}">
                <a16:creationId xmlns:a16="http://schemas.microsoft.com/office/drawing/2014/main" id="{43F8DEF5-A2A7-4B4D-B986-55A5163FF91F}"/>
              </a:ext>
            </a:extLst>
          </p:cNvPr>
          <p:cNvSpPr>
            <a:spLocks noChangeShapeType="1"/>
          </p:cNvSpPr>
          <p:nvPr/>
        </p:nvSpPr>
        <p:spPr bwMode="auto">
          <a:xfrm flipV="1">
            <a:off x="4267200" y="21336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43416" name="Group 24">
            <a:extLst>
              <a:ext uri="{FF2B5EF4-FFF2-40B4-BE49-F238E27FC236}">
                <a16:creationId xmlns:a16="http://schemas.microsoft.com/office/drawing/2014/main" id="{8F0F7573-C4A8-4065-9CC3-1C59FC7A2AA8}"/>
              </a:ext>
            </a:extLst>
          </p:cNvPr>
          <p:cNvGrpSpPr>
            <a:grpSpLocks/>
          </p:cNvGrpSpPr>
          <p:nvPr/>
        </p:nvGrpSpPr>
        <p:grpSpPr bwMode="auto">
          <a:xfrm>
            <a:off x="6096000" y="1066800"/>
            <a:ext cx="1676400" cy="2057400"/>
            <a:chOff x="-3" y="-3"/>
            <a:chExt cx="522" cy="2136"/>
          </a:xfrm>
        </p:grpSpPr>
        <p:grpSp>
          <p:nvGrpSpPr>
            <p:cNvPr id="443417" name="Group 25">
              <a:extLst>
                <a:ext uri="{FF2B5EF4-FFF2-40B4-BE49-F238E27FC236}">
                  <a16:creationId xmlns:a16="http://schemas.microsoft.com/office/drawing/2014/main" id="{A016D109-E874-4526-AB1D-00640BBE28D2}"/>
                </a:ext>
              </a:extLst>
            </p:cNvPr>
            <p:cNvGrpSpPr>
              <a:grpSpLocks/>
            </p:cNvGrpSpPr>
            <p:nvPr/>
          </p:nvGrpSpPr>
          <p:grpSpPr bwMode="auto">
            <a:xfrm>
              <a:off x="0" y="0"/>
              <a:ext cx="516" cy="2130"/>
              <a:chOff x="0" y="0"/>
              <a:chExt cx="516" cy="2130"/>
            </a:xfrm>
          </p:grpSpPr>
          <p:grpSp>
            <p:nvGrpSpPr>
              <p:cNvPr id="443418" name="Group 26">
                <a:extLst>
                  <a:ext uri="{FF2B5EF4-FFF2-40B4-BE49-F238E27FC236}">
                    <a16:creationId xmlns:a16="http://schemas.microsoft.com/office/drawing/2014/main" id="{FFCB0E1C-B0A4-46ED-B73F-E216BF0BA15A}"/>
                  </a:ext>
                </a:extLst>
              </p:cNvPr>
              <p:cNvGrpSpPr>
                <a:grpSpLocks/>
              </p:cNvGrpSpPr>
              <p:nvPr/>
            </p:nvGrpSpPr>
            <p:grpSpPr bwMode="auto">
              <a:xfrm>
                <a:off x="0" y="0"/>
                <a:ext cx="516" cy="355"/>
                <a:chOff x="0" y="0"/>
                <a:chExt cx="516" cy="355"/>
              </a:xfrm>
            </p:grpSpPr>
            <p:sp>
              <p:nvSpPr>
                <p:cNvPr id="443419" name="Rectangle 27">
                  <a:extLst>
                    <a:ext uri="{FF2B5EF4-FFF2-40B4-BE49-F238E27FC236}">
                      <a16:creationId xmlns:a16="http://schemas.microsoft.com/office/drawing/2014/main" id="{5C51A148-9E02-4E30-BC48-835DAB10F78C}"/>
                    </a:ext>
                  </a:extLst>
                </p:cNvPr>
                <p:cNvSpPr>
                  <a:spLocks noChangeArrowheads="1"/>
                </p:cNvSpPr>
                <p:nvPr/>
              </p:nvSpPr>
              <p:spPr bwMode="auto">
                <a:xfrm>
                  <a:off x="43" y="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MIAN(10KB)</a:t>
                  </a:r>
                </a:p>
                <a:p>
                  <a:pPr algn="just" eaLnBrk="0" hangingPunct="0"/>
                  <a:endParaRPr lang="en-US" altLang="zh-CN" sz="1400" b="1">
                    <a:latin typeface="Times New Roman" panose="02020603050405020304" pitchFamily="18" charset="0"/>
                  </a:endParaRPr>
                </a:p>
              </p:txBody>
            </p:sp>
            <p:sp>
              <p:nvSpPr>
                <p:cNvPr id="443420" name="Rectangle 28">
                  <a:extLst>
                    <a:ext uri="{FF2B5EF4-FFF2-40B4-BE49-F238E27FC236}">
                      <a16:creationId xmlns:a16="http://schemas.microsoft.com/office/drawing/2014/main" id="{D3457B68-F46B-4D79-A079-90E96A359EDD}"/>
                    </a:ext>
                  </a:extLst>
                </p:cNvPr>
                <p:cNvSpPr>
                  <a:spLocks noChangeArrowheads="1"/>
                </p:cNvSpPr>
                <p:nvPr/>
              </p:nvSpPr>
              <p:spPr bwMode="auto">
                <a:xfrm>
                  <a:off x="0" y="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1" name="Group 29">
                <a:extLst>
                  <a:ext uri="{FF2B5EF4-FFF2-40B4-BE49-F238E27FC236}">
                    <a16:creationId xmlns:a16="http://schemas.microsoft.com/office/drawing/2014/main" id="{CFE27E45-4033-47FC-9D75-F6DABD0D469E}"/>
                  </a:ext>
                </a:extLst>
              </p:cNvPr>
              <p:cNvGrpSpPr>
                <a:grpSpLocks/>
              </p:cNvGrpSpPr>
              <p:nvPr/>
            </p:nvGrpSpPr>
            <p:grpSpPr bwMode="auto">
              <a:xfrm>
                <a:off x="0" y="355"/>
                <a:ext cx="516" cy="355"/>
                <a:chOff x="0" y="355"/>
                <a:chExt cx="516" cy="355"/>
              </a:xfrm>
            </p:grpSpPr>
            <p:sp>
              <p:nvSpPr>
                <p:cNvPr id="443422" name="Rectangle 30">
                  <a:extLst>
                    <a:ext uri="{FF2B5EF4-FFF2-40B4-BE49-F238E27FC236}">
                      <a16:creationId xmlns:a16="http://schemas.microsoft.com/office/drawing/2014/main" id="{9E2CA132-F924-45B3-BD8C-499A1137CAB9}"/>
                    </a:ext>
                  </a:extLst>
                </p:cNvPr>
                <p:cNvSpPr>
                  <a:spLocks noChangeArrowheads="1"/>
                </p:cNvSpPr>
                <p:nvPr/>
              </p:nvSpPr>
              <p:spPr bwMode="auto">
                <a:xfrm>
                  <a:off x="43" y="35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A(50KB)</a:t>
                  </a:r>
                </a:p>
                <a:p>
                  <a:pPr algn="just" eaLnBrk="0" hangingPunct="0"/>
                  <a:endParaRPr lang="en-US" altLang="zh-CN" sz="1400" b="1">
                    <a:latin typeface="Times New Roman" panose="02020603050405020304" pitchFamily="18" charset="0"/>
                  </a:endParaRPr>
                </a:p>
              </p:txBody>
            </p:sp>
            <p:sp>
              <p:nvSpPr>
                <p:cNvPr id="443423" name="Rectangle 31">
                  <a:extLst>
                    <a:ext uri="{FF2B5EF4-FFF2-40B4-BE49-F238E27FC236}">
                      <a16:creationId xmlns:a16="http://schemas.microsoft.com/office/drawing/2014/main" id="{684B90CA-ECCB-4EB6-93F1-E498066D6D9F}"/>
                    </a:ext>
                  </a:extLst>
                </p:cNvPr>
                <p:cNvSpPr>
                  <a:spLocks noChangeArrowheads="1"/>
                </p:cNvSpPr>
                <p:nvPr/>
              </p:nvSpPr>
              <p:spPr bwMode="auto">
                <a:xfrm>
                  <a:off x="0" y="35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4" name="Group 32">
                <a:extLst>
                  <a:ext uri="{FF2B5EF4-FFF2-40B4-BE49-F238E27FC236}">
                    <a16:creationId xmlns:a16="http://schemas.microsoft.com/office/drawing/2014/main" id="{2DE3CF30-A2CF-4A1A-B1A6-10F2F2423E4D}"/>
                  </a:ext>
                </a:extLst>
              </p:cNvPr>
              <p:cNvGrpSpPr>
                <a:grpSpLocks/>
              </p:cNvGrpSpPr>
              <p:nvPr/>
            </p:nvGrpSpPr>
            <p:grpSpPr bwMode="auto">
              <a:xfrm>
                <a:off x="0" y="710"/>
                <a:ext cx="516" cy="355"/>
                <a:chOff x="0" y="710"/>
                <a:chExt cx="516" cy="355"/>
              </a:xfrm>
            </p:grpSpPr>
            <p:sp>
              <p:nvSpPr>
                <p:cNvPr id="443425" name="Rectangle 33">
                  <a:extLst>
                    <a:ext uri="{FF2B5EF4-FFF2-40B4-BE49-F238E27FC236}">
                      <a16:creationId xmlns:a16="http://schemas.microsoft.com/office/drawing/2014/main" id="{7926F18D-4E22-4AC9-98F4-5F77CDE1AAE8}"/>
                    </a:ext>
                  </a:extLst>
                </p:cNvPr>
                <p:cNvSpPr>
                  <a:spLocks noChangeArrowheads="1"/>
                </p:cNvSpPr>
                <p:nvPr/>
              </p:nvSpPr>
              <p:spPr bwMode="auto">
                <a:xfrm>
                  <a:off x="43" y="71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B(30KB)</a:t>
                  </a:r>
                </a:p>
                <a:p>
                  <a:pPr algn="just" eaLnBrk="0" hangingPunct="0"/>
                  <a:endParaRPr lang="en-US" altLang="zh-CN" sz="1400" b="1">
                    <a:latin typeface="Times New Roman" panose="02020603050405020304" pitchFamily="18" charset="0"/>
                  </a:endParaRPr>
                </a:p>
              </p:txBody>
            </p:sp>
            <p:sp>
              <p:nvSpPr>
                <p:cNvPr id="443426" name="Rectangle 34">
                  <a:extLst>
                    <a:ext uri="{FF2B5EF4-FFF2-40B4-BE49-F238E27FC236}">
                      <a16:creationId xmlns:a16="http://schemas.microsoft.com/office/drawing/2014/main" id="{1BBF972B-C28E-4EF2-BD57-FDBB300579BF}"/>
                    </a:ext>
                  </a:extLst>
                </p:cNvPr>
                <p:cNvSpPr>
                  <a:spLocks noChangeArrowheads="1"/>
                </p:cNvSpPr>
                <p:nvPr/>
              </p:nvSpPr>
              <p:spPr bwMode="auto">
                <a:xfrm>
                  <a:off x="0" y="71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27" name="Group 35">
                <a:extLst>
                  <a:ext uri="{FF2B5EF4-FFF2-40B4-BE49-F238E27FC236}">
                    <a16:creationId xmlns:a16="http://schemas.microsoft.com/office/drawing/2014/main" id="{8568272B-4EC3-45BB-B543-234EAC4B23C9}"/>
                  </a:ext>
                </a:extLst>
              </p:cNvPr>
              <p:cNvGrpSpPr>
                <a:grpSpLocks/>
              </p:cNvGrpSpPr>
              <p:nvPr/>
            </p:nvGrpSpPr>
            <p:grpSpPr bwMode="auto">
              <a:xfrm>
                <a:off x="0" y="1065"/>
                <a:ext cx="516" cy="355"/>
                <a:chOff x="0" y="1065"/>
                <a:chExt cx="516" cy="355"/>
              </a:xfrm>
            </p:grpSpPr>
            <p:sp>
              <p:nvSpPr>
                <p:cNvPr id="443428" name="Rectangle 36">
                  <a:extLst>
                    <a:ext uri="{FF2B5EF4-FFF2-40B4-BE49-F238E27FC236}">
                      <a16:creationId xmlns:a16="http://schemas.microsoft.com/office/drawing/2014/main" id="{54BBF759-20F1-40D6-9F92-04D8CA9B4728}"/>
                    </a:ext>
                  </a:extLst>
                </p:cNvPr>
                <p:cNvSpPr>
                  <a:spLocks noChangeArrowheads="1"/>
                </p:cNvSpPr>
                <p:nvPr/>
              </p:nvSpPr>
              <p:spPr bwMode="auto">
                <a:xfrm>
                  <a:off x="43" y="106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C(30KB)</a:t>
                  </a:r>
                </a:p>
                <a:p>
                  <a:pPr algn="just" eaLnBrk="0" hangingPunct="0"/>
                  <a:endParaRPr lang="en-US" altLang="zh-CN" sz="1400" b="1">
                    <a:latin typeface="Times New Roman" panose="02020603050405020304" pitchFamily="18" charset="0"/>
                  </a:endParaRPr>
                </a:p>
              </p:txBody>
            </p:sp>
            <p:sp>
              <p:nvSpPr>
                <p:cNvPr id="443429" name="Rectangle 37">
                  <a:extLst>
                    <a:ext uri="{FF2B5EF4-FFF2-40B4-BE49-F238E27FC236}">
                      <a16:creationId xmlns:a16="http://schemas.microsoft.com/office/drawing/2014/main" id="{60279F75-B14B-4809-81CF-C1D2773BAD73}"/>
                    </a:ext>
                  </a:extLst>
                </p:cNvPr>
                <p:cNvSpPr>
                  <a:spLocks noChangeArrowheads="1"/>
                </p:cNvSpPr>
                <p:nvPr/>
              </p:nvSpPr>
              <p:spPr bwMode="auto">
                <a:xfrm>
                  <a:off x="0" y="106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0" name="Group 38">
                <a:extLst>
                  <a:ext uri="{FF2B5EF4-FFF2-40B4-BE49-F238E27FC236}">
                    <a16:creationId xmlns:a16="http://schemas.microsoft.com/office/drawing/2014/main" id="{F2BA4449-1CB6-4A23-B1D5-B816C0051207}"/>
                  </a:ext>
                </a:extLst>
              </p:cNvPr>
              <p:cNvGrpSpPr>
                <a:grpSpLocks/>
              </p:cNvGrpSpPr>
              <p:nvPr/>
            </p:nvGrpSpPr>
            <p:grpSpPr bwMode="auto">
              <a:xfrm>
                <a:off x="0" y="1420"/>
                <a:ext cx="516" cy="355"/>
                <a:chOff x="0" y="1420"/>
                <a:chExt cx="516" cy="355"/>
              </a:xfrm>
            </p:grpSpPr>
            <p:sp>
              <p:nvSpPr>
                <p:cNvPr id="443431" name="Rectangle 39">
                  <a:extLst>
                    <a:ext uri="{FF2B5EF4-FFF2-40B4-BE49-F238E27FC236}">
                      <a16:creationId xmlns:a16="http://schemas.microsoft.com/office/drawing/2014/main" id="{66A57EBD-43F2-4834-BAB0-BFEFC5D6DBCD}"/>
                    </a:ext>
                  </a:extLst>
                </p:cNvPr>
                <p:cNvSpPr>
                  <a:spLocks noChangeArrowheads="1"/>
                </p:cNvSpPr>
                <p:nvPr/>
              </p:nvSpPr>
              <p:spPr bwMode="auto">
                <a:xfrm>
                  <a:off x="43" y="1420"/>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D(20KB)</a:t>
                  </a:r>
                </a:p>
                <a:p>
                  <a:pPr algn="just" eaLnBrk="0" hangingPunct="0"/>
                  <a:endParaRPr lang="en-US" altLang="zh-CN" sz="1400" b="1">
                    <a:latin typeface="Times New Roman" panose="02020603050405020304" pitchFamily="18" charset="0"/>
                  </a:endParaRPr>
                </a:p>
              </p:txBody>
            </p:sp>
            <p:sp>
              <p:nvSpPr>
                <p:cNvPr id="443432" name="Rectangle 40">
                  <a:extLst>
                    <a:ext uri="{FF2B5EF4-FFF2-40B4-BE49-F238E27FC236}">
                      <a16:creationId xmlns:a16="http://schemas.microsoft.com/office/drawing/2014/main" id="{18AF504B-6B64-4804-BA16-C5877022BA88}"/>
                    </a:ext>
                  </a:extLst>
                </p:cNvPr>
                <p:cNvSpPr>
                  <a:spLocks noChangeArrowheads="1"/>
                </p:cNvSpPr>
                <p:nvPr/>
              </p:nvSpPr>
              <p:spPr bwMode="auto">
                <a:xfrm>
                  <a:off x="0" y="1420"/>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3" name="Group 41">
                <a:extLst>
                  <a:ext uri="{FF2B5EF4-FFF2-40B4-BE49-F238E27FC236}">
                    <a16:creationId xmlns:a16="http://schemas.microsoft.com/office/drawing/2014/main" id="{65ED80C5-61B8-4AC4-B64B-C2833A46DE48}"/>
                  </a:ext>
                </a:extLst>
              </p:cNvPr>
              <p:cNvGrpSpPr>
                <a:grpSpLocks/>
              </p:cNvGrpSpPr>
              <p:nvPr/>
            </p:nvGrpSpPr>
            <p:grpSpPr bwMode="auto">
              <a:xfrm>
                <a:off x="0" y="1775"/>
                <a:ext cx="516" cy="355"/>
                <a:chOff x="0" y="1775"/>
                <a:chExt cx="516" cy="355"/>
              </a:xfrm>
            </p:grpSpPr>
            <p:sp>
              <p:nvSpPr>
                <p:cNvPr id="443434" name="Rectangle 42">
                  <a:extLst>
                    <a:ext uri="{FF2B5EF4-FFF2-40B4-BE49-F238E27FC236}">
                      <a16:creationId xmlns:a16="http://schemas.microsoft.com/office/drawing/2014/main" id="{E4AB1ED2-39DB-4DE2-AC35-465E4C7D5205}"/>
                    </a:ext>
                  </a:extLst>
                </p:cNvPr>
                <p:cNvSpPr>
                  <a:spLocks noChangeArrowheads="1"/>
                </p:cNvSpPr>
                <p:nvPr/>
              </p:nvSpPr>
              <p:spPr bwMode="auto">
                <a:xfrm>
                  <a:off x="43" y="1775"/>
                  <a:ext cx="43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2957513" algn="l"/>
                    </a:tabLst>
                    <a:defRPr kumimoji="1" sz="2400">
                      <a:solidFill>
                        <a:schemeClr val="tx1"/>
                      </a:solidFill>
                      <a:latin typeface="Arial Narrow" panose="020B0606020202030204" pitchFamily="34" charset="0"/>
                      <a:ea typeface="宋体" panose="02010600030101010101" pitchFamily="2" charset="-122"/>
                    </a:defRPr>
                  </a:lvl1pPr>
                  <a:lvl2pPr>
                    <a:tabLst>
                      <a:tab pos="2957513" algn="l"/>
                    </a:tabLst>
                    <a:defRPr kumimoji="1" sz="2400">
                      <a:solidFill>
                        <a:schemeClr val="tx1"/>
                      </a:solidFill>
                      <a:latin typeface="Arial Narrow" panose="020B0606020202030204" pitchFamily="34" charset="0"/>
                      <a:ea typeface="宋体" panose="02010600030101010101" pitchFamily="2" charset="-122"/>
                    </a:defRPr>
                  </a:lvl2pPr>
                  <a:lvl3pPr>
                    <a:tabLst>
                      <a:tab pos="2957513" algn="l"/>
                    </a:tabLst>
                    <a:defRPr kumimoji="1" sz="2400">
                      <a:solidFill>
                        <a:schemeClr val="tx1"/>
                      </a:solidFill>
                      <a:latin typeface="Arial Narrow" panose="020B0606020202030204" pitchFamily="34" charset="0"/>
                      <a:ea typeface="宋体" panose="02010600030101010101" pitchFamily="2" charset="-122"/>
                    </a:defRPr>
                  </a:lvl3pPr>
                  <a:lvl4pPr>
                    <a:tabLst>
                      <a:tab pos="2957513" algn="l"/>
                    </a:tabLst>
                    <a:defRPr kumimoji="1" sz="2400">
                      <a:solidFill>
                        <a:schemeClr val="tx1"/>
                      </a:solidFill>
                      <a:latin typeface="Arial Narrow" panose="020B0606020202030204" pitchFamily="34" charset="0"/>
                      <a:ea typeface="宋体" panose="02010600030101010101" pitchFamily="2" charset="-122"/>
                    </a:defRPr>
                  </a:lvl4pPr>
                  <a:lvl5pPr>
                    <a:tabLst>
                      <a:tab pos="2957513"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2957513"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en-US" altLang="zh-CN" sz="1400" b="1">
                      <a:latin typeface="Times New Roman" panose="02020603050405020304" pitchFamily="18" charset="0"/>
                    </a:rPr>
                    <a:t>E(40KB)</a:t>
                  </a:r>
                </a:p>
                <a:p>
                  <a:pPr algn="just" eaLnBrk="0" hangingPunct="0"/>
                  <a:endParaRPr lang="en-US" altLang="zh-CN" sz="1400" b="1">
                    <a:latin typeface="Times New Roman" panose="02020603050405020304" pitchFamily="18" charset="0"/>
                  </a:endParaRPr>
                </a:p>
              </p:txBody>
            </p:sp>
            <p:sp>
              <p:nvSpPr>
                <p:cNvPr id="443435" name="Rectangle 43">
                  <a:extLst>
                    <a:ext uri="{FF2B5EF4-FFF2-40B4-BE49-F238E27FC236}">
                      <a16:creationId xmlns:a16="http://schemas.microsoft.com/office/drawing/2014/main" id="{23FF988C-5C4D-40FF-9140-07C0F9202074}"/>
                    </a:ext>
                  </a:extLst>
                </p:cNvPr>
                <p:cNvSpPr>
                  <a:spLocks noChangeArrowheads="1"/>
                </p:cNvSpPr>
                <p:nvPr/>
              </p:nvSpPr>
              <p:spPr bwMode="auto">
                <a:xfrm>
                  <a:off x="0" y="1775"/>
                  <a:ext cx="51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443436" name="Rectangle 44">
              <a:extLst>
                <a:ext uri="{FF2B5EF4-FFF2-40B4-BE49-F238E27FC236}">
                  <a16:creationId xmlns:a16="http://schemas.microsoft.com/office/drawing/2014/main" id="{BCBC3F34-0B65-417A-B6A1-EF572C3E91AD}"/>
                </a:ext>
              </a:extLst>
            </p:cNvPr>
            <p:cNvSpPr>
              <a:spLocks noChangeArrowheads="1"/>
            </p:cNvSpPr>
            <p:nvPr/>
          </p:nvSpPr>
          <p:spPr bwMode="auto">
            <a:xfrm>
              <a:off x="-3" y="-3"/>
              <a:ext cx="522" cy="213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37" name="Group 45">
            <a:extLst>
              <a:ext uri="{FF2B5EF4-FFF2-40B4-BE49-F238E27FC236}">
                <a16:creationId xmlns:a16="http://schemas.microsoft.com/office/drawing/2014/main" id="{D533B0D4-5821-4175-A4DA-8F768CED69B5}"/>
              </a:ext>
            </a:extLst>
          </p:cNvPr>
          <p:cNvGrpSpPr>
            <a:grpSpLocks/>
          </p:cNvGrpSpPr>
          <p:nvPr/>
        </p:nvGrpSpPr>
        <p:grpSpPr bwMode="auto">
          <a:xfrm>
            <a:off x="1447800" y="3581400"/>
            <a:ext cx="2295525" cy="2520950"/>
            <a:chOff x="1344" y="2402"/>
            <a:chExt cx="1446" cy="1588"/>
          </a:xfrm>
        </p:grpSpPr>
        <p:sp>
          <p:nvSpPr>
            <p:cNvPr id="443438" name="Text Box 46">
              <a:extLst>
                <a:ext uri="{FF2B5EF4-FFF2-40B4-BE49-F238E27FC236}">
                  <a16:creationId xmlns:a16="http://schemas.microsoft.com/office/drawing/2014/main" id="{042D0FCC-8A2B-4C8E-A79B-02F1C804ED0F}"/>
                </a:ext>
              </a:extLst>
            </p:cNvPr>
            <p:cNvSpPr txBox="1">
              <a:spLocks noChangeArrowheads="1"/>
            </p:cNvSpPr>
            <p:nvPr/>
          </p:nvSpPr>
          <p:spPr bwMode="auto">
            <a:xfrm>
              <a:off x="2256" y="2784"/>
              <a:ext cx="334"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MAIN</a:t>
              </a:r>
            </a:p>
            <a:p>
              <a:pPr eaLnBrk="0" hangingPunct="0"/>
              <a:endParaRPr lang="en-US" altLang="zh-CN" sz="1400" b="1">
                <a:latin typeface="Times New Roman" panose="02020603050405020304" pitchFamily="18" charset="0"/>
              </a:endParaRPr>
            </a:p>
          </p:txBody>
        </p:sp>
        <p:sp>
          <p:nvSpPr>
            <p:cNvPr id="443439" name="Text Box 47">
              <a:extLst>
                <a:ext uri="{FF2B5EF4-FFF2-40B4-BE49-F238E27FC236}">
                  <a16:creationId xmlns:a16="http://schemas.microsoft.com/office/drawing/2014/main" id="{09C34BBC-7E6A-4B21-98B4-E5D96658DDF1}"/>
                </a:ext>
              </a:extLst>
            </p:cNvPr>
            <p:cNvSpPr txBox="1">
              <a:spLocks noChangeArrowheads="1"/>
            </p:cNvSpPr>
            <p:nvPr/>
          </p:nvSpPr>
          <p:spPr bwMode="auto">
            <a:xfrm>
              <a:off x="2304" y="3072"/>
              <a:ext cx="452"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A</a:t>
              </a:r>
              <a:r>
                <a:rPr lang="zh-CN" altLang="en-US" sz="1400" b="1">
                  <a:latin typeface="Times New Roman" panose="02020603050405020304" pitchFamily="18" charset="0"/>
                </a:rPr>
                <a:t>或</a:t>
              </a:r>
              <a:r>
                <a:rPr lang="en-US" altLang="zh-CN" sz="1400" b="1">
                  <a:latin typeface="Times New Roman" panose="02020603050405020304" pitchFamily="18" charset="0"/>
                </a:rPr>
                <a:t>B</a:t>
              </a:r>
            </a:p>
            <a:p>
              <a:pPr eaLnBrk="0" hangingPunct="0"/>
              <a:endParaRPr lang="en-US" altLang="zh-CN" sz="1400" b="1">
                <a:latin typeface="Times New Roman" panose="02020603050405020304" pitchFamily="18" charset="0"/>
              </a:endParaRPr>
            </a:p>
          </p:txBody>
        </p:sp>
        <p:sp>
          <p:nvSpPr>
            <p:cNvPr id="443440" name="Text Box 48">
              <a:extLst>
                <a:ext uri="{FF2B5EF4-FFF2-40B4-BE49-F238E27FC236}">
                  <a16:creationId xmlns:a16="http://schemas.microsoft.com/office/drawing/2014/main" id="{D115A3B9-9F5B-4BB0-89DB-630EE59537EC}"/>
                </a:ext>
              </a:extLst>
            </p:cNvPr>
            <p:cNvSpPr txBox="1">
              <a:spLocks noChangeArrowheads="1"/>
            </p:cNvSpPr>
            <p:nvPr/>
          </p:nvSpPr>
          <p:spPr bwMode="auto">
            <a:xfrm>
              <a:off x="2160" y="3312"/>
              <a:ext cx="630"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en-US" altLang="zh-CN" sz="1400" b="1">
                  <a:latin typeface="Times New Roman" panose="02020603050405020304" pitchFamily="18" charset="0"/>
                </a:rPr>
                <a:t>C</a:t>
              </a:r>
              <a:r>
                <a:rPr lang="zh-CN" altLang="en-US" sz="1400" b="1">
                  <a:latin typeface="Times New Roman" panose="02020603050405020304" pitchFamily="18" charset="0"/>
                </a:rPr>
                <a:t>或</a:t>
              </a:r>
              <a:r>
                <a:rPr lang="en-US" altLang="zh-CN" sz="1400" b="1">
                  <a:latin typeface="Times New Roman" panose="02020603050405020304" pitchFamily="18" charset="0"/>
                </a:rPr>
                <a:t>D</a:t>
              </a:r>
              <a:r>
                <a:rPr lang="zh-CN" altLang="en-US" sz="1400" b="1">
                  <a:latin typeface="Times New Roman" panose="02020603050405020304" pitchFamily="18" charset="0"/>
                </a:rPr>
                <a:t>或</a:t>
              </a:r>
              <a:r>
                <a:rPr lang="en-US" altLang="zh-CN" sz="1400" b="1">
                  <a:latin typeface="Times New Roman" panose="02020603050405020304" pitchFamily="18" charset="0"/>
                </a:rPr>
                <a:t>E</a:t>
              </a:r>
            </a:p>
          </p:txBody>
        </p:sp>
        <p:sp>
          <p:nvSpPr>
            <p:cNvPr id="443441" name="Line 49">
              <a:extLst>
                <a:ext uri="{FF2B5EF4-FFF2-40B4-BE49-F238E27FC236}">
                  <a16:creationId xmlns:a16="http://schemas.microsoft.com/office/drawing/2014/main" id="{F7D1075D-2DDB-4829-9A05-1CACE84AFB0E}"/>
                </a:ext>
              </a:extLst>
            </p:cNvPr>
            <p:cNvSpPr>
              <a:spLocks noChangeShapeType="1"/>
            </p:cNvSpPr>
            <p:nvPr/>
          </p:nvSpPr>
          <p:spPr bwMode="auto">
            <a:xfrm>
              <a:off x="2208" y="2688"/>
              <a:ext cx="43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2" name="Line 50">
              <a:extLst>
                <a:ext uri="{FF2B5EF4-FFF2-40B4-BE49-F238E27FC236}">
                  <a16:creationId xmlns:a16="http://schemas.microsoft.com/office/drawing/2014/main" id="{4B3E217C-BBDA-42FF-B9FE-961B57077F8D}"/>
                </a:ext>
              </a:extLst>
            </p:cNvPr>
            <p:cNvSpPr>
              <a:spLocks noChangeShapeType="1"/>
            </p:cNvSpPr>
            <p:nvPr/>
          </p:nvSpPr>
          <p:spPr bwMode="auto">
            <a:xfrm>
              <a:off x="2208" y="2976"/>
              <a:ext cx="46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3" name="Line 51">
              <a:extLst>
                <a:ext uri="{FF2B5EF4-FFF2-40B4-BE49-F238E27FC236}">
                  <a16:creationId xmlns:a16="http://schemas.microsoft.com/office/drawing/2014/main" id="{EBE47A19-1B89-42CD-BD71-B34BD6D74098}"/>
                </a:ext>
              </a:extLst>
            </p:cNvPr>
            <p:cNvSpPr>
              <a:spLocks noChangeShapeType="1"/>
            </p:cNvSpPr>
            <p:nvPr/>
          </p:nvSpPr>
          <p:spPr bwMode="auto">
            <a:xfrm flipH="1">
              <a:off x="1968" y="2832"/>
              <a:ext cx="20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4" name="Line 52">
              <a:extLst>
                <a:ext uri="{FF2B5EF4-FFF2-40B4-BE49-F238E27FC236}">
                  <a16:creationId xmlns:a16="http://schemas.microsoft.com/office/drawing/2014/main" id="{43ECC74A-005C-447C-9C44-B8399FFC4065}"/>
                </a:ext>
              </a:extLst>
            </p:cNvPr>
            <p:cNvSpPr>
              <a:spLocks noChangeShapeType="1"/>
            </p:cNvSpPr>
            <p:nvPr/>
          </p:nvSpPr>
          <p:spPr bwMode="auto">
            <a:xfrm>
              <a:off x="2208" y="3264"/>
              <a:ext cx="4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5" name="Line 53">
              <a:extLst>
                <a:ext uri="{FF2B5EF4-FFF2-40B4-BE49-F238E27FC236}">
                  <a16:creationId xmlns:a16="http://schemas.microsoft.com/office/drawing/2014/main" id="{9B328090-C76E-4336-AD3F-213E6D13F502}"/>
                </a:ext>
              </a:extLst>
            </p:cNvPr>
            <p:cNvSpPr>
              <a:spLocks noChangeShapeType="1"/>
            </p:cNvSpPr>
            <p:nvPr/>
          </p:nvSpPr>
          <p:spPr bwMode="auto">
            <a:xfrm flipH="1" flipV="1">
              <a:off x="2400" y="2976"/>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6" name="Line 54">
              <a:extLst>
                <a:ext uri="{FF2B5EF4-FFF2-40B4-BE49-F238E27FC236}">
                  <a16:creationId xmlns:a16="http://schemas.microsoft.com/office/drawing/2014/main" id="{253AF7DF-2D05-489B-8BDC-355796D711C1}"/>
                </a:ext>
              </a:extLst>
            </p:cNvPr>
            <p:cNvSpPr>
              <a:spLocks noChangeShapeType="1"/>
            </p:cNvSpPr>
            <p:nvPr/>
          </p:nvSpPr>
          <p:spPr bwMode="auto">
            <a:xfrm>
              <a:off x="2208" y="3552"/>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3447" name="Line 55">
              <a:extLst>
                <a:ext uri="{FF2B5EF4-FFF2-40B4-BE49-F238E27FC236}">
                  <a16:creationId xmlns:a16="http://schemas.microsoft.com/office/drawing/2014/main" id="{DD7D28BA-2656-4A3C-AAFF-986687F4D76D}"/>
                </a:ext>
              </a:extLst>
            </p:cNvPr>
            <p:cNvSpPr>
              <a:spLocks noChangeShapeType="1"/>
            </p:cNvSpPr>
            <p:nvPr/>
          </p:nvSpPr>
          <p:spPr bwMode="auto">
            <a:xfrm>
              <a:off x="2448" y="3264"/>
              <a:ext cx="0" cy="2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3448" name="Text Box 56">
              <a:extLst>
                <a:ext uri="{FF2B5EF4-FFF2-40B4-BE49-F238E27FC236}">
                  <a16:creationId xmlns:a16="http://schemas.microsoft.com/office/drawing/2014/main" id="{917DABC7-2F1A-484A-8041-C91D248286B5}"/>
                </a:ext>
              </a:extLst>
            </p:cNvPr>
            <p:cNvSpPr txBox="1">
              <a:spLocks noChangeArrowheads="1"/>
            </p:cNvSpPr>
            <p:nvPr/>
          </p:nvSpPr>
          <p:spPr bwMode="auto">
            <a:xfrm>
              <a:off x="1872" y="3840"/>
              <a:ext cx="27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r>
                <a:rPr lang="zh-CN" altLang="en-US" sz="1400" b="1">
                  <a:latin typeface="Times New Roman" panose="02020603050405020304" pitchFamily="18" charset="0"/>
                </a:rPr>
                <a:t>(</a:t>
              </a:r>
              <a:r>
                <a:rPr lang="en-US" altLang="zh-CN" sz="1400" b="1">
                  <a:latin typeface="Times New Roman" panose="02020603050405020304" pitchFamily="18" charset="0"/>
                </a:rPr>
                <a:t>c)</a:t>
              </a:r>
            </a:p>
            <a:p>
              <a:pPr eaLnBrk="0" hangingPunct="0"/>
              <a:endParaRPr lang="en-US" altLang="zh-CN" sz="1400" b="1">
                <a:latin typeface="Times New Roman" panose="02020603050405020304" pitchFamily="18" charset="0"/>
              </a:endParaRPr>
            </a:p>
          </p:txBody>
        </p:sp>
        <p:grpSp>
          <p:nvGrpSpPr>
            <p:cNvPr id="443449" name="Group 57">
              <a:extLst>
                <a:ext uri="{FF2B5EF4-FFF2-40B4-BE49-F238E27FC236}">
                  <a16:creationId xmlns:a16="http://schemas.microsoft.com/office/drawing/2014/main" id="{5D83F1D0-1E5B-4C1F-8BDE-1E5AFCA1650B}"/>
                </a:ext>
              </a:extLst>
            </p:cNvPr>
            <p:cNvGrpSpPr>
              <a:grpSpLocks/>
            </p:cNvGrpSpPr>
            <p:nvPr/>
          </p:nvGrpSpPr>
          <p:grpSpPr bwMode="auto">
            <a:xfrm>
              <a:off x="1344" y="2402"/>
              <a:ext cx="619" cy="292"/>
              <a:chOff x="0" y="0"/>
              <a:chExt cx="405" cy="384"/>
            </a:xfrm>
          </p:grpSpPr>
          <p:sp>
            <p:nvSpPr>
              <p:cNvPr id="443450" name="Rectangle 58">
                <a:extLst>
                  <a:ext uri="{FF2B5EF4-FFF2-40B4-BE49-F238E27FC236}">
                    <a16:creationId xmlns:a16="http://schemas.microsoft.com/office/drawing/2014/main" id="{D1107D71-AF4F-43D5-8A4F-DBA760B06735}"/>
                  </a:ext>
                </a:extLst>
              </p:cNvPr>
              <p:cNvSpPr>
                <a:spLocks noChangeArrowheads="1"/>
              </p:cNvSpPr>
              <p:nvPr/>
            </p:nvSpPr>
            <p:spPr bwMode="auto">
              <a:xfrm>
                <a:off x="43" y="0"/>
                <a:ext cx="319"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a:t>
                </a:r>
              </a:p>
              <a:p>
                <a:pPr algn="just" eaLnBrk="0" hangingPunct="0"/>
                <a:endParaRPr lang="zh-CN" altLang="en-US" sz="1400" b="1">
                  <a:latin typeface="Times New Roman" panose="02020603050405020304" pitchFamily="18" charset="0"/>
                </a:endParaRPr>
              </a:p>
            </p:txBody>
          </p:sp>
          <p:sp>
            <p:nvSpPr>
              <p:cNvPr id="443451" name="Rectangle 59">
                <a:extLst>
                  <a:ext uri="{FF2B5EF4-FFF2-40B4-BE49-F238E27FC236}">
                    <a16:creationId xmlns:a16="http://schemas.microsoft.com/office/drawing/2014/main" id="{C810423D-5BD6-4DE8-AB25-3ED466902425}"/>
                  </a:ext>
                </a:extLst>
              </p:cNvPr>
              <p:cNvSpPr>
                <a:spLocks noChangeArrowheads="1"/>
              </p:cNvSpPr>
              <p:nvPr/>
            </p:nvSpPr>
            <p:spPr bwMode="auto">
              <a:xfrm>
                <a:off x="0" y="0"/>
                <a:ext cx="405"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2" name="Group 60">
              <a:extLst>
                <a:ext uri="{FF2B5EF4-FFF2-40B4-BE49-F238E27FC236}">
                  <a16:creationId xmlns:a16="http://schemas.microsoft.com/office/drawing/2014/main" id="{B87469BA-1D13-49DF-8F35-5CECD7FDF4F0}"/>
                </a:ext>
              </a:extLst>
            </p:cNvPr>
            <p:cNvGrpSpPr>
              <a:grpSpLocks/>
            </p:cNvGrpSpPr>
            <p:nvPr/>
          </p:nvGrpSpPr>
          <p:grpSpPr bwMode="auto">
            <a:xfrm>
              <a:off x="1349" y="2694"/>
              <a:ext cx="614" cy="0"/>
              <a:chOff x="0" y="384"/>
              <a:chExt cx="405" cy="0"/>
            </a:xfrm>
          </p:grpSpPr>
          <p:sp>
            <p:nvSpPr>
              <p:cNvPr id="443453" name="Rectangle 61">
                <a:extLst>
                  <a:ext uri="{FF2B5EF4-FFF2-40B4-BE49-F238E27FC236}">
                    <a16:creationId xmlns:a16="http://schemas.microsoft.com/office/drawing/2014/main" id="{840FBF8C-202C-4D83-A29B-41B7F8493975}"/>
                  </a:ext>
                </a:extLst>
              </p:cNvPr>
              <p:cNvSpPr>
                <a:spLocks noChangeArrowheads="1"/>
              </p:cNvSpPr>
              <p:nvPr/>
            </p:nvSpPr>
            <p:spPr bwMode="auto">
              <a:xfrm>
                <a:off x="43" y="384"/>
                <a:ext cx="31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43454" name="Rectangle 62">
                <a:extLst>
                  <a:ext uri="{FF2B5EF4-FFF2-40B4-BE49-F238E27FC236}">
                    <a16:creationId xmlns:a16="http://schemas.microsoft.com/office/drawing/2014/main" id="{4C7C9AD1-5309-433D-BBCB-23400C72A737}"/>
                  </a:ext>
                </a:extLst>
              </p:cNvPr>
              <p:cNvSpPr>
                <a:spLocks noChangeArrowheads="1"/>
              </p:cNvSpPr>
              <p:nvPr/>
            </p:nvSpPr>
            <p:spPr bwMode="auto">
              <a:xfrm>
                <a:off x="0" y="384"/>
                <a:ext cx="405" cy="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5" name="Group 63">
              <a:extLst>
                <a:ext uri="{FF2B5EF4-FFF2-40B4-BE49-F238E27FC236}">
                  <a16:creationId xmlns:a16="http://schemas.microsoft.com/office/drawing/2014/main" id="{9EF50B9D-7FF4-4143-8609-99D8BDE1F321}"/>
                </a:ext>
              </a:extLst>
            </p:cNvPr>
            <p:cNvGrpSpPr>
              <a:grpSpLocks/>
            </p:cNvGrpSpPr>
            <p:nvPr/>
          </p:nvGrpSpPr>
          <p:grpSpPr bwMode="auto">
            <a:xfrm>
              <a:off x="1344" y="2976"/>
              <a:ext cx="614" cy="808"/>
              <a:chOff x="1349" y="2694"/>
              <a:chExt cx="614" cy="808"/>
            </a:xfrm>
          </p:grpSpPr>
          <p:grpSp>
            <p:nvGrpSpPr>
              <p:cNvPr id="443456" name="Group 64">
                <a:extLst>
                  <a:ext uri="{FF2B5EF4-FFF2-40B4-BE49-F238E27FC236}">
                    <a16:creationId xmlns:a16="http://schemas.microsoft.com/office/drawing/2014/main" id="{934A3BBE-5B6E-4CBD-BEDF-DC6DF88C6F29}"/>
                  </a:ext>
                </a:extLst>
              </p:cNvPr>
              <p:cNvGrpSpPr>
                <a:grpSpLocks/>
              </p:cNvGrpSpPr>
              <p:nvPr/>
            </p:nvGrpSpPr>
            <p:grpSpPr bwMode="auto">
              <a:xfrm>
                <a:off x="1349" y="2694"/>
                <a:ext cx="614" cy="269"/>
                <a:chOff x="0" y="384"/>
                <a:chExt cx="405" cy="355"/>
              </a:xfrm>
            </p:grpSpPr>
            <p:sp>
              <p:nvSpPr>
                <p:cNvPr id="443457" name="Rectangle 65">
                  <a:extLst>
                    <a:ext uri="{FF2B5EF4-FFF2-40B4-BE49-F238E27FC236}">
                      <a16:creationId xmlns:a16="http://schemas.microsoft.com/office/drawing/2014/main" id="{0030B302-DD25-4499-8345-A631A6965CD3}"/>
                    </a:ext>
                  </a:extLst>
                </p:cNvPr>
                <p:cNvSpPr>
                  <a:spLocks noChangeArrowheads="1"/>
                </p:cNvSpPr>
                <p:nvPr/>
              </p:nvSpPr>
              <p:spPr bwMode="auto">
                <a:xfrm>
                  <a:off x="43" y="38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50</a:t>
                  </a:r>
                  <a:r>
                    <a:rPr lang="en-US" altLang="zh-CN" sz="1400" b="1">
                      <a:latin typeface="Times New Roman" panose="02020603050405020304" pitchFamily="18" charset="0"/>
                    </a:rPr>
                    <a:t>KB</a:t>
                  </a:r>
                </a:p>
                <a:p>
                  <a:pPr algn="just" eaLnBrk="0" hangingPunct="0"/>
                  <a:endParaRPr lang="en-US" altLang="zh-CN" sz="1400" b="1">
                    <a:latin typeface="Times New Roman" panose="02020603050405020304" pitchFamily="18" charset="0"/>
                  </a:endParaRPr>
                </a:p>
              </p:txBody>
            </p:sp>
            <p:sp>
              <p:nvSpPr>
                <p:cNvPr id="443458" name="Rectangle 66">
                  <a:extLst>
                    <a:ext uri="{FF2B5EF4-FFF2-40B4-BE49-F238E27FC236}">
                      <a16:creationId xmlns:a16="http://schemas.microsoft.com/office/drawing/2014/main" id="{0E037FFB-A740-4850-8417-6EE79A2D64CF}"/>
                    </a:ext>
                  </a:extLst>
                </p:cNvPr>
                <p:cNvSpPr>
                  <a:spLocks noChangeArrowheads="1"/>
                </p:cNvSpPr>
                <p:nvPr/>
              </p:nvSpPr>
              <p:spPr bwMode="auto">
                <a:xfrm>
                  <a:off x="0" y="38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59" name="Group 67">
                <a:extLst>
                  <a:ext uri="{FF2B5EF4-FFF2-40B4-BE49-F238E27FC236}">
                    <a16:creationId xmlns:a16="http://schemas.microsoft.com/office/drawing/2014/main" id="{F41E6CF7-CAA5-4EF0-9E7F-F23910C0038D}"/>
                  </a:ext>
                </a:extLst>
              </p:cNvPr>
              <p:cNvGrpSpPr>
                <a:grpSpLocks/>
              </p:cNvGrpSpPr>
              <p:nvPr/>
            </p:nvGrpSpPr>
            <p:grpSpPr bwMode="auto">
              <a:xfrm>
                <a:off x="1349" y="2963"/>
                <a:ext cx="614" cy="270"/>
                <a:chOff x="0" y="739"/>
                <a:chExt cx="405" cy="355"/>
              </a:xfrm>
            </p:grpSpPr>
            <p:sp>
              <p:nvSpPr>
                <p:cNvPr id="443460" name="Rectangle 68">
                  <a:extLst>
                    <a:ext uri="{FF2B5EF4-FFF2-40B4-BE49-F238E27FC236}">
                      <a16:creationId xmlns:a16="http://schemas.microsoft.com/office/drawing/2014/main" id="{2C7FF9DB-47B5-470A-9443-1C271D8476AE}"/>
                    </a:ext>
                  </a:extLst>
                </p:cNvPr>
                <p:cNvSpPr>
                  <a:spLocks noChangeArrowheads="1"/>
                </p:cNvSpPr>
                <p:nvPr/>
              </p:nvSpPr>
              <p:spPr bwMode="auto">
                <a:xfrm>
                  <a:off x="43" y="739"/>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40</a:t>
                  </a:r>
                  <a:r>
                    <a:rPr lang="en-US" altLang="zh-CN" sz="1400" b="1">
                      <a:latin typeface="Times New Roman" panose="02020603050405020304" pitchFamily="18" charset="0"/>
                    </a:rPr>
                    <a:t>KB</a:t>
                  </a:r>
                </a:p>
                <a:p>
                  <a:pPr algn="just" eaLnBrk="0" hangingPunct="0"/>
                  <a:endParaRPr lang="en-US" altLang="zh-CN" sz="1400" b="1">
                    <a:latin typeface="Times New Roman" panose="02020603050405020304" pitchFamily="18" charset="0"/>
                  </a:endParaRPr>
                </a:p>
              </p:txBody>
            </p:sp>
            <p:sp>
              <p:nvSpPr>
                <p:cNvPr id="443461" name="Rectangle 69">
                  <a:extLst>
                    <a:ext uri="{FF2B5EF4-FFF2-40B4-BE49-F238E27FC236}">
                      <a16:creationId xmlns:a16="http://schemas.microsoft.com/office/drawing/2014/main" id="{53088F72-0B1C-4786-A67D-6D4FC0CECEBA}"/>
                    </a:ext>
                  </a:extLst>
                </p:cNvPr>
                <p:cNvSpPr>
                  <a:spLocks noChangeArrowheads="1"/>
                </p:cNvSpPr>
                <p:nvPr/>
              </p:nvSpPr>
              <p:spPr bwMode="auto">
                <a:xfrm>
                  <a:off x="0" y="739"/>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3462" name="Group 70">
                <a:extLst>
                  <a:ext uri="{FF2B5EF4-FFF2-40B4-BE49-F238E27FC236}">
                    <a16:creationId xmlns:a16="http://schemas.microsoft.com/office/drawing/2014/main" id="{327BDBA5-182C-4592-9510-CC9D1511F1AC}"/>
                  </a:ext>
                </a:extLst>
              </p:cNvPr>
              <p:cNvGrpSpPr>
                <a:grpSpLocks/>
              </p:cNvGrpSpPr>
              <p:nvPr/>
            </p:nvGrpSpPr>
            <p:grpSpPr bwMode="auto">
              <a:xfrm>
                <a:off x="1349" y="3233"/>
                <a:ext cx="614" cy="269"/>
                <a:chOff x="0" y="1094"/>
                <a:chExt cx="405" cy="355"/>
              </a:xfrm>
            </p:grpSpPr>
            <p:sp>
              <p:nvSpPr>
                <p:cNvPr id="443463" name="Rectangle 71">
                  <a:extLst>
                    <a:ext uri="{FF2B5EF4-FFF2-40B4-BE49-F238E27FC236}">
                      <a16:creationId xmlns:a16="http://schemas.microsoft.com/office/drawing/2014/main" id="{7CB54FD6-3F45-483E-A34C-5EA6C3917172}"/>
                    </a:ext>
                  </a:extLst>
                </p:cNvPr>
                <p:cNvSpPr>
                  <a:spLocks noChangeArrowheads="1"/>
                </p:cNvSpPr>
                <p:nvPr/>
              </p:nvSpPr>
              <p:spPr bwMode="auto">
                <a:xfrm>
                  <a:off x="43" y="109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a:t>
                  </a:r>
                </a:p>
                <a:p>
                  <a:pPr algn="just" eaLnBrk="0" hangingPunct="0"/>
                  <a:endParaRPr lang="zh-CN" altLang="en-US" sz="1400" b="1">
                    <a:latin typeface="Times New Roman" panose="02020603050405020304" pitchFamily="18" charset="0"/>
                  </a:endParaRPr>
                </a:p>
              </p:txBody>
            </p:sp>
            <p:sp>
              <p:nvSpPr>
                <p:cNvPr id="443464" name="Rectangle 72">
                  <a:extLst>
                    <a:ext uri="{FF2B5EF4-FFF2-40B4-BE49-F238E27FC236}">
                      <a16:creationId xmlns:a16="http://schemas.microsoft.com/office/drawing/2014/main" id="{55B64913-A042-4BAC-AA46-892A9739DCC8}"/>
                    </a:ext>
                  </a:extLst>
                </p:cNvPr>
                <p:cNvSpPr>
                  <a:spLocks noChangeArrowheads="1"/>
                </p:cNvSpPr>
                <p:nvPr/>
              </p:nvSpPr>
              <p:spPr bwMode="auto">
                <a:xfrm>
                  <a:off x="0" y="109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443465" name="Group 73">
              <a:extLst>
                <a:ext uri="{FF2B5EF4-FFF2-40B4-BE49-F238E27FC236}">
                  <a16:creationId xmlns:a16="http://schemas.microsoft.com/office/drawing/2014/main" id="{0C1A69EB-90C9-4AB2-B0FD-7572A2E76997}"/>
                </a:ext>
              </a:extLst>
            </p:cNvPr>
            <p:cNvGrpSpPr>
              <a:grpSpLocks/>
            </p:cNvGrpSpPr>
            <p:nvPr/>
          </p:nvGrpSpPr>
          <p:grpSpPr bwMode="auto">
            <a:xfrm>
              <a:off x="1344" y="2688"/>
              <a:ext cx="614" cy="269"/>
              <a:chOff x="0" y="1094"/>
              <a:chExt cx="405" cy="355"/>
            </a:xfrm>
          </p:grpSpPr>
          <p:sp>
            <p:nvSpPr>
              <p:cNvPr id="443466" name="Rectangle 74">
                <a:extLst>
                  <a:ext uri="{FF2B5EF4-FFF2-40B4-BE49-F238E27FC236}">
                    <a16:creationId xmlns:a16="http://schemas.microsoft.com/office/drawing/2014/main" id="{AC695D4A-74BC-49BF-AED6-450E1835329F}"/>
                  </a:ext>
                </a:extLst>
              </p:cNvPr>
              <p:cNvSpPr>
                <a:spLocks noChangeArrowheads="1"/>
              </p:cNvSpPr>
              <p:nvPr/>
            </p:nvSpPr>
            <p:spPr bwMode="auto">
              <a:xfrm>
                <a:off x="43" y="1094"/>
                <a:ext cx="31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628650" algn="l"/>
                  </a:tabLst>
                  <a:defRPr kumimoji="1" sz="2400">
                    <a:solidFill>
                      <a:schemeClr val="tx1"/>
                    </a:solidFill>
                    <a:latin typeface="Arial Narrow" panose="020B0606020202030204" pitchFamily="34" charset="0"/>
                    <a:ea typeface="宋体" panose="02010600030101010101" pitchFamily="2" charset="-122"/>
                  </a:defRPr>
                </a:lvl1pPr>
                <a:lvl2pPr>
                  <a:tabLst>
                    <a:tab pos="628650" algn="l"/>
                  </a:tabLst>
                  <a:defRPr kumimoji="1" sz="2400">
                    <a:solidFill>
                      <a:schemeClr val="tx1"/>
                    </a:solidFill>
                    <a:latin typeface="Arial Narrow" panose="020B0606020202030204" pitchFamily="34" charset="0"/>
                    <a:ea typeface="宋体" panose="02010600030101010101" pitchFamily="2" charset="-122"/>
                  </a:defRPr>
                </a:lvl2pPr>
                <a:lvl3pPr>
                  <a:tabLst>
                    <a:tab pos="628650" algn="l"/>
                  </a:tabLst>
                  <a:defRPr kumimoji="1" sz="2400">
                    <a:solidFill>
                      <a:schemeClr val="tx1"/>
                    </a:solidFill>
                    <a:latin typeface="Arial Narrow" panose="020B0606020202030204" pitchFamily="34" charset="0"/>
                    <a:ea typeface="宋体" panose="02010600030101010101" pitchFamily="2" charset="-122"/>
                  </a:defRPr>
                </a:lvl3pPr>
                <a:lvl4pPr>
                  <a:tabLst>
                    <a:tab pos="628650" algn="l"/>
                  </a:tabLst>
                  <a:defRPr kumimoji="1" sz="2400">
                    <a:solidFill>
                      <a:schemeClr val="tx1"/>
                    </a:solidFill>
                    <a:latin typeface="Arial Narrow" panose="020B0606020202030204" pitchFamily="34" charset="0"/>
                    <a:ea typeface="宋体" panose="02010600030101010101" pitchFamily="2" charset="-122"/>
                  </a:defRPr>
                </a:lvl4pPr>
                <a:lvl5pPr>
                  <a:tabLst>
                    <a:tab pos="628650"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628650"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400" b="1">
                    <a:latin typeface="Times New Roman" panose="02020603050405020304" pitchFamily="18" charset="0"/>
                  </a:rPr>
                  <a:t>10</a:t>
                </a:r>
                <a:r>
                  <a:rPr lang="en-US" altLang="zh-CN" sz="1400" b="1">
                    <a:latin typeface="Times New Roman" panose="02020603050405020304" pitchFamily="18" charset="0"/>
                  </a:rPr>
                  <a:t>KB</a:t>
                </a:r>
              </a:p>
              <a:p>
                <a:pPr algn="just" eaLnBrk="0" hangingPunct="0"/>
                <a:endParaRPr lang="zh-CN" altLang="en-US" sz="1400" b="1">
                  <a:latin typeface="Times New Roman" panose="02020603050405020304" pitchFamily="18" charset="0"/>
                </a:endParaRPr>
              </a:p>
            </p:txBody>
          </p:sp>
          <p:sp>
            <p:nvSpPr>
              <p:cNvPr id="443467" name="Rectangle 75">
                <a:extLst>
                  <a:ext uri="{FF2B5EF4-FFF2-40B4-BE49-F238E27FC236}">
                    <a16:creationId xmlns:a16="http://schemas.microsoft.com/office/drawing/2014/main" id="{018A7058-8278-46AA-9904-C4336DC5E52B}"/>
                  </a:ext>
                </a:extLst>
              </p:cNvPr>
              <p:cNvSpPr>
                <a:spLocks noChangeArrowheads="1"/>
              </p:cNvSpPr>
              <p:nvPr/>
            </p:nvSpPr>
            <p:spPr bwMode="auto">
              <a:xfrm>
                <a:off x="0" y="1094"/>
                <a:ext cx="405"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443468" name="Text Box 76">
            <a:extLst>
              <a:ext uri="{FF2B5EF4-FFF2-40B4-BE49-F238E27FC236}">
                <a16:creationId xmlns:a16="http://schemas.microsoft.com/office/drawing/2014/main" id="{9AC72A3C-DA81-422D-A8CC-A440A8005B7B}"/>
              </a:ext>
            </a:extLst>
          </p:cNvPr>
          <p:cNvSpPr txBox="1">
            <a:spLocks noChangeArrowheads="1"/>
          </p:cNvSpPr>
          <p:nvPr/>
        </p:nvSpPr>
        <p:spPr bwMode="auto">
          <a:xfrm>
            <a:off x="3581400" y="57912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800" b="1">
                <a:latin typeface="Times New Roman" panose="02020603050405020304" pitchFamily="18" charset="0"/>
                <a:ea typeface="楷体_GB2312" pitchFamily="49" charset="-122"/>
              </a:rPr>
              <a:t>覆盖技术程序示例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descr="Rectangle: Click to edit Master text styles&#10;Second level&#10;Third level&#10;Fourth level&#10;Fifth level">
            <a:extLst>
              <a:ext uri="{FF2B5EF4-FFF2-40B4-BE49-F238E27FC236}">
                <a16:creationId xmlns:a16="http://schemas.microsoft.com/office/drawing/2014/main" id="{A3EF3929-7BD5-49E0-930A-002DDE0D1BE2}"/>
              </a:ext>
            </a:extLst>
          </p:cNvPr>
          <p:cNvSpPr>
            <a:spLocks noGrp="1" noChangeArrowheads="1"/>
          </p:cNvSpPr>
          <p:nvPr>
            <p:ph type="body" idx="1"/>
          </p:nvPr>
        </p:nvSpPr>
        <p:spPr>
          <a:xfrm>
            <a:off x="863600" y="1966913"/>
            <a:ext cx="7608888" cy="3990975"/>
          </a:xfrm>
        </p:spPr>
        <p:txBody>
          <a:bodyPr/>
          <a:lstStyle/>
          <a:p>
            <a:pPr>
              <a:buFont typeface="Wingdings" panose="05000000000000000000" pitchFamily="2" charset="2"/>
              <a:buNone/>
            </a:pPr>
            <a:r>
              <a:rPr lang="zh-CN" altLang="en-US" sz="2800"/>
              <a:t>缺点：</a:t>
            </a:r>
          </a:p>
          <a:p>
            <a:pPr>
              <a:buFont typeface="Wingdings" panose="05000000000000000000" pitchFamily="2" charset="2"/>
              <a:buNone/>
            </a:pPr>
            <a:r>
              <a:rPr lang="zh-CN" altLang="en-US" sz="2800"/>
              <a:t>   对用户不透明，增加了用户负担</a:t>
            </a:r>
          </a:p>
          <a:p>
            <a:pPr>
              <a:buFont typeface="Wingdings" panose="05000000000000000000" pitchFamily="2" charset="2"/>
              <a:buNone/>
            </a:pPr>
            <a:r>
              <a:rPr lang="zh-CN" altLang="en-US" sz="2800"/>
              <a:t>   </a:t>
            </a:r>
          </a:p>
          <a:p>
            <a:pPr>
              <a:buFont typeface="Wingdings" panose="05000000000000000000" pitchFamily="2" charset="2"/>
              <a:buNone/>
            </a:pPr>
            <a:r>
              <a:rPr lang="zh-CN" altLang="en-US" sz="2800"/>
              <a:t>   例子：目前这一技术用于小型系统中的系统程序的内存管理上，</a:t>
            </a:r>
            <a:r>
              <a:rPr lang="en-US" altLang="zh-CN" sz="2800"/>
              <a:t>MS-DOS</a:t>
            </a:r>
            <a:r>
              <a:rPr lang="zh-CN" altLang="en-US" sz="2800"/>
              <a:t>的启动过程中，多次使用覆盖技术；启动之后，用户程序区</a:t>
            </a:r>
            <a:r>
              <a:rPr lang="en-US" altLang="zh-CN" sz="2800"/>
              <a:t>TPA</a:t>
            </a:r>
            <a:r>
              <a:rPr lang="zh-CN" altLang="en-US" sz="2800"/>
              <a:t>的高端部分与</a:t>
            </a:r>
            <a:r>
              <a:rPr lang="en-US" altLang="zh-CN" sz="2800"/>
              <a:t>COMMAND.COM</a:t>
            </a:r>
            <a:r>
              <a:rPr lang="zh-CN" altLang="en-US" sz="2800"/>
              <a:t>暂驻模块也是一种覆盖结构</a:t>
            </a:r>
            <a:endParaRPr lang="zh-CN" altLang="en-US" sz="2400"/>
          </a:p>
        </p:txBody>
      </p:sp>
      <p:sp>
        <p:nvSpPr>
          <p:cNvPr id="447491" name="Rectangle 3">
            <a:extLst>
              <a:ext uri="{FF2B5EF4-FFF2-40B4-BE49-F238E27FC236}">
                <a16:creationId xmlns:a16="http://schemas.microsoft.com/office/drawing/2014/main" id="{FF02F914-F32A-4785-9EB0-56A51CA4315B}"/>
              </a:ext>
            </a:extLst>
          </p:cNvPr>
          <p:cNvSpPr>
            <a:spLocks noGrp="1" noChangeArrowheads="1"/>
          </p:cNvSpPr>
          <p:nvPr>
            <p:ph type="title"/>
          </p:nvPr>
        </p:nvSpPr>
        <p:spPr>
          <a:noFill/>
          <a:ln/>
        </p:spPr>
        <p:txBody>
          <a:bodyPr/>
          <a:lstStyle/>
          <a:p>
            <a:r>
              <a:rPr lang="zh-CN" altLang="en-US"/>
              <a:t>分析</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sp>
        <p:nvSpPr>
          <p:cNvPr id="3" name="矩形 2"/>
          <p:cNvSpPr/>
          <p:nvPr/>
        </p:nvSpPr>
        <p:spPr>
          <a:xfrm>
            <a:off x="570110" y="1577439"/>
            <a:ext cx="7906870" cy="4690515"/>
          </a:xfrm>
          <a:prstGeom prst="rect">
            <a:avLst/>
          </a:prstGeom>
        </p:spPr>
        <p:txBody>
          <a:bodyPr wrap="square">
            <a:spAutoFit/>
          </a:bodyPr>
          <a:lstStyle/>
          <a:p>
            <a:pPr>
              <a:lnSpc>
                <a:spcPct val="90000"/>
              </a:lnSpc>
            </a:pPr>
            <a:r>
              <a:rPr lang="zh-CN" altLang="en-US" sz="3200" b="1" dirty="0">
                <a:latin typeface="华文楷体" panose="02010600040101010101" pitchFamily="2" charset="-122"/>
                <a:ea typeface="华文楷体" panose="02010600040101010101" pitchFamily="2" charset="-122"/>
              </a:rPr>
              <a:t>为什么引入交换技术？   </a:t>
            </a:r>
          </a:p>
          <a:p>
            <a:pPr marL="914400" lvl="1" indent="-457200">
              <a:lnSpc>
                <a:spcPct val="90000"/>
              </a:lnSpc>
              <a:buFont typeface="Arial" panose="020B0604020202020204" pitchFamily="34" charset="0"/>
              <a:buChar char="•"/>
            </a:pPr>
            <a:r>
              <a:rPr lang="zh-CN" altLang="en-US" sz="2800" b="1" dirty="0">
                <a:latin typeface="华文楷体" panose="02010600040101010101" pitchFamily="2" charset="-122"/>
                <a:ea typeface="华文楷体" panose="02010600040101010101" pitchFamily="2" charset="-122"/>
              </a:rPr>
              <a:t>   当内存空间紧张时，系统将内存中某些进程暂时移到外存，把外存中某些进程换进内存，占据前者所占用的区域，这种技术是进程在内存与外存之间的动态调度</a:t>
            </a:r>
          </a:p>
          <a:p>
            <a:pPr marL="914400" lvl="1" indent="-457200">
              <a:lnSpc>
                <a:spcPct val="90000"/>
              </a:lnSpc>
              <a:buFont typeface="Arial" panose="020B0604020202020204" pitchFamily="34" charset="0"/>
              <a:buChar char="•"/>
            </a:pPr>
            <a:r>
              <a:rPr lang="zh-CN" altLang="en-US" sz="2800" dirty="0"/>
              <a:t>   </a:t>
            </a:r>
            <a:r>
              <a:rPr lang="zh-CN" altLang="en-US" sz="2800" b="1" dirty="0">
                <a:latin typeface="华文楷体" panose="02010600040101010101" pitchFamily="2" charset="-122"/>
                <a:ea typeface="华文楷体" panose="02010600040101010101" pitchFamily="2" charset="-122"/>
              </a:rPr>
              <a:t>多用于分时系统中</a:t>
            </a:r>
          </a:p>
          <a:p>
            <a:r>
              <a:rPr lang="zh-CN" altLang="zh-CN" sz="3200" b="1" dirty="0">
                <a:solidFill>
                  <a:srgbClr val="0C0CC6"/>
                </a:solidFill>
                <a:latin typeface="华文楷体" panose="02010600040101010101" pitchFamily="2" charset="-122"/>
                <a:ea typeface="华文楷体" panose="02010600040101010101" pitchFamily="2" charset="-122"/>
              </a:rPr>
              <a:t>交换的基本思想是：</a:t>
            </a:r>
            <a:r>
              <a:rPr lang="zh-CN" altLang="zh-CN" sz="2800" b="1" dirty="0">
                <a:latin typeface="华文楷体" panose="02010600040101010101" pitchFamily="2" charset="-122"/>
                <a:ea typeface="华文楷体" panose="02010600040101010101" pitchFamily="2" charset="-122"/>
              </a:rPr>
              <a:t>把处于</a:t>
            </a:r>
            <a:r>
              <a:rPr lang="zh-CN" altLang="en-US" sz="2800" b="1" dirty="0">
                <a:latin typeface="华文楷体" panose="02010600040101010101" pitchFamily="2" charset="-122"/>
                <a:ea typeface="华文楷体" panose="02010600040101010101" pitchFamily="2" charset="-122"/>
              </a:rPr>
              <a:t>阻塞</a:t>
            </a:r>
            <a:r>
              <a:rPr lang="zh-CN" altLang="zh-CN" sz="2800" b="1" dirty="0">
                <a:latin typeface="华文楷体" panose="02010600040101010101" pitchFamily="2" charset="-122"/>
                <a:ea typeface="华文楷体" panose="02010600040101010101" pitchFamily="2" charset="-122"/>
              </a:rPr>
              <a:t>状态（或在</a:t>
            </a:r>
            <a:r>
              <a:rPr lang="en-US" altLang="zh-CN" sz="2800" b="1" dirty="0">
                <a:latin typeface="华文楷体" panose="02010600040101010101" pitchFamily="2" charset="-122"/>
                <a:ea typeface="华文楷体" panose="02010600040101010101" pitchFamily="2" charset="-122"/>
              </a:rPr>
              <a:t>CPU</a:t>
            </a:r>
            <a:r>
              <a:rPr lang="zh-CN" altLang="zh-CN" sz="2800" b="1" dirty="0">
                <a:latin typeface="华文楷体" panose="02010600040101010101" pitchFamily="2" charset="-122"/>
                <a:ea typeface="华文楷体" panose="02010600040101010101" pitchFamily="2" charset="-122"/>
              </a:rPr>
              <a:t>调度原则下被剥夺运行权利）的程序从内存移到辅存，把内存空间腾出来，这一过程叫做“换出”；把准备好竞争</a:t>
            </a:r>
            <a:r>
              <a:rPr lang="en-US" altLang="zh-CN" sz="2800" b="1" dirty="0">
                <a:latin typeface="华文楷体" panose="02010600040101010101" pitchFamily="2" charset="-122"/>
                <a:ea typeface="华文楷体" panose="02010600040101010101" pitchFamily="2" charset="-122"/>
              </a:rPr>
              <a:t>CPU</a:t>
            </a:r>
            <a:r>
              <a:rPr lang="zh-CN" altLang="zh-CN" sz="2800" b="1" dirty="0">
                <a:latin typeface="华文楷体" panose="02010600040101010101" pitchFamily="2" charset="-122"/>
                <a:ea typeface="华文楷体" panose="02010600040101010101" pitchFamily="2" charset="-122"/>
              </a:rPr>
              <a:t>运行的程序从辅存移到内存，这一过程又称为“换入”</a:t>
            </a:r>
            <a:endParaRPr lang="zh-CN" altLang="en-US" sz="28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4756390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指令运行的原理</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pic>
        <p:nvPicPr>
          <p:cNvPr id="3" name="图片 2"/>
          <p:cNvPicPr>
            <a:picLocks noChangeAspect="1"/>
          </p:cNvPicPr>
          <p:nvPr/>
        </p:nvPicPr>
        <p:blipFill>
          <a:blip r:embed="rId3"/>
          <a:stretch>
            <a:fillRect/>
          </a:stretch>
        </p:blipFill>
        <p:spPr>
          <a:xfrm>
            <a:off x="570110" y="1453404"/>
            <a:ext cx="7488961" cy="5328683"/>
          </a:xfrm>
          <a:prstGeom prst="rect">
            <a:avLst/>
          </a:prstGeom>
        </p:spPr>
      </p:pic>
    </p:spTree>
    <p:extLst>
      <p:ext uri="{BB962C8B-B14F-4D97-AF65-F5344CB8AC3E}">
        <p14:creationId xmlns:p14="http://schemas.microsoft.com/office/powerpoint/2010/main" val="176888873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内存交换</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内存的覆盖与交换</a:t>
            </a:r>
          </a:p>
        </p:txBody>
      </p:sp>
      <p:pic>
        <p:nvPicPr>
          <p:cNvPr id="5" name="图片 4"/>
          <p:cNvPicPr>
            <a:picLocks noChangeAspect="1"/>
          </p:cNvPicPr>
          <p:nvPr/>
        </p:nvPicPr>
        <p:blipFill>
          <a:blip r:embed="rId3"/>
          <a:stretch>
            <a:fillRect/>
          </a:stretch>
        </p:blipFill>
        <p:spPr>
          <a:xfrm>
            <a:off x="1866892" y="1924395"/>
            <a:ext cx="5410216" cy="3815469"/>
          </a:xfrm>
          <a:prstGeom prst="rect">
            <a:avLst/>
          </a:prstGeom>
        </p:spPr>
      </p:pic>
    </p:spTree>
    <p:extLst>
      <p:ext uri="{BB962C8B-B14F-4D97-AF65-F5344CB8AC3E}">
        <p14:creationId xmlns:p14="http://schemas.microsoft.com/office/powerpoint/2010/main" val="13434501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descr="Rectangle: Click to edit Master text styles&#10;Second level&#10;Third level&#10;Fourth level&#10;Fifth level">
            <a:extLst>
              <a:ext uri="{FF2B5EF4-FFF2-40B4-BE49-F238E27FC236}">
                <a16:creationId xmlns:a16="http://schemas.microsoft.com/office/drawing/2014/main" id="{6FEAA37A-93E1-4BDF-9B86-7BCC331CA367}"/>
              </a:ext>
            </a:extLst>
          </p:cNvPr>
          <p:cNvSpPr>
            <a:spLocks noGrp="1" noChangeArrowheads="1"/>
          </p:cNvSpPr>
          <p:nvPr>
            <p:ph type="body" idx="1"/>
          </p:nvPr>
        </p:nvSpPr>
        <p:spPr>
          <a:xfrm>
            <a:off x="990600" y="838200"/>
            <a:ext cx="7772400" cy="2209800"/>
          </a:xfrm>
        </p:spPr>
        <p:txBody>
          <a:bodyPr>
            <a:normAutofit fontScale="92500"/>
          </a:bodyPr>
          <a:lstStyle/>
          <a:p>
            <a:pPr algn="just">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操作系统控制方式可以分为两种：</a:t>
            </a:r>
          </a:p>
          <a:p>
            <a:pPr algn="just">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交换</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和</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请求调入和预调入</a:t>
            </a:r>
            <a:r>
              <a:rPr lang="zh-CN" altLang="en-US" sz="2400" b="1">
                <a:solidFill>
                  <a:srgbClr val="FF3399"/>
                </a:solidFill>
                <a:latin typeface="Times New Roman" panose="02020603050405020304" pitchFamily="18" charset="0"/>
                <a:ea typeface="楷体_GB2312" pitchFamily="49" charset="-122"/>
              </a:rPr>
              <a:t>”</a:t>
            </a:r>
            <a:r>
              <a:rPr lang="zh-CN" altLang="en-US" sz="2400" b="1">
                <a:solidFill>
                  <a:srgbClr val="FF3399"/>
                </a:solidFill>
                <a:latin typeface="楷体_GB2312" pitchFamily="49" charset="-122"/>
                <a:ea typeface="楷体_GB2312" pitchFamily="49" charset="-122"/>
              </a:rPr>
              <a:t>方式。</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交换</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方式的示意图入下所示，</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请求调入和预调</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入</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控制方法的具体方案将在后续存储管理方法中详细讨</a:t>
            </a:r>
          </a:p>
          <a:p>
            <a:pPr>
              <a:lnSpc>
                <a:spcPct val="90000"/>
              </a:lnSpc>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论 .</a:t>
            </a:r>
          </a:p>
        </p:txBody>
      </p:sp>
      <p:grpSp>
        <p:nvGrpSpPr>
          <p:cNvPr id="506883" name="Group 3">
            <a:extLst>
              <a:ext uri="{FF2B5EF4-FFF2-40B4-BE49-F238E27FC236}">
                <a16:creationId xmlns:a16="http://schemas.microsoft.com/office/drawing/2014/main" id="{EF11820C-9E22-4617-B37D-FFBD5C1821C4}"/>
              </a:ext>
            </a:extLst>
          </p:cNvPr>
          <p:cNvGrpSpPr>
            <a:grpSpLocks/>
          </p:cNvGrpSpPr>
          <p:nvPr/>
        </p:nvGrpSpPr>
        <p:grpSpPr bwMode="auto">
          <a:xfrm>
            <a:off x="2438399" y="3056389"/>
            <a:ext cx="5321417" cy="3319244"/>
            <a:chOff x="1104" y="2256"/>
            <a:chExt cx="2832" cy="1728"/>
          </a:xfrm>
        </p:grpSpPr>
        <p:sp>
          <p:nvSpPr>
            <p:cNvPr id="506884" name="AutoShape 4">
              <a:extLst>
                <a:ext uri="{FF2B5EF4-FFF2-40B4-BE49-F238E27FC236}">
                  <a16:creationId xmlns:a16="http://schemas.microsoft.com/office/drawing/2014/main" id="{EDCE6BC8-8EAB-4BA2-B0F4-778318A18603}"/>
                </a:ext>
              </a:extLst>
            </p:cNvPr>
            <p:cNvSpPr>
              <a:spLocks noChangeArrowheads="1"/>
            </p:cNvSpPr>
            <p:nvPr/>
          </p:nvSpPr>
          <p:spPr bwMode="auto">
            <a:xfrm>
              <a:off x="2501" y="2256"/>
              <a:ext cx="703" cy="304"/>
            </a:xfrm>
            <a:prstGeom prst="can">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辅助存储器</a:t>
              </a:r>
            </a:p>
          </p:txBody>
        </p:sp>
        <p:sp>
          <p:nvSpPr>
            <p:cNvPr id="506885" name="Text Box 5">
              <a:extLst>
                <a:ext uri="{FF2B5EF4-FFF2-40B4-BE49-F238E27FC236}">
                  <a16:creationId xmlns:a16="http://schemas.microsoft.com/office/drawing/2014/main" id="{5605DCD3-C9E4-40EB-8675-ABA304EF1DB8}"/>
                </a:ext>
              </a:extLst>
            </p:cNvPr>
            <p:cNvSpPr txBox="1">
              <a:spLocks noChangeArrowheads="1"/>
            </p:cNvSpPr>
            <p:nvPr/>
          </p:nvSpPr>
          <p:spPr bwMode="auto">
            <a:xfrm>
              <a:off x="2558" y="2807"/>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作业1</a:t>
              </a:r>
            </a:p>
          </p:txBody>
        </p:sp>
        <p:sp>
          <p:nvSpPr>
            <p:cNvPr id="506886" name="AutoShape 6">
              <a:extLst>
                <a:ext uri="{FF2B5EF4-FFF2-40B4-BE49-F238E27FC236}">
                  <a16:creationId xmlns:a16="http://schemas.microsoft.com/office/drawing/2014/main" id="{73AE7D5E-2A16-4C3D-871C-24F62CD37B87}"/>
                </a:ext>
              </a:extLst>
            </p:cNvPr>
            <p:cNvSpPr>
              <a:spLocks noChangeArrowheads="1"/>
            </p:cNvSpPr>
            <p:nvPr/>
          </p:nvSpPr>
          <p:spPr bwMode="auto">
            <a:xfrm>
              <a:off x="2509" y="2496"/>
              <a:ext cx="657" cy="1127"/>
            </a:xfrm>
            <a:prstGeom prst="can">
              <a:avLst>
                <a:gd name="adj" fmla="val 4288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6887" name="Text Box 7">
              <a:extLst>
                <a:ext uri="{FF2B5EF4-FFF2-40B4-BE49-F238E27FC236}">
                  <a16:creationId xmlns:a16="http://schemas.microsoft.com/office/drawing/2014/main" id="{E24070B3-CFF0-4B85-B07E-2E249993CBCD}"/>
                </a:ext>
              </a:extLst>
            </p:cNvPr>
            <p:cNvSpPr txBox="1">
              <a:spLocks noChangeArrowheads="1"/>
            </p:cNvSpPr>
            <p:nvPr/>
          </p:nvSpPr>
          <p:spPr bwMode="auto">
            <a:xfrm>
              <a:off x="2802" y="3058"/>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作业2</a:t>
              </a:r>
            </a:p>
          </p:txBody>
        </p:sp>
        <p:sp>
          <p:nvSpPr>
            <p:cNvPr id="506888" name="Text Box 8">
              <a:extLst>
                <a:ext uri="{FF2B5EF4-FFF2-40B4-BE49-F238E27FC236}">
                  <a16:creationId xmlns:a16="http://schemas.microsoft.com/office/drawing/2014/main" id="{C5535DBB-0DA1-435E-A85C-C7C4D7632C53}"/>
                </a:ext>
              </a:extLst>
            </p:cNvPr>
            <p:cNvSpPr txBox="1">
              <a:spLocks noChangeArrowheads="1"/>
            </p:cNvSpPr>
            <p:nvPr/>
          </p:nvSpPr>
          <p:spPr bwMode="auto">
            <a:xfrm>
              <a:off x="2562" y="3291"/>
              <a:ext cx="33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作业3</a:t>
              </a:r>
            </a:p>
          </p:txBody>
        </p:sp>
        <p:sp>
          <p:nvSpPr>
            <p:cNvPr id="506889" name="Text Box 9">
              <a:extLst>
                <a:ext uri="{FF2B5EF4-FFF2-40B4-BE49-F238E27FC236}">
                  <a16:creationId xmlns:a16="http://schemas.microsoft.com/office/drawing/2014/main" id="{1A5CBCDB-425A-453A-88B2-620347E4CB18}"/>
                </a:ext>
              </a:extLst>
            </p:cNvPr>
            <p:cNvSpPr txBox="1">
              <a:spLocks noChangeArrowheads="1"/>
            </p:cNvSpPr>
            <p:nvPr/>
          </p:nvSpPr>
          <p:spPr bwMode="auto">
            <a:xfrm>
              <a:off x="1949" y="2708"/>
              <a:ext cx="33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换出</a:t>
              </a:r>
            </a:p>
          </p:txBody>
        </p:sp>
        <p:sp>
          <p:nvSpPr>
            <p:cNvPr id="506890" name="Text Box 10">
              <a:extLst>
                <a:ext uri="{FF2B5EF4-FFF2-40B4-BE49-F238E27FC236}">
                  <a16:creationId xmlns:a16="http://schemas.microsoft.com/office/drawing/2014/main" id="{CBFCC481-4B8F-4FE9-AC17-1308976205E3}"/>
                </a:ext>
              </a:extLst>
            </p:cNvPr>
            <p:cNvSpPr txBox="1">
              <a:spLocks noChangeArrowheads="1"/>
            </p:cNvSpPr>
            <p:nvPr/>
          </p:nvSpPr>
          <p:spPr bwMode="auto">
            <a:xfrm>
              <a:off x="1964" y="3118"/>
              <a:ext cx="33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换入</a:t>
              </a:r>
            </a:p>
          </p:txBody>
        </p:sp>
        <p:sp>
          <p:nvSpPr>
            <p:cNvPr id="506891" name="Line 11">
              <a:extLst>
                <a:ext uri="{FF2B5EF4-FFF2-40B4-BE49-F238E27FC236}">
                  <a16:creationId xmlns:a16="http://schemas.microsoft.com/office/drawing/2014/main" id="{3A1FC84D-5C7A-4B00-A8B5-238F1454ED21}"/>
                </a:ext>
              </a:extLst>
            </p:cNvPr>
            <p:cNvSpPr>
              <a:spLocks noChangeShapeType="1"/>
            </p:cNvSpPr>
            <p:nvPr/>
          </p:nvSpPr>
          <p:spPr bwMode="auto">
            <a:xfrm>
              <a:off x="1765" y="2871"/>
              <a:ext cx="7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6892" name="Line 12">
              <a:extLst>
                <a:ext uri="{FF2B5EF4-FFF2-40B4-BE49-F238E27FC236}">
                  <a16:creationId xmlns:a16="http://schemas.microsoft.com/office/drawing/2014/main" id="{AD6A644B-CA6F-4BC1-A1D6-A5967BCC6EA4}"/>
                </a:ext>
              </a:extLst>
            </p:cNvPr>
            <p:cNvSpPr>
              <a:spLocks noChangeShapeType="1"/>
            </p:cNvSpPr>
            <p:nvPr/>
          </p:nvSpPr>
          <p:spPr bwMode="auto">
            <a:xfrm flipH="1">
              <a:off x="1780" y="3154"/>
              <a:ext cx="10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6893" name="Text Box 13">
              <a:extLst>
                <a:ext uri="{FF2B5EF4-FFF2-40B4-BE49-F238E27FC236}">
                  <a16:creationId xmlns:a16="http://schemas.microsoft.com/office/drawing/2014/main" id="{FEF1FE2D-DBB1-4F77-9AE9-3020DBBB3428}"/>
                </a:ext>
              </a:extLst>
            </p:cNvPr>
            <p:cNvSpPr txBox="1">
              <a:spLocks noChangeArrowheads="1"/>
            </p:cNvSpPr>
            <p:nvPr/>
          </p:nvSpPr>
          <p:spPr bwMode="auto">
            <a:xfrm>
              <a:off x="1536" y="3800"/>
              <a:ext cx="240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400" b="1">
                  <a:solidFill>
                    <a:srgbClr val="CC3300"/>
                  </a:solidFill>
                  <a:latin typeface="楷体_GB2312" pitchFamily="49" charset="-122"/>
                  <a:ea typeface="楷体_GB2312" pitchFamily="49" charset="-122"/>
                </a:rPr>
                <a:t>图5-4内外存之间的交换示意图</a:t>
              </a:r>
            </a:p>
          </p:txBody>
        </p:sp>
        <p:grpSp>
          <p:nvGrpSpPr>
            <p:cNvPr id="506894" name="Group 14">
              <a:extLst>
                <a:ext uri="{FF2B5EF4-FFF2-40B4-BE49-F238E27FC236}">
                  <a16:creationId xmlns:a16="http://schemas.microsoft.com/office/drawing/2014/main" id="{0F2B31E0-E766-4552-86C1-335B77CA5E44}"/>
                </a:ext>
              </a:extLst>
            </p:cNvPr>
            <p:cNvGrpSpPr>
              <a:grpSpLocks/>
            </p:cNvGrpSpPr>
            <p:nvPr/>
          </p:nvGrpSpPr>
          <p:grpSpPr bwMode="auto">
            <a:xfrm>
              <a:off x="1104" y="2304"/>
              <a:ext cx="798" cy="1155"/>
              <a:chOff x="864" y="2304"/>
              <a:chExt cx="798" cy="1155"/>
            </a:xfrm>
          </p:grpSpPr>
          <p:sp>
            <p:nvSpPr>
              <p:cNvPr id="506895" name="Rectangle 15">
                <a:extLst>
                  <a:ext uri="{FF2B5EF4-FFF2-40B4-BE49-F238E27FC236}">
                    <a16:creationId xmlns:a16="http://schemas.microsoft.com/office/drawing/2014/main" id="{B4BA38AC-4FE8-47A6-80C8-DF632F0A9BD3}"/>
                  </a:ext>
                </a:extLst>
              </p:cNvPr>
              <p:cNvSpPr>
                <a:spLocks noChangeArrowheads="1"/>
              </p:cNvSpPr>
              <p:nvPr/>
            </p:nvSpPr>
            <p:spPr bwMode="auto">
              <a:xfrm>
                <a:off x="864" y="2592"/>
                <a:ext cx="627"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400" b="1">
                    <a:solidFill>
                      <a:srgbClr val="CC3300"/>
                    </a:solidFill>
                    <a:latin typeface="楷体_GB2312" pitchFamily="49" charset="-122"/>
                    <a:ea typeface="楷体_GB2312" pitchFamily="49" charset="-122"/>
                  </a:rPr>
                  <a:t>操作系统</a:t>
                </a:r>
              </a:p>
              <a:p>
                <a:pPr algn="just" eaLnBrk="0" hangingPunct="0"/>
                <a:endParaRPr lang="zh-CN" altLang="en-US" sz="1400" b="1">
                  <a:solidFill>
                    <a:srgbClr val="CC3300"/>
                  </a:solidFill>
                  <a:latin typeface="楷体_GB2312" pitchFamily="49" charset="-122"/>
                  <a:ea typeface="楷体_GB2312" pitchFamily="49" charset="-122"/>
                </a:endParaRPr>
              </a:p>
            </p:txBody>
          </p:sp>
          <p:sp>
            <p:nvSpPr>
              <p:cNvPr id="506896" name="Rectangle 16">
                <a:extLst>
                  <a:ext uri="{FF2B5EF4-FFF2-40B4-BE49-F238E27FC236}">
                    <a16:creationId xmlns:a16="http://schemas.microsoft.com/office/drawing/2014/main" id="{CC02707F-EAB5-49CE-B470-82A8C04E8CB1}"/>
                  </a:ext>
                </a:extLst>
              </p:cNvPr>
              <p:cNvSpPr>
                <a:spLocks noChangeArrowheads="1"/>
              </p:cNvSpPr>
              <p:nvPr/>
            </p:nvSpPr>
            <p:spPr bwMode="auto">
              <a:xfrm>
                <a:off x="864" y="2784"/>
                <a:ext cx="627" cy="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400" b="1">
                    <a:solidFill>
                      <a:srgbClr val="CC3300"/>
                    </a:solidFill>
                    <a:latin typeface="Times New Roman" panose="02020603050405020304" pitchFamily="18" charset="0"/>
                    <a:ea typeface="楷体_GB2312" pitchFamily="49" charset="-122"/>
                  </a:rPr>
                  <a:t> </a:t>
                </a:r>
                <a:endParaRPr lang="zh-CN" altLang="en-US" sz="1400" b="1">
                  <a:solidFill>
                    <a:srgbClr val="CC3300"/>
                  </a:solidFill>
                  <a:latin typeface="楷体_GB2312" pitchFamily="49" charset="-122"/>
                  <a:ea typeface="楷体_GB2312" pitchFamily="49" charset="-122"/>
                </a:endParaRPr>
              </a:p>
              <a:p>
                <a:pPr algn="just" eaLnBrk="0" hangingPunct="0"/>
                <a:r>
                  <a:rPr lang="zh-CN" altLang="en-US" sz="1400" b="1">
                    <a:solidFill>
                      <a:srgbClr val="CC3300"/>
                    </a:solidFill>
                    <a:latin typeface="Times New Roman" panose="02020603050405020304" pitchFamily="18" charset="0"/>
                    <a:ea typeface="楷体_GB2312" pitchFamily="49" charset="-122"/>
                  </a:rPr>
                  <a:t> </a:t>
                </a:r>
                <a:endParaRPr lang="zh-CN" altLang="en-US" sz="1400" b="1">
                  <a:solidFill>
                    <a:srgbClr val="CC3300"/>
                  </a:solidFill>
                  <a:latin typeface="楷体_GB2312" pitchFamily="49" charset="-122"/>
                  <a:ea typeface="楷体_GB2312" pitchFamily="49" charset="-122"/>
                </a:endParaRPr>
              </a:p>
              <a:p>
                <a:pPr algn="just" eaLnBrk="0" hangingPunct="0"/>
                <a:r>
                  <a:rPr lang="zh-CN" altLang="en-US" sz="1400" b="1">
                    <a:solidFill>
                      <a:srgbClr val="CC3300"/>
                    </a:solidFill>
                    <a:latin typeface="楷体_GB2312" pitchFamily="49" charset="-122"/>
                    <a:ea typeface="楷体_GB2312" pitchFamily="49" charset="-122"/>
                  </a:rPr>
                  <a:t>用户区</a:t>
                </a:r>
              </a:p>
              <a:p>
                <a:pPr algn="just" eaLnBrk="0" hangingPunct="0"/>
                <a:endParaRPr lang="zh-CN" altLang="en-US" sz="1400" b="1">
                  <a:solidFill>
                    <a:srgbClr val="CC3300"/>
                  </a:solidFill>
                  <a:latin typeface="楷体_GB2312" pitchFamily="49" charset="-122"/>
                  <a:ea typeface="楷体_GB2312" pitchFamily="49" charset="-122"/>
                </a:endParaRPr>
              </a:p>
            </p:txBody>
          </p:sp>
          <p:sp>
            <p:nvSpPr>
              <p:cNvPr id="506897" name="Text Box 17">
                <a:extLst>
                  <a:ext uri="{FF2B5EF4-FFF2-40B4-BE49-F238E27FC236}">
                    <a16:creationId xmlns:a16="http://schemas.microsoft.com/office/drawing/2014/main" id="{605917D2-C09C-4167-BE30-74CC856D2152}"/>
                  </a:ext>
                </a:extLst>
              </p:cNvPr>
              <p:cNvSpPr txBox="1">
                <a:spLocks noChangeArrowheads="1"/>
              </p:cNvSpPr>
              <p:nvPr/>
            </p:nvSpPr>
            <p:spPr bwMode="auto">
              <a:xfrm>
                <a:off x="960" y="2304"/>
                <a:ext cx="70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400" b="1">
                    <a:solidFill>
                      <a:srgbClr val="CC3300"/>
                    </a:solidFill>
                    <a:latin typeface="楷体_GB2312" pitchFamily="49" charset="-122"/>
                    <a:ea typeface="楷体_GB2312" pitchFamily="49" charset="-122"/>
                  </a:rPr>
                  <a:t>内存</a:t>
                </a: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a:extLst>
              <a:ext uri="{FF2B5EF4-FFF2-40B4-BE49-F238E27FC236}">
                <a16:creationId xmlns:a16="http://schemas.microsoft.com/office/drawing/2014/main" id="{14E849CF-0D2D-49D8-BC2E-5B709F306F22}"/>
              </a:ext>
            </a:extLst>
          </p:cNvPr>
          <p:cNvSpPr>
            <a:spLocks noGrp="1" noChangeArrowheads="1"/>
          </p:cNvSpPr>
          <p:nvPr>
            <p:ph type="title"/>
          </p:nvPr>
        </p:nvSpPr>
        <p:spPr/>
        <p:txBody>
          <a:bodyPr/>
          <a:lstStyle/>
          <a:p>
            <a:r>
              <a:rPr lang="zh-CN" altLang="en-US"/>
              <a:t>分析</a:t>
            </a:r>
          </a:p>
        </p:txBody>
      </p:sp>
      <p:sp>
        <p:nvSpPr>
          <p:cNvPr id="449539" name="Rectangle 3" descr="Rectangle: Click to edit Master text styles&#10;Second level&#10;Third level&#10;Fourth level&#10;Fifth level">
            <a:extLst>
              <a:ext uri="{FF2B5EF4-FFF2-40B4-BE49-F238E27FC236}">
                <a16:creationId xmlns:a16="http://schemas.microsoft.com/office/drawing/2014/main" id="{64D56428-6FBB-43AE-9943-CD41A8A5AC24}"/>
              </a:ext>
            </a:extLst>
          </p:cNvPr>
          <p:cNvSpPr>
            <a:spLocks noGrp="1" noChangeArrowheads="1"/>
          </p:cNvSpPr>
          <p:nvPr>
            <p:ph type="body" idx="1"/>
          </p:nvPr>
        </p:nvSpPr>
        <p:spPr/>
        <p:txBody>
          <a:bodyPr/>
          <a:lstStyle/>
          <a:p>
            <a:r>
              <a:rPr lang="zh-CN" altLang="en-US" b="1"/>
              <a:t>与覆盖技术相比，交换技术不要求用户给出程序段之间的逻辑覆盖结构；</a:t>
            </a:r>
          </a:p>
          <a:p>
            <a:r>
              <a:rPr lang="zh-CN" altLang="en-US" b="1"/>
              <a:t>交换发生在进程或作业之间，而覆盖发生在同一进程或作业内。</a:t>
            </a:r>
          </a:p>
          <a:p>
            <a:r>
              <a:rPr lang="zh-CN" altLang="en-US" b="1"/>
              <a:t>覆盖只能覆盖那些与覆盖段无关的程序段</a:t>
            </a: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73982" y="1622108"/>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单一连续分配方案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745396" y="168323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765380" y="2331148"/>
            <a:ext cx="7732668" cy="3293209"/>
          </a:xfrm>
          <a:prstGeom prst="rect">
            <a:avLst/>
          </a:prstGeom>
        </p:spPr>
        <p:txBody>
          <a:bodyPr wrap="square">
            <a:spAutoFit/>
          </a:bodyPr>
          <a:lstStyle/>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最简单的一种存储管理方式</a:t>
            </a:r>
          </a:p>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只能用于单用户、单任务的操作系统中。</a:t>
            </a:r>
          </a:p>
          <a:p>
            <a:pPr marL="285750" indent="-285750">
              <a:buFont typeface="Arial" panose="020B0604020202020204" pitchFamily="34" charset="0"/>
              <a:buChar char="•"/>
            </a:pPr>
            <a:r>
              <a:rPr lang="zh-CN" altLang="en-US" sz="3200" dirty="0">
                <a:latin typeface="黑体" panose="02010609060101010101" pitchFamily="49" charset="-122"/>
                <a:ea typeface="黑体" panose="02010609060101010101" pitchFamily="49" charset="-122"/>
              </a:rPr>
              <a:t>内存分为系统区和用户区两部分</a:t>
            </a:r>
          </a:p>
          <a:p>
            <a:pPr marL="742950" lvl="1" indent="-28575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系统区仅提供给</a:t>
            </a:r>
            <a:r>
              <a:rPr lang="en-US" altLang="zh-CN" sz="2800" dirty="0">
                <a:latin typeface="黑体" panose="02010609060101010101" pitchFamily="49" charset="-122"/>
                <a:ea typeface="黑体" panose="02010609060101010101" pitchFamily="49" charset="-122"/>
              </a:rPr>
              <a:t>OS</a:t>
            </a:r>
            <a:r>
              <a:rPr lang="zh-CN" altLang="en-US" sz="2800" dirty="0">
                <a:latin typeface="黑体" panose="02010609060101010101" pitchFamily="49" charset="-122"/>
                <a:ea typeface="黑体" panose="02010609060101010101" pitchFamily="49" charset="-122"/>
              </a:rPr>
              <a:t>使用，通常是放在内存的低址部分；</a:t>
            </a:r>
          </a:p>
          <a:p>
            <a:pPr marL="742950" lvl="1" indent="-28575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用户区是指除系统区以外的全部内存空间， 提供给用户使用</a:t>
            </a:r>
          </a:p>
        </p:txBody>
      </p:sp>
    </p:spTree>
    <p:extLst>
      <p:ext uri="{BB962C8B-B14F-4D97-AF65-F5344CB8AC3E}">
        <p14:creationId xmlns:p14="http://schemas.microsoft.com/office/powerpoint/2010/main" val="98614223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73982" y="1622108"/>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单一连续分配方案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745396" y="168323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765380" y="2331148"/>
            <a:ext cx="7040919" cy="3186321"/>
          </a:xfrm>
          <a:prstGeom prst="rect">
            <a:avLst/>
          </a:prstGeom>
        </p:spPr>
        <p:txBody>
          <a:bodyPr wrap="square">
            <a:spAutoFit/>
          </a:bodyPr>
          <a:lstStyle/>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内存被分成两个区域，</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742950" lvl="1" indent="-285750" algn="just">
              <a:lnSpc>
                <a:spcPct val="125000"/>
              </a:lnSpc>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系统区域，仅供操作系统使用，可以驻留在内存的低地址部分</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也可以驻留在高地址部分（通常设置在内存的低端）；</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742950" lvl="1" indent="-285750" algn="just">
              <a:lnSpc>
                <a:spcPct val="125000"/>
              </a:lnSpc>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用户区，它是除系统区以外的全部内存区域，提供给用户程序使用的区域，任何时刻</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主存储器</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中最多只有一个进程。</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单一连续区</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存储管理</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只适用于单道程序系统。</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lgn="just">
              <a:lnSpc>
                <a:spcPct val="125000"/>
              </a:lnSpc>
              <a:spcAft>
                <a:spcPts val="0"/>
              </a:spcAft>
              <a:buFont typeface="Arial" panose="020B0604020202020204" pitchFamily="34" charset="0"/>
              <a:buChar char="•"/>
              <a:tabLst>
                <a:tab pos="1228725" algn="l"/>
              </a:tabLs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单一连续分配方式早已经不能满足现代操作系统的需求，如果要支持多道程序系统，则必须要对该管理方法做出相应的改进，分区存储管理就是改进之后的连续内存分配方法。</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82823811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38276"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固定大小的分区方案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文本框 3">
            <a:extLst>
              <a:ext uri="{FF2B5EF4-FFF2-40B4-BE49-F238E27FC236}">
                <a16:creationId xmlns:a16="http://schemas.microsoft.com/office/drawing/2014/main" id="{E89FF455-01BB-4C97-8D93-4FC16599F201}"/>
              </a:ext>
            </a:extLst>
          </p:cNvPr>
          <p:cNvSpPr txBox="1"/>
          <p:nvPr/>
        </p:nvSpPr>
        <p:spPr>
          <a:xfrm>
            <a:off x="665552" y="2030136"/>
            <a:ext cx="7899608" cy="4358116"/>
          </a:xfrm>
          <a:prstGeom prst="rect">
            <a:avLst/>
          </a:prstGeom>
          <a:noFill/>
        </p:spPr>
        <p:txBody>
          <a:bodyPr wrap="square" rtlCol="0">
            <a:spAutoFit/>
          </a:bodyPr>
          <a:lstStyle/>
          <a:p>
            <a:pPr marL="285750" indent="-285750" algn="just">
              <a:lnSpc>
                <a:spcPct val="90000"/>
              </a:lnSpc>
              <a:buFont typeface="Arial" panose="020B0604020202020204" pitchFamily="34" charset="0"/>
              <a:buChar char="•"/>
            </a:pPr>
            <a:r>
              <a:rPr lang="zh-CN" altLang="en-US" sz="3600" b="1" dirty="0">
                <a:latin typeface="宋体" panose="02010600030101010101" pitchFamily="2" charset="-122"/>
              </a:rPr>
              <a:t>固定分区就是把内存固定地划分为若干个大小不等的区域。分区的划分由计算机的操作员或者由操作系统给出，并给出</a:t>
            </a:r>
            <a:r>
              <a:rPr lang="zh-CN" altLang="en-US" sz="3600" b="1" dirty="0">
                <a:solidFill>
                  <a:srgbClr val="FF0369"/>
                </a:solidFill>
                <a:latin typeface="宋体" panose="02010600030101010101" pitchFamily="2" charset="-122"/>
              </a:rPr>
              <a:t>分区说明表</a:t>
            </a:r>
            <a:r>
              <a:rPr lang="zh-CN" altLang="en-US" sz="3600" b="1" dirty="0">
                <a:latin typeface="宋体" panose="02010600030101010101" pitchFamily="2" charset="-122"/>
              </a:rPr>
              <a:t>。</a:t>
            </a:r>
          </a:p>
          <a:p>
            <a:pPr marL="285750" indent="-285750" algn="just">
              <a:lnSpc>
                <a:spcPct val="90000"/>
              </a:lnSpc>
              <a:buFont typeface="Arial" panose="020B0604020202020204" pitchFamily="34" charset="0"/>
              <a:buChar char="•"/>
            </a:pPr>
            <a:endParaRPr lang="zh-CN" altLang="en-US" sz="3600" b="1" dirty="0">
              <a:latin typeface="宋体" panose="02010600030101010101" pitchFamily="2" charset="-122"/>
            </a:endParaRPr>
          </a:p>
          <a:p>
            <a:pPr marL="285750" indent="-285750" algn="just">
              <a:lnSpc>
                <a:spcPct val="90000"/>
              </a:lnSpc>
              <a:buFont typeface="Arial" panose="020B0604020202020204" pitchFamily="34" charset="0"/>
              <a:buChar char="•"/>
            </a:pPr>
            <a:r>
              <a:rPr lang="zh-CN" altLang="en-US" sz="3600" b="1" dirty="0">
                <a:latin typeface="宋体" panose="02010600030101010101" pitchFamily="2" charset="-122"/>
              </a:rPr>
              <a:t>早期的</a:t>
            </a:r>
            <a:r>
              <a:rPr lang="en-US" altLang="zh-CN" sz="3600" b="1" dirty="0">
                <a:latin typeface="宋体" panose="02010600030101010101" pitchFamily="2" charset="-122"/>
              </a:rPr>
              <a:t>IBM</a:t>
            </a:r>
            <a:r>
              <a:rPr lang="zh-CN" altLang="en-US" sz="3600" b="1" dirty="0">
                <a:latin typeface="宋体" panose="02010600030101010101" pitchFamily="2" charset="-122"/>
              </a:rPr>
              <a:t>的</a:t>
            </a:r>
            <a:r>
              <a:rPr lang="en-US" altLang="zh-CN" sz="3600" b="1" dirty="0">
                <a:latin typeface="宋体" panose="02010600030101010101" pitchFamily="2" charset="-122"/>
              </a:rPr>
              <a:t>OS/360MFT（</a:t>
            </a:r>
            <a:r>
              <a:rPr lang="zh-CN" altLang="en-US" sz="3600" b="1" dirty="0">
                <a:latin typeface="宋体" panose="02010600030101010101" pitchFamily="2" charset="-122"/>
              </a:rPr>
              <a:t>具有固定任务数的多道程序系统）采用了这种固定分区的方法。</a:t>
            </a:r>
          </a:p>
          <a:p>
            <a:endParaRPr lang="zh-CN" altLang="en-US" dirty="0"/>
          </a:p>
        </p:txBody>
      </p:sp>
    </p:spTree>
    <p:extLst>
      <p:ext uri="{BB962C8B-B14F-4D97-AF65-F5344CB8AC3E}">
        <p14:creationId xmlns:p14="http://schemas.microsoft.com/office/powerpoint/2010/main" val="13810395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938276"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固定大小的分区方案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p:nvPicPr>
        <p:blipFill>
          <a:blip r:embed="rId3"/>
          <a:stretch>
            <a:fillRect/>
          </a:stretch>
        </p:blipFill>
        <p:spPr>
          <a:xfrm>
            <a:off x="582585" y="1733688"/>
            <a:ext cx="8278362" cy="4033820"/>
          </a:xfrm>
          <a:prstGeom prst="rect">
            <a:avLst/>
          </a:prstGeom>
        </p:spPr>
      </p:pic>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Tree>
    <p:extLst>
      <p:ext uri="{BB962C8B-B14F-4D97-AF65-F5344CB8AC3E}">
        <p14:creationId xmlns:p14="http://schemas.microsoft.com/office/powerpoint/2010/main" val="395894495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3"/>
          <a:stretch>
            <a:fillRect/>
          </a:stretch>
        </p:blipFill>
        <p:spPr>
          <a:xfrm>
            <a:off x="1320677" y="1368473"/>
            <a:ext cx="6586194" cy="3941445"/>
          </a:xfrm>
          <a:prstGeom prst="rect">
            <a:avLst/>
          </a:prstGeom>
        </p:spPr>
      </p:pic>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12"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大小不等的分区方案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1096050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441CBED6-2D4D-4EE5-89B2-0E5DEEC0139E}"/>
              </a:ext>
            </a:extLst>
          </p:cNvPr>
          <p:cNvSpPr>
            <a:spLocks noGrp="1" noChangeArrowheads="1"/>
          </p:cNvSpPr>
          <p:nvPr>
            <p:ph type="title"/>
          </p:nvPr>
        </p:nvSpPr>
        <p:spPr>
          <a:xfrm>
            <a:off x="533400" y="228600"/>
            <a:ext cx="8305800" cy="1371600"/>
          </a:xfrm>
        </p:spPr>
        <p:txBody>
          <a:bodyPr/>
          <a:lstStyle/>
          <a:p>
            <a:r>
              <a:rPr lang="zh-CN" altLang="en-US" sz="2800"/>
              <a:t>图示</a:t>
            </a:r>
            <a:r>
              <a:rPr lang="zh-CN" altLang="en-US" sz="2800">
                <a:latin typeface="宋体" panose="02010600030101010101" pitchFamily="2" charset="-122"/>
              </a:rPr>
              <a:t>某系统的内存容量为256</a:t>
            </a:r>
            <a:r>
              <a:rPr lang="en-US" altLang="zh-CN" sz="2800">
                <a:latin typeface="宋体" panose="02010600030101010101" pitchFamily="2" charset="-122"/>
              </a:rPr>
              <a:t>K，</a:t>
            </a:r>
            <a:r>
              <a:rPr lang="zh-CN" altLang="en-US" sz="2800">
                <a:latin typeface="宋体" panose="02010600030101010101" pitchFamily="2" charset="-122"/>
              </a:rPr>
              <a:t>操作系统占用低地址的20</a:t>
            </a:r>
            <a:r>
              <a:rPr lang="en-US" altLang="zh-CN" sz="2800">
                <a:latin typeface="宋体" panose="02010600030101010101" pitchFamily="2" charset="-122"/>
              </a:rPr>
              <a:t>K，</a:t>
            </a:r>
            <a:r>
              <a:rPr lang="zh-CN" altLang="en-US" sz="2800">
                <a:latin typeface="宋体" panose="02010600030101010101" pitchFamily="2" charset="-122"/>
              </a:rPr>
              <a:t>其余空间划分成4个固定大小的分区。</a:t>
            </a:r>
            <a:endParaRPr lang="zh-CN" altLang="en-US" sz="2800"/>
          </a:p>
        </p:txBody>
      </p:sp>
      <p:graphicFrame>
        <p:nvGraphicFramePr>
          <p:cNvPr id="311299" name="Object 3">
            <a:extLst>
              <a:ext uri="{FF2B5EF4-FFF2-40B4-BE49-F238E27FC236}">
                <a16:creationId xmlns:a16="http://schemas.microsoft.com/office/drawing/2014/main" id="{F9CC29CD-9E59-401F-94E2-BEA7EFBEED88}"/>
              </a:ext>
            </a:extLst>
          </p:cNvPr>
          <p:cNvGraphicFramePr>
            <a:graphicFrameLocks noChangeAspect="1"/>
          </p:cNvGraphicFramePr>
          <p:nvPr>
            <p:ph type="body" idx="1"/>
          </p:nvPr>
        </p:nvGraphicFramePr>
        <p:xfrm>
          <a:off x="1038225" y="1905000"/>
          <a:ext cx="7372350" cy="4114800"/>
        </p:xfrm>
        <a:graphic>
          <a:graphicData uri="http://schemas.openxmlformats.org/presentationml/2006/ole">
            <mc:AlternateContent xmlns:mc="http://schemas.openxmlformats.org/markup-compatibility/2006">
              <mc:Choice xmlns:v="urn:schemas-microsoft-com:vml" Requires="v">
                <p:oleObj spid="_x0000_s3075" name="位图图像" r:id="rId3" imgW="4296190" imgH="2700216" progId="Paint.Picture">
                  <p:embed/>
                </p:oleObj>
              </mc:Choice>
              <mc:Fallback>
                <p:oleObj name="位图图像" r:id="rId3" imgW="4296190" imgH="2700216" progId="Paint.Picture">
                  <p:embed/>
                  <p:pic>
                    <p:nvPicPr>
                      <p:cNvPr id="311299" name="Object 3">
                        <a:extLst>
                          <a:ext uri="{FF2B5EF4-FFF2-40B4-BE49-F238E27FC236}">
                            <a16:creationId xmlns:a16="http://schemas.microsoft.com/office/drawing/2014/main" id="{F9CC29CD-9E59-401F-94E2-BEA7EFBEE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1905000"/>
                        <a:ext cx="7372350" cy="411480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83597CA2-F85D-47CC-8F08-749918DAD712}"/>
              </a:ext>
            </a:extLst>
          </p:cNvPr>
          <p:cNvSpPr>
            <a:spLocks noGrp="1" noChangeArrowheads="1"/>
          </p:cNvSpPr>
          <p:nvPr>
            <p:ph type="title"/>
          </p:nvPr>
        </p:nvSpPr>
        <p:spPr/>
        <p:txBody>
          <a:bodyPr/>
          <a:lstStyle/>
          <a:p>
            <a:r>
              <a:rPr lang="zh-CN" altLang="en-US">
                <a:latin typeface="宋体" panose="02010600030101010101" pitchFamily="2" charset="-122"/>
              </a:rPr>
              <a:t>分区说明表</a:t>
            </a:r>
          </a:p>
        </p:txBody>
      </p:sp>
      <p:graphicFrame>
        <p:nvGraphicFramePr>
          <p:cNvPr id="312357" name="Group 37">
            <a:extLst>
              <a:ext uri="{FF2B5EF4-FFF2-40B4-BE49-F238E27FC236}">
                <a16:creationId xmlns:a16="http://schemas.microsoft.com/office/drawing/2014/main" id="{AA78929A-A1E9-4DBB-83C9-67EFFAC1AF8D}"/>
              </a:ext>
            </a:extLst>
          </p:cNvPr>
          <p:cNvGraphicFramePr>
            <a:graphicFrameLocks noGrp="1"/>
          </p:cNvGraphicFramePr>
          <p:nvPr>
            <p:ph type="body" idx="1"/>
          </p:nvPr>
        </p:nvGraphicFramePr>
        <p:xfrm>
          <a:off x="1555750" y="2335213"/>
          <a:ext cx="5213350" cy="3017520"/>
        </p:xfrm>
        <a:graphic>
          <a:graphicData uri="http://schemas.openxmlformats.org/drawingml/2006/table">
            <a:tbl>
              <a:tblPr/>
              <a:tblGrid>
                <a:gridCol w="1284288">
                  <a:extLst>
                    <a:ext uri="{9D8B030D-6E8A-4147-A177-3AD203B41FA5}">
                      <a16:colId xmlns:a16="http://schemas.microsoft.com/office/drawing/2014/main" val="1472225323"/>
                    </a:ext>
                  </a:extLst>
                </a:gridCol>
                <a:gridCol w="1344612">
                  <a:extLst>
                    <a:ext uri="{9D8B030D-6E8A-4147-A177-3AD203B41FA5}">
                      <a16:colId xmlns:a16="http://schemas.microsoft.com/office/drawing/2014/main" val="1882449064"/>
                    </a:ext>
                  </a:extLst>
                </a:gridCol>
                <a:gridCol w="1073150">
                  <a:extLst>
                    <a:ext uri="{9D8B030D-6E8A-4147-A177-3AD203B41FA5}">
                      <a16:colId xmlns:a16="http://schemas.microsoft.com/office/drawing/2014/main" val="1299361692"/>
                    </a:ext>
                  </a:extLst>
                </a:gridCol>
                <a:gridCol w="1511300">
                  <a:extLst>
                    <a:ext uri="{9D8B030D-6E8A-4147-A177-3AD203B41FA5}">
                      <a16:colId xmlns:a16="http://schemas.microsoft.com/office/drawing/2014/main" val="218823777"/>
                    </a:ext>
                  </a:extLst>
                </a:gridCol>
              </a:tblGrid>
              <a:tr h="808038">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分区号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大小(</a:t>
                      </a: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KB)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始址</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状态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5076420"/>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9774184"/>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7383657"/>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015886"/>
                  </a:ext>
                </a:extLst>
              </a:tr>
              <a:tr h="442913">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284163" indent="-284163">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474663" indent="-17463">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957263" indent="-42863">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376363" indent="-4763">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284163" marR="0" lvl="0" indent="-284163"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未分配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8927493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内存相关基本概念</a:t>
            </a:r>
          </a:p>
        </p:txBody>
      </p:sp>
      <p:sp>
        <p:nvSpPr>
          <p:cNvPr id="12" name="矩形 11"/>
          <p:cNvSpPr/>
          <p:nvPr/>
        </p:nvSpPr>
        <p:spPr>
          <a:xfrm>
            <a:off x="634403" y="1651854"/>
            <a:ext cx="7974105" cy="2632324"/>
          </a:xfrm>
          <a:prstGeom prst="rect">
            <a:avLst/>
          </a:prstGeom>
        </p:spPr>
        <p:txBody>
          <a:bodyPr wrap="square">
            <a:spAutoFit/>
          </a:bodyPr>
          <a:lstStyle/>
          <a:p>
            <a:r>
              <a:rPr lang="zh-CN" altLang="en-US" dirty="0">
                <a:latin typeface="Times New Roman" panose="02020603050405020304" pitchFamily="18" charset="0"/>
              </a:rPr>
              <a:t>内存的每个存储单元都有一个编号，这种编号称为</a:t>
            </a:r>
            <a:r>
              <a:rPr lang="zh-CN" altLang="en-US" b="1" dirty="0">
                <a:latin typeface="Times New Roman" panose="02020603050405020304" pitchFamily="18" charset="0"/>
              </a:rPr>
              <a:t>内存地址（或称为物理地址，绝对地址</a:t>
            </a:r>
            <a:r>
              <a:rPr lang="zh-CN" altLang="en-US" dirty="0">
                <a:latin typeface="Times New Roman" panose="02020603050405020304" pitchFamily="18" charset="0"/>
              </a:rPr>
              <a:t>）。</a:t>
            </a:r>
          </a:p>
          <a:p>
            <a:r>
              <a:rPr lang="zh-CN" altLang="en-US" dirty="0">
                <a:latin typeface="宋体" panose="02010600030101010101" pitchFamily="2" charset="-122"/>
              </a:rPr>
              <a:t>内存地址的集合称为</a:t>
            </a:r>
            <a:r>
              <a:rPr lang="zh-CN" altLang="en-US" b="1" dirty="0">
                <a:latin typeface="Times New Roman" panose="02020603050405020304" pitchFamily="18" charset="0"/>
              </a:rPr>
              <a:t>内存空间（或物理地址空间）</a:t>
            </a:r>
            <a:r>
              <a:rPr lang="en-US" altLang="zh-CN" b="1" dirty="0">
                <a:latin typeface="Times New Roman" panose="02020603050405020304" pitchFamily="18" charset="0"/>
              </a:rPr>
              <a:t>。</a:t>
            </a:r>
          </a:p>
          <a:p>
            <a:endParaRPr lang="en-US" altLang="zh-CN" b="1" dirty="0">
              <a:latin typeface="Times New Roman" panose="02020603050405020304" pitchFamily="18" charset="0"/>
            </a:endParaRPr>
          </a:p>
          <a:p>
            <a:r>
              <a:rPr lang="zh-CN" altLang="en-US" dirty="0">
                <a:latin typeface="宋体" panose="02010600030101010101" pitchFamily="2" charset="-122"/>
              </a:rPr>
              <a:t>要求用户用内存地址编程是非常困难的，尤其是在多道程序设计的环境中。</a:t>
            </a:r>
          </a:p>
          <a:p>
            <a:r>
              <a:rPr lang="zh-CN" altLang="en-US" dirty="0">
                <a:latin typeface="宋体" panose="02010600030101010101" pitchFamily="2" charset="-122"/>
              </a:rPr>
              <a:t>用户编程所用的地址称为</a:t>
            </a:r>
            <a:r>
              <a:rPr lang="zh-CN" altLang="en-US" b="1" dirty="0">
                <a:latin typeface="Times New Roman" panose="02020603050405020304" pitchFamily="18" charset="0"/>
              </a:rPr>
              <a:t>逻辑地址（或程序地址，或虚地址）</a:t>
            </a:r>
            <a:r>
              <a:rPr lang="zh-CN" altLang="en-US" dirty="0">
                <a:latin typeface="宋体" panose="02010600030101010101" pitchFamily="2" charset="-122"/>
              </a:rPr>
              <a:t>，由逻辑地址组成的空间称为</a:t>
            </a:r>
            <a:r>
              <a:rPr lang="zh-CN" altLang="en-US" b="1" dirty="0">
                <a:latin typeface="Times New Roman" panose="02020603050405020304" pitchFamily="18" charset="0"/>
              </a:rPr>
              <a:t>逻辑地址空间（或程序地址空间）</a:t>
            </a:r>
            <a:r>
              <a:rPr lang="zh-CN" altLang="en-US" dirty="0">
                <a:latin typeface="宋体" panose="02010600030101010101" pitchFamily="2" charset="-122"/>
              </a:rPr>
              <a:t>。</a:t>
            </a:r>
          </a:p>
          <a:p>
            <a:endParaRPr lang="en-US" altLang="zh-CN" b="1" dirty="0">
              <a:latin typeface="Times New Roman" panose="02020603050405020304" pitchFamily="18" charset="0"/>
            </a:endParaRPr>
          </a:p>
          <a:p>
            <a:pPr indent="304800">
              <a:lnSpc>
                <a:spcPct val="125000"/>
              </a:lnSpc>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5598872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ext Box 2">
            <a:extLst>
              <a:ext uri="{FF2B5EF4-FFF2-40B4-BE49-F238E27FC236}">
                <a16:creationId xmlns:a16="http://schemas.microsoft.com/office/drawing/2014/main" id="{3F315F80-FC93-4F07-B739-2B0A844DBB4C}"/>
              </a:ext>
            </a:extLst>
          </p:cNvPr>
          <p:cNvSpPr txBox="1">
            <a:spLocks noChangeArrowheads="1"/>
          </p:cNvSpPr>
          <p:nvPr/>
        </p:nvSpPr>
        <p:spPr bwMode="auto">
          <a:xfrm>
            <a:off x="1066800" y="9144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内存分配 </a:t>
            </a:r>
          </a:p>
        </p:txBody>
      </p:sp>
      <p:sp>
        <p:nvSpPr>
          <p:cNvPr id="408579" name="Text Box 3">
            <a:extLst>
              <a:ext uri="{FF2B5EF4-FFF2-40B4-BE49-F238E27FC236}">
                <a16:creationId xmlns:a16="http://schemas.microsoft.com/office/drawing/2014/main" id="{B79AC202-7D15-4BB0-A291-99233BB68BAE}"/>
              </a:ext>
            </a:extLst>
          </p:cNvPr>
          <p:cNvSpPr txBox="1">
            <a:spLocks noChangeArrowheads="1"/>
          </p:cNvSpPr>
          <p:nvPr/>
        </p:nvSpPr>
        <p:spPr bwMode="auto">
          <a:xfrm>
            <a:off x="2895600" y="5867400"/>
            <a:ext cx="325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4-4 </a:t>
            </a:r>
            <a:r>
              <a:rPr lang="zh-CN" altLang="en-US">
                <a:latin typeface="Times New Roman" panose="02020603050405020304" pitchFamily="18" charset="0"/>
              </a:rPr>
              <a:t>固定分区使用表 </a:t>
            </a:r>
          </a:p>
        </p:txBody>
      </p:sp>
      <p:pic>
        <p:nvPicPr>
          <p:cNvPr id="408580" name="Picture 4" descr="未标题-1 拷贝">
            <a:extLst>
              <a:ext uri="{FF2B5EF4-FFF2-40B4-BE49-F238E27FC236}">
                <a16:creationId xmlns:a16="http://schemas.microsoft.com/office/drawing/2014/main" id="{ED0593D7-6566-4FFA-BC88-9C5C5D012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346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5" name="矩形 4"/>
          <p:cNvSpPr/>
          <p:nvPr/>
        </p:nvSpPr>
        <p:spPr>
          <a:xfrm>
            <a:off x="595335" y="1733423"/>
            <a:ext cx="8162771" cy="4832092"/>
          </a:xfrm>
          <a:prstGeom prst="rect">
            <a:avLst/>
          </a:prstGeom>
          <a:solidFill>
            <a:schemeClr val="accent6">
              <a:lumMod val="20000"/>
              <a:lumOff val="80000"/>
            </a:schemeClr>
          </a:solidFill>
          <a:ln>
            <a:solidFill>
              <a:schemeClr val="accent1"/>
            </a:solidFill>
          </a:ln>
        </p:spPr>
        <p:txBody>
          <a:bodyPr wrap="square">
            <a:spAutoFit/>
          </a:bodyPr>
          <a:lstStyle/>
          <a:p>
            <a:pPr algn="just"/>
            <a:r>
              <a:rPr lang="zh-CN" altLang="en-US" sz="2800" b="1" dirty="0">
                <a:latin typeface="宋体" panose="02010600030101010101" pitchFamily="2" charset="-122"/>
              </a:rPr>
              <a:t>在作业大小和出现频率均已知的情况下，固定分区是合适的。在这种情况下分区的大小选择与作业大小相当，这样内存的使用效率较高。</a:t>
            </a:r>
          </a:p>
          <a:p>
            <a:pPr algn="just"/>
            <a:endParaRPr lang="zh-CN" altLang="en-US" sz="2800" b="1" dirty="0">
              <a:latin typeface="宋体" panose="02010600030101010101" pitchFamily="2" charset="-122"/>
            </a:endParaRPr>
          </a:p>
          <a:p>
            <a:pPr algn="just"/>
            <a:r>
              <a:rPr lang="zh-CN" altLang="en-US" sz="2800" b="1" dirty="0">
                <a:latin typeface="宋体" panose="02010600030101010101" pitchFamily="2" charset="-122"/>
              </a:rPr>
              <a:t>但是若作业的大小和出现的频率不知道时，势必造成分区的大小和作业的大小相差甚远，这样就会造成存储空间的浪费，从而影响整个系统的效率。 </a:t>
            </a:r>
            <a:endParaRPr lang="en-US" altLang="zh-CN" sz="2800" b="1" dirty="0">
              <a:latin typeface="宋体" panose="02010600030101010101" pitchFamily="2" charset="-122"/>
            </a:endParaRPr>
          </a:p>
          <a:p>
            <a:pPr algn="just"/>
            <a:endParaRPr lang="zh-CN" altLang="en-US" sz="2800" b="1" dirty="0">
              <a:latin typeface="宋体" panose="02010600030101010101" pitchFamily="2" charset="-122"/>
            </a:endParaRPr>
          </a:p>
          <a:p>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固定分区管理方式存在两个问题：</a:t>
            </a:r>
            <a:endPar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1</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一是程序可能太大而放不进任何一个分区中</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2</a:t>
            </a:r>
            <a:r>
              <a:rPr lang="zh-CN" altLang="en-US" sz="28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）会产生内部碎片。</a:t>
            </a:r>
            <a:endParaRPr lang="zh-CN" altLang="en-US" sz="2800" b="1" dirty="0">
              <a:latin typeface="华文楷体" panose="02010600040101010101" pitchFamily="2" charset="-122"/>
              <a:ea typeface="华文楷体" panose="02010600040101010101" pitchFamily="2" charset="-122"/>
            </a:endParaRPr>
          </a:p>
        </p:txBody>
      </p:sp>
      <p:sp>
        <p:nvSpPr>
          <p:cNvPr id="12"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dirty="0">
                <a:latin typeface="宋体" panose="02010600030101010101" pitchFamily="2" charset="-122"/>
              </a:rPr>
              <a:t>固定分区性能分析</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1669698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82585" y="1540894"/>
            <a:ext cx="7419911" cy="2031325"/>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动态分区分配又称为可变分区分配，是一种动态划分内存的分区方法。这种分区方法不预先将内存划分，而是在程序装入内存时，根据所需的大小动态地建立分区，并使分区的大小正好适合进程的需要。</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gn="just"/>
            <a:r>
              <a:rPr lang="zh-CN" altLang="en-US" b="1" dirty="0">
                <a:latin typeface="宋体" panose="02010600030101010101" pitchFamily="2" charset="-122"/>
              </a:rPr>
              <a:t>动态分区是指在系统运行的过程中建立分区，并使分区的大小刚好与作业的大小相等。</a:t>
            </a:r>
          </a:p>
          <a:p>
            <a:pPr algn="just"/>
            <a:r>
              <a:rPr lang="zh-CN" altLang="en-US" b="1" dirty="0">
                <a:latin typeface="宋体" panose="02010600030101010101" pitchFamily="2" charset="-122"/>
              </a:rPr>
              <a:t>解决了固定分区严重浪费内存的问题。</a:t>
            </a:r>
          </a:p>
          <a:p>
            <a:endParaRPr lang="zh-CN" altLang="en-US" b="1" dirty="0">
              <a:latin typeface="华文楷体" panose="02010600040101010101" pitchFamily="2" charset="-122"/>
              <a:ea typeface="华文楷体" panose="02010600040101010101" pitchFamily="2" charset="-122"/>
            </a:endParaRPr>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Tree>
    <p:extLst>
      <p:ext uri="{BB962C8B-B14F-4D97-AF65-F5344CB8AC3E}">
        <p14:creationId xmlns:p14="http://schemas.microsoft.com/office/powerpoint/2010/main" val="53788770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300" y="1098899"/>
            <a:ext cx="2853796"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582585" y="1540894"/>
            <a:ext cx="7419911" cy="923330"/>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动态分区分配又称为可变分区分配，是一种动态划分内存的分区方法。这种分区方法不预先将内存划分，而是在程序装入内存时，根据所需的大小动态地建立分区，并使分区的大小正好适合进程的需要。</a:t>
            </a:r>
            <a:endParaRPr lang="zh-CN" altLang="en-US" b="1" dirty="0">
              <a:latin typeface="华文楷体" panose="02010600040101010101" pitchFamily="2" charset="-122"/>
              <a:ea typeface="华文楷体" panose="02010600040101010101" pitchFamily="2" charset="-122"/>
            </a:endParaRPr>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pic>
        <p:nvPicPr>
          <p:cNvPr id="5" name="图片 4"/>
          <p:cNvPicPr>
            <a:picLocks noChangeAspect="1"/>
          </p:cNvPicPr>
          <p:nvPr/>
        </p:nvPicPr>
        <p:blipFill>
          <a:blip r:embed="rId3"/>
          <a:stretch>
            <a:fillRect/>
          </a:stretch>
        </p:blipFill>
        <p:spPr>
          <a:xfrm>
            <a:off x="809689" y="2608729"/>
            <a:ext cx="6793211" cy="3616817"/>
          </a:xfrm>
          <a:prstGeom prst="rect">
            <a:avLst/>
          </a:prstGeom>
        </p:spPr>
      </p:pic>
    </p:spTree>
    <p:extLst>
      <p:ext uri="{BB962C8B-B14F-4D97-AF65-F5344CB8AC3E}">
        <p14:creationId xmlns:p14="http://schemas.microsoft.com/office/powerpoint/2010/main" val="198966784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63DA213B-DE4A-450B-9E91-63218C828ACD}"/>
              </a:ext>
            </a:extLst>
          </p:cNvPr>
          <p:cNvSpPr>
            <a:spLocks noGrp="1" noChangeArrowheads="1"/>
          </p:cNvSpPr>
          <p:nvPr>
            <p:ph type="title"/>
          </p:nvPr>
        </p:nvSpPr>
        <p:spPr>
          <a:xfrm>
            <a:off x="611188" y="0"/>
            <a:ext cx="7772400" cy="1143000"/>
          </a:xfrm>
        </p:spPr>
        <p:txBody>
          <a:bodyPr/>
          <a:lstStyle/>
          <a:p>
            <a:r>
              <a:rPr lang="zh-CN" altLang="en-US" sz="4000" b="1"/>
              <a:t>空闲区表和空闲区队列举例</a:t>
            </a:r>
            <a:endParaRPr lang="zh-CN" altLang="en-US" sz="4000" b="1">
              <a:latin typeface="Times New Roman" panose="02020603050405020304" pitchFamily="18" charset="0"/>
            </a:endParaRPr>
          </a:p>
        </p:txBody>
      </p:sp>
      <p:pic>
        <p:nvPicPr>
          <p:cNvPr id="183337" name="Picture 41" descr="os0701">
            <a:extLst>
              <a:ext uri="{FF2B5EF4-FFF2-40B4-BE49-F238E27FC236}">
                <a16:creationId xmlns:a16="http://schemas.microsoft.com/office/drawing/2014/main" id="{2662747D-BF00-4A46-82B0-CBBB209D4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924800" cy="488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7E498562-4A29-4AD3-90AA-13E48872BF07}"/>
              </a:ext>
            </a:extLst>
          </p:cNvPr>
          <p:cNvSpPr>
            <a:spLocks noGrp="1" noChangeArrowheads="1"/>
          </p:cNvSpPr>
          <p:nvPr>
            <p:ph type="title"/>
          </p:nvPr>
        </p:nvSpPr>
        <p:spPr/>
        <p:txBody>
          <a:bodyPr/>
          <a:lstStyle/>
          <a:p>
            <a:r>
              <a:rPr lang="zh-CN" altLang="en-US">
                <a:latin typeface="宋体" panose="02010600030101010101" pitchFamily="2" charset="-122"/>
              </a:rPr>
              <a:t>动态分区的分配和回收</a:t>
            </a:r>
            <a:endParaRPr lang="zh-CN" altLang="en-US"/>
          </a:p>
        </p:txBody>
      </p:sp>
      <p:sp>
        <p:nvSpPr>
          <p:cNvPr id="128003" name="Rectangle 3" descr="Rectangle: Click to edit Master text styles&#10;Second level&#10;Third level&#10;Fourth level&#10;Fifth level">
            <a:extLst>
              <a:ext uri="{FF2B5EF4-FFF2-40B4-BE49-F238E27FC236}">
                <a16:creationId xmlns:a16="http://schemas.microsoft.com/office/drawing/2014/main" id="{FA37E5BD-99CE-42E7-8934-1E18C58BF45C}"/>
              </a:ext>
            </a:extLst>
          </p:cNvPr>
          <p:cNvSpPr>
            <a:spLocks noGrp="1" noChangeArrowheads="1"/>
          </p:cNvSpPr>
          <p:nvPr>
            <p:ph type="body" idx="1"/>
          </p:nvPr>
        </p:nvSpPr>
        <p:spPr/>
        <p:txBody>
          <a:bodyPr>
            <a:normAutofit fontScale="92500" lnSpcReduction="10000"/>
          </a:bodyPr>
          <a:lstStyle/>
          <a:p>
            <a:pPr algn="just">
              <a:lnSpc>
                <a:spcPct val="90000"/>
              </a:lnSpc>
              <a:buFont typeface="Wingdings" panose="05000000000000000000" pitchFamily="2" charset="2"/>
              <a:buNone/>
            </a:pPr>
            <a:r>
              <a:rPr lang="zh-CN" altLang="en-US" sz="4000">
                <a:solidFill>
                  <a:schemeClr val="tx2"/>
                </a:solidFill>
                <a:latin typeface="宋体" panose="02010600030101010101" pitchFamily="2" charset="-122"/>
              </a:rPr>
              <a:t>1、分区的分配</a:t>
            </a:r>
          </a:p>
          <a:p>
            <a:pPr algn="just">
              <a:lnSpc>
                <a:spcPct val="90000"/>
              </a:lnSpc>
              <a:buFont typeface="Wingdings" panose="05000000000000000000" pitchFamily="2" charset="2"/>
              <a:buNone/>
            </a:pPr>
            <a:r>
              <a:rPr lang="zh-CN" altLang="en-US" sz="2800">
                <a:latin typeface="宋体" panose="02010600030101010101" pitchFamily="2" charset="-122"/>
              </a:rPr>
              <a:t> </a:t>
            </a:r>
            <a:r>
              <a:rPr lang="zh-CN" altLang="en-US" sz="2800" b="1">
                <a:latin typeface="宋体" panose="02010600030101010101" pitchFamily="2" charset="-122"/>
              </a:rPr>
              <a:t>在采用分区存储管理的系统中，系统初启后。除操作系统占用一个分区外，其余存储区为一个大的空闲区。</a:t>
            </a:r>
          </a:p>
          <a:p>
            <a:pPr algn="just">
              <a:lnSpc>
                <a:spcPct val="90000"/>
              </a:lnSpc>
              <a:buFont typeface="Wingdings" panose="05000000000000000000" pitchFamily="2" charset="2"/>
              <a:buNone/>
            </a:pPr>
            <a:r>
              <a:rPr lang="zh-CN" altLang="en-US" sz="2800" b="1">
                <a:latin typeface="Courier New" panose="02070309020205020404" pitchFamily="49" charset="0"/>
              </a:rPr>
              <a:t> </a:t>
            </a:r>
            <a:r>
              <a:rPr lang="zh-CN" altLang="en-US" sz="2800" b="1">
                <a:latin typeface="宋体" panose="02010600030101010101" pitchFamily="2" charset="-122"/>
              </a:rPr>
              <a:t>分区的分配是指系统根据用户的请求，在空闲区表或空闲区队列中寻找一个满足用户要求的空闲区，把这个空闲区分配给用户。</a:t>
            </a:r>
          </a:p>
          <a:p>
            <a:pPr algn="just">
              <a:lnSpc>
                <a:spcPct val="90000"/>
              </a:lnSpc>
              <a:buFont typeface="Wingdings" panose="05000000000000000000" pitchFamily="2" charset="2"/>
              <a:buNone/>
            </a:pPr>
            <a:endParaRPr lang="zh-CN" altLang="en-US" sz="2800" b="1">
              <a:latin typeface="宋体" panose="02010600030101010101" pitchFamily="2" charset="-122"/>
            </a:endParaRPr>
          </a:p>
          <a:p>
            <a:pPr algn="just">
              <a:lnSpc>
                <a:spcPct val="90000"/>
              </a:lnSpc>
              <a:buFont typeface="Wingdings" panose="05000000000000000000" pitchFamily="2" charset="2"/>
              <a:buNone/>
            </a:pPr>
            <a:r>
              <a:rPr lang="zh-CN" altLang="en-US" sz="2800" b="1">
                <a:latin typeface="宋体" panose="02010600030101010101" pitchFamily="2" charset="-122"/>
                <a:cs typeface="Courier New" panose="02070309020205020404" pitchFamily="49" charset="0"/>
              </a:rPr>
              <a:t>以空闲区表为例</a:t>
            </a:r>
            <a:r>
              <a:rPr lang="zh-CN" altLang="en-US" sz="2800" b="1">
                <a:latin typeface="宋体" panose="02010600030101010101" pitchFamily="2" charset="-122"/>
              </a:rPr>
              <a:t>，当用户要求一个大小为</a:t>
            </a:r>
            <a:r>
              <a:rPr lang="en-US" altLang="zh-CN" sz="2800" b="1">
                <a:latin typeface="Times New Roman" panose="02020603050405020304" pitchFamily="18" charset="0"/>
                <a:cs typeface="Times New Roman" panose="02020603050405020304" pitchFamily="18" charset="0"/>
              </a:rPr>
              <a:t>SIZE</a:t>
            </a:r>
            <a:r>
              <a:rPr lang="zh-CN" altLang="en-US" sz="2800" b="1">
                <a:latin typeface="宋体" panose="02010600030101010101" pitchFamily="2" charset="-122"/>
              </a:rPr>
              <a:t>的存储空间时，系统查询空闲区表，找一个大于或等于</a:t>
            </a:r>
            <a:r>
              <a:rPr lang="en-US" altLang="zh-CN" sz="2800" b="1">
                <a:latin typeface="Times New Roman" panose="02020603050405020304" pitchFamily="18" charset="0"/>
                <a:cs typeface="Times New Roman" panose="02020603050405020304" pitchFamily="18" charset="0"/>
              </a:rPr>
              <a:t>SIZE</a:t>
            </a:r>
            <a:r>
              <a:rPr lang="zh-CN" altLang="en-US" sz="2800" b="1">
                <a:latin typeface="宋体" panose="02010600030101010101" pitchFamily="2" charset="-122"/>
              </a:rPr>
              <a:t>的空闲区。</a:t>
            </a:r>
            <a:endParaRPr lang="zh-CN" altLang="en-US" sz="28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5" name="Rectangle 5">
            <a:extLst>
              <a:ext uri="{FF2B5EF4-FFF2-40B4-BE49-F238E27FC236}">
                <a16:creationId xmlns:a16="http://schemas.microsoft.com/office/drawing/2014/main" id="{AF697E51-C9FD-4F76-8C33-DFD2BE7C2B69}"/>
              </a:ext>
            </a:extLst>
          </p:cNvPr>
          <p:cNvSpPr>
            <a:spLocks noGrp="1" noChangeArrowheads="1"/>
          </p:cNvSpPr>
          <p:nvPr>
            <p:ph type="title"/>
          </p:nvPr>
        </p:nvSpPr>
        <p:spPr/>
        <p:txBody>
          <a:bodyPr/>
          <a:lstStyle/>
          <a:p>
            <a:endParaRPr lang="zh-CN" altLang="en-US"/>
          </a:p>
        </p:txBody>
      </p:sp>
      <p:graphicFrame>
        <p:nvGraphicFramePr>
          <p:cNvPr id="409604" name="Object 4">
            <a:extLst>
              <a:ext uri="{FF2B5EF4-FFF2-40B4-BE49-F238E27FC236}">
                <a16:creationId xmlns:a16="http://schemas.microsoft.com/office/drawing/2014/main" id="{2A85972D-172D-44CB-AA64-5F6A04224B1A}"/>
              </a:ext>
            </a:extLst>
          </p:cNvPr>
          <p:cNvGraphicFramePr>
            <a:graphicFrameLocks noChangeAspect="1"/>
          </p:cNvGraphicFramePr>
          <p:nvPr>
            <p:ph idx="1"/>
          </p:nvPr>
        </p:nvGraphicFramePr>
        <p:xfrm>
          <a:off x="1331913" y="136525"/>
          <a:ext cx="6985000" cy="6821488"/>
        </p:xfrm>
        <a:graphic>
          <a:graphicData uri="http://schemas.openxmlformats.org/presentationml/2006/ole">
            <mc:AlternateContent xmlns:mc="http://schemas.openxmlformats.org/markup-compatibility/2006">
              <mc:Choice xmlns:v="urn:schemas-microsoft-com:vml" Requires="v">
                <p:oleObj spid="_x0000_s4099" name="VISIO" r:id="rId3" imgW="3200040" imgH="3125160" progId="Visio.Drawing.4">
                  <p:embed/>
                </p:oleObj>
              </mc:Choice>
              <mc:Fallback>
                <p:oleObj name="VISIO" r:id="rId3" imgW="3200040" imgH="3125160" progId="Visio.Drawing.4">
                  <p:embed/>
                  <p:pic>
                    <p:nvPicPr>
                      <p:cNvPr id="409604" name="Object 4">
                        <a:extLst>
                          <a:ext uri="{FF2B5EF4-FFF2-40B4-BE49-F238E27FC236}">
                            <a16:creationId xmlns:a16="http://schemas.microsoft.com/office/drawing/2014/main" id="{2A85972D-172D-44CB-AA64-5F6A04224B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36525"/>
                        <a:ext cx="6985000" cy="682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B435F56-1FAA-45E5-85C1-567664FB63B8}"/>
              </a:ext>
            </a:extLst>
          </p:cNvPr>
          <p:cNvSpPr>
            <a:spLocks noGrp="1" noChangeArrowheads="1"/>
          </p:cNvSpPr>
          <p:nvPr>
            <p:ph type="title"/>
          </p:nvPr>
        </p:nvSpPr>
        <p:spPr/>
        <p:txBody>
          <a:bodyPr/>
          <a:lstStyle/>
          <a:p>
            <a:r>
              <a:rPr lang="zh-CN" altLang="en-US"/>
              <a:t>分配时的三种情况</a:t>
            </a:r>
          </a:p>
        </p:txBody>
      </p:sp>
      <p:sp>
        <p:nvSpPr>
          <p:cNvPr id="169987" name="Rectangle 3" descr="Rectangle: Click to edit Master text styles&#10;Second level&#10;Third level&#10;Fourth level&#10;Fifth level">
            <a:extLst>
              <a:ext uri="{FF2B5EF4-FFF2-40B4-BE49-F238E27FC236}">
                <a16:creationId xmlns:a16="http://schemas.microsoft.com/office/drawing/2014/main" id="{52038308-49D5-466A-8343-A05766B6CE12}"/>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系统中无满足要求的空闲区，则分配失败。</a:t>
            </a:r>
          </a:p>
          <a:p>
            <a:pPr algn="just"/>
            <a:r>
              <a:rPr lang="zh-CN" altLang="en-US" sz="2800" b="1">
                <a:latin typeface="宋体" panose="02010600030101010101" pitchFamily="2" charset="-122"/>
              </a:rPr>
              <a:t>空闲区大小与</a:t>
            </a:r>
            <a:r>
              <a:rPr lang="en-US" altLang="zh-CN" sz="2800" b="1">
                <a:latin typeface="宋体" panose="02010600030101010101" pitchFamily="2" charset="-122"/>
              </a:rPr>
              <a:t>SIZE</a:t>
            </a:r>
            <a:r>
              <a:rPr lang="zh-CN" altLang="en-US" sz="2800" b="1">
                <a:latin typeface="宋体" panose="02010600030101010101" pitchFamily="2" charset="-122"/>
              </a:rPr>
              <a:t>相等。</a:t>
            </a:r>
          </a:p>
          <a:p>
            <a:pPr algn="just"/>
            <a:r>
              <a:rPr lang="zh-CN" altLang="en-US" sz="2800" b="1">
                <a:latin typeface="宋体" panose="02010600030101010101" pitchFamily="2" charset="-122"/>
              </a:rPr>
              <a:t>空闲区大于</a:t>
            </a:r>
            <a:r>
              <a:rPr lang="en-US" altLang="zh-CN" sz="2800" b="1">
                <a:latin typeface="宋体" panose="02010600030101010101" pitchFamily="2" charset="-122"/>
              </a:rPr>
              <a:t>SIZE</a:t>
            </a:r>
          </a:p>
          <a:p>
            <a:pPr lvl="1" algn="just"/>
            <a:r>
              <a:rPr lang="zh-CN" altLang="en-US" sz="2400" b="1">
                <a:latin typeface="宋体" panose="02010600030101010101" pitchFamily="2" charset="-122"/>
              </a:rPr>
              <a:t>从空闲区的上部开始划出</a:t>
            </a:r>
            <a:r>
              <a:rPr lang="en-US" altLang="zh-CN" sz="2400" b="1">
                <a:latin typeface="宋体" panose="02010600030101010101" pitchFamily="2" charset="-122"/>
              </a:rPr>
              <a:t>SIZE</a:t>
            </a:r>
            <a:r>
              <a:rPr lang="zh-CN" altLang="en-US" sz="2400" b="1">
                <a:latin typeface="宋体" panose="02010600030101010101" pitchFamily="2" charset="-122"/>
              </a:rPr>
              <a:t>大小的空闲区；</a:t>
            </a:r>
          </a:p>
          <a:p>
            <a:pPr lvl="1" algn="just"/>
            <a:r>
              <a:rPr lang="zh-CN" altLang="en-US" sz="2400" b="1">
                <a:latin typeface="宋体" panose="02010600030101010101" pitchFamily="2" charset="-122"/>
              </a:rPr>
              <a:t>从空闲区的底部开始向上划出</a:t>
            </a:r>
            <a:r>
              <a:rPr lang="en-US" altLang="zh-CN" sz="2400" b="1">
                <a:latin typeface="宋体" panose="02010600030101010101" pitchFamily="2" charset="-122"/>
              </a:rPr>
              <a:t>SIZE</a:t>
            </a:r>
            <a:r>
              <a:rPr lang="zh-CN" altLang="en-US" sz="2400" b="1">
                <a:latin typeface="宋体" panose="02010600030101010101" pitchFamily="2" charset="-122"/>
              </a:rPr>
              <a:t>大小的空闲区。</a:t>
            </a:r>
          </a:p>
          <a:p>
            <a:pPr algn="just">
              <a:buFont typeface="Wingdings" panose="05000000000000000000" pitchFamily="2" charset="2"/>
              <a:buNone/>
            </a:pPr>
            <a:r>
              <a:rPr lang="zh-CN" altLang="en-US" sz="2800" b="1">
                <a:latin typeface="宋体" panose="02010600030101010101" pitchFamily="2" charset="-122"/>
              </a:rPr>
              <a:t>		一般常采用第二种办法,余下的部分在空闲区表中的首地址不变，只需要修改一下大小就行了。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99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99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6998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699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99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a:extLst>
              <a:ext uri="{FF2B5EF4-FFF2-40B4-BE49-F238E27FC236}">
                <a16:creationId xmlns:a16="http://schemas.microsoft.com/office/drawing/2014/main" id="{B8057F54-5034-48A4-8699-31CB2E9F73D1}"/>
              </a:ext>
            </a:extLst>
          </p:cNvPr>
          <p:cNvSpPr>
            <a:spLocks noGrp="1" noChangeArrowheads="1"/>
          </p:cNvSpPr>
          <p:nvPr>
            <p:ph type="title"/>
          </p:nvPr>
        </p:nvSpPr>
        <p:spPr>
          <a:xfrm>
            <a:off x="609600" y="609600"/>
            <a:ext cx="7772400" cy="1143000"/>
          </a:xfrm>
        </p:spPr>
        <p:txBody>
          <a:bodyPr>
            <a:normAutofit fontScale="90000"/>
          </a:bodyPr>
          <a:lstStyle/>
          <a:p>
            <a:r>
              <a:rPr lang="zh-CN" altLang="en-US" sz="4800">
                <a:latin typeface="宋体" panose="02010600030101010101" pitchFamily="2" charset="-122"/>
              </a:rPr>
              <a:t>分区的回收</a:t>
            </a:r>
            <a:br>
              <a:rPr lang="zh-CN" altLang="en-US" sz="4800">
                <a:latin typeface="宋体" panose="02010600030101010101" pitchFamily="2" charset="-122"/>
              </a:rPr>
            </a:br>
            <a:r>
              <a:rPr lang="zh-CN" altLang="en-US" sz="4000">
                <a:latin typeface="宋体" panose="02010600030101010101" pitchFamily="2" charset="-122"/>
              </a:rPr>
              <a:t>释放区与空闲区相邻的四种情况</a:t>
            </a:r>
          </a:p>
        </p:txBody>
      </p:sp>
      <p:graphicFrame>
        <p:nvGraphicFramePr>
          <p:cNvPr id="313348" name="Object 4">
            <a:extLst>
              <a:ext uri="{FF2B5EF4-FFF2-40B4-BE49-F238E27FC236}">
                <a16:creationId xmlns:a16="http://schemas.microsoft.com/office/drawing/2014/main" id="{F619E034-31EF-4360-8D12-93439A1D63EA}"/>
              </a:ext>
            </a:extLst>
          </p:cNvPr>
          <p:cNvGraphicFramePr>
            <a:graphicFrameLocks noChangeAspect="1"/>
          </p:cNvGraphicFramePr>
          <p:nvPr/>
        </p:nvGraphicFramePr>
        <p:xfrm>
          <a:off x="685800" y="1828800"/>
          <a:ext cx="7772400" cy="4800600"/>
        </p:xfrm>
        <a:graphic>
          <a:graphicData uri="http://schemas.openxmlformats.org/presentationml/2006/ole">
            <mc:AlternateContent xmlns:mc="http://schemas.openxmlformats.org/markup-compatibility/2006">
              <mc:Choice xmlns:v="urn:schemas-microsoft-com:vml" Requires="v">
                <p:oleObj spid="_x0000_s5123" name="位图图像" r:id="rId3" imgW="4779295" imgH="2691589" progId="Paint.Picture">
                  <p:embed/>
                </p:oleObj>
              </mc:Choice>
              <mc:Fallback>
                <p:oleObj name="位图图像" r:id="rId3" imgW="4779295" imgH="2691589" progId="Paint.Picture">
                  <p:embed/>
                  <p:pic>
                    <p:nvPicPr>
                      <p:cNvPr id="313348" name="Object 4">
                        <a:extLst>
                          <a:ext uri="{FF2B5EF4-FFF2-40B4-BE49-F238E27FC236}">
                            <a16:creationId xmlns:a16="http://schemas.microsoft.com/office/drawing/2014/main" id="{F619E034-31EF-4360-8D12-93439A1D6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9E8C2A5E-4090-49F7-AFB3-714D7B131413}"/>
              </a:ext>
            </a:extLst>
          </p:cNvPr>
          <p:cNvSpPr>
            <a:spLocks noGrp="1" noChangeArrowheads="1"/>
          </p:cNvSpPr>
          <p:nvPr>
            <p:ph type="title"/>
          </p:nvPr>
        </p:nvSpPr>
        <p:spPr/>
        <p:txBody>
          <a:bodyPr/>
          <a:lstStyle/>
          <a:p>
            <a:r>
              <a:rPr lang="zh-CN" altLang="en-US">
                <a:latin typeface="宋体" panose="02010600030101010101" pitchFamily="2" charset="-122"/>
              </a:rPr>
              <a:t>说明</a:t>
            </a:r>
            <a:endParaRPr lang="zh-CN" altLang="en-US"/>
          </a:p>
        </p:txBody>
      </p:sp>
      <p:sp>
        <p:nvSpPr>
          <p:cNvPr id="171011" name="Rectangle 3" descr="Rectangle: Click to edit Master text styles&#10;Second level&#10;Third level&#10;Fourth level&#10;Fifth level">
            <a:extLst>
              <a:ext uri="{FF2B5EF4-FFF2-40B4-BE49-F238E27FC236}">
                <a16:creationId xmlns:a16="http://schemas.microsoft.com/office/drawing/2014/main" id="{AD841605-550C-4370-B3D5-0270DE580D2C}"/>
              </a:ext>
            </a:extLst>
          </p:cNvPr>
          <p:cNvSpPr>
            <a:spLocks noGrp="1" noChangeArrowheads="1"/>
          </p:cNvSpPr>
          <p:nvPr>
            <p:ph type="body" idx="1"/>
          </p:nvPr>
        </p:nvSpPr>
        <p:spPr>
          <a:xfrm>
            <a:off x="827088" y="1484313"/>
            <a:ext cx="7772400" cy="4114800"/>
          </a:xfrm>
        </p:spPr>
        <p:txBody>
          <a:bodyPr>
            <a:normAutofit fontScale="92500"/>
          </a:bodyPr>
          <a:lstStyle/>
          <a:p>
            <a:pPr algn="just">
              <a:lnSpc>
                <a:spcPct val="90000"/>
              </a:lnSpc>
            </a:pPr>
            <a:r>
              <a:rPr lang="zh-CN" altLang="en-US" sz="2800" b="1">
                <a:latin typeface="宋体" panose="02010600030101010101" pitchFamily="2" charset="-122"/>
              </a:rPr>
              <a:t>释放区与前空闲区相邻：将释放区与前空闲区合并为一个空闲区。其首址仍为前空闲区首址，大小为释放区大小与空闲区大小之和。</a:t>
            </a:r>
          </a:p>
          <a:p>
            <a:pPr algn="just">
              <a:lnSpc>
                <a:spcPct val="90000"/>
              </a:lnSpc>
            </a:pPr>
            <a:r>
              <a:rPr lang="zh-CN" altLang="en-US" sz="2800" b="1">
                <a:latin typeface="宋体" panose="02010600030101010101" pitchFamily="2" charset="-122"/>
              </a:rPr>
              <a:t>释放区与前后两个空闲区相邻：将这三个区合为一个空闲区，其首址为前空闲区首址，大小为这三个区大小之和，并取消原后空闲区表目。</a:t>
            </a:r>
          </a:p>
          <a:p>
            <a:pPr algn="just">
              <a:lnSpc>
                <a:spcPct val="90000"/>
              </a:lnSpc>
            </a:pPr>
            <a:r>
              <a:rPr lang="zh-CN" altLang="en-US" sz="2800" b="1">
                <a:latin typeface="宋体" panose="02010600030101010101" pitchFamily="2" charset="-122"/>
              </a:rPr>
              <a:t>释放区与后空闲区相邻：则把释放区合并到后空闲，首地址为释放区首地址，大小为二者大小之和。</a:t>
            </a:r>
          </a:p>
          <a:p>
            <a:pPr>
              <a:lnSpc>
                <a:spcPct val="90000"/>
              </a:lnSpc>
            </a:pPr>
            <a:r>
              <a:rPr lang="zh-CN" altLang="en-US" sz="2800" b="1">
                <a:latin typeface="宋体" panose="02010600030101010101" pitchFamily="2" charset="-122"/>
              </a:rPr>
              <a:t>释放区不与任何空闲区相邻：将释放区作为一个空闲区，将其大小和首址插入到空闲区表的适当位置。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arn(inHorizontal)">
                                      <p:cBhvr>
                                        <p:cTn id="7" dur="500"/>
                                        <p:tgtEl>
                                          <p:spTgt spid="171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barn(inHorizontal)">
                                      <p:cBhvr>
                                        <p:cTn id="12" dur="500"/>
                                        <p:tgtEl>
                                          <p:spTgt spid="171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1011">
                                            <p:txEl>
                                              <p:pRg st="2" end="2"/>
                                            </p:txEl>
                                          </p:spTgt>
                                        </p:tgtEl>
                                        <p:attrNameLst>
                                          <p:attrName>style.visibility</p:attrName>
                                        </p:attrNameLst>
                                      </p:cBhvr>
                                      <p:to>
                                        <p:strVal val="visible"/>
                                      </p:to>
                                    </p:set>
                                    <p:animEffect transition="in" filter="barn(inHorizontal)">
                                      <p:cBhvr>
                                        <p:cTn id="17" dur="500"/>
                                        <p:tgtEl>
                                          <p:spTgt spid="171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71011">
                                            <p:txEl>
                                              <p:pRg st="3" end="3"/>
                                            </p:txEl>
                                          </p:spTgt>
                                        </p:tgtEl>
                                        <p:attrNameLst>
                                          <p:attrName>style.visibility</p:attrName>
                                        </p:attrNameLst>
                                      </p:cBhvr>
                                      <p:to>
                                        <p:strVal val="visible"/>
                                      </p:to>
                                    </p:set>
                                    <p:animEffect transition="in" filter="barn(inHorizontal)">
                                      <p:cBhvr>
                                        <p:cTn id="22" dur="500"/>
                                        <p:tgtEl>
                                          <p:spTgt spid="171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descr="Rectangle: Click to edit Master text styles&#10;Second level&#10;Third level&#10;Fourth level&#10;Fifth level">
            <a:extLst>
              <a:ext uri="{FF2B5EF4-FFF2-40B4-BE49-F238E27FC236}">
                <a16:creationId xmlns:a16="http://schemas.microsoft.com/office/drawing/2014/main" id="{DCF902F6-3E6A-472B-977C-1E2E2E72C9DF}"/>
              </a:ext>
            </a:extLst>
          </p:cNvPr>
          <p:cNvSpPr>
            <a:spLocks noGrp="1" noChangeArrowheads="1"/>
          </p:cNvSpPr>
          <p:nvPr>
            <p:ph type="body" idx="1"/>
          </p:nvPr>
        </p:nvSpPr>
        <p:spPr>
          <a:xfrm>
            <a:off x="533400" y="685800"/>
            <a:ext cx="8382000" cy="1676400"/>
          </a:xfrm>
        </p:spPr>
        <p:txBody>
          <a:bodyPr/>
          <a:lstStyle/>
          <a:p>
            <a:pPr algn="just">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地址是怎样变换的？</a:t>
            </a:r>
          </a:p>
          <a:p>
            <a:pPr algn="just">
              <a:buFont typeface="Wingdings" panose="05000000000000000000" pitchFamily="2" charset="2"/>
              <a:buNone/>
            </a:pPr>
            <a:r>
              <a:rPr lang="zh-CN" altLang="en-US" sz="2400" b="1">
                <a:solidFill>
                  <a:srgbClr val="0066CC"/>
                </a:solidFill>
                <a:latin typeface="楷体_GB2312" pitchFamily="49" charset="-122"/>
                <a:ea typeface="楷体_GB2312" pitchFamily="49" charset="-122"/>
              </a:rPr>
              <a:t>       当程序执行时，需要装入内存中，但是此时程序中的指令地址是</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相对地址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，要使程序正常运行，需要将</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相对地址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变换成</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绝对地址</a:t>
            </a:r>
            <a:r>
              <a:rPr lang="zh-CN" altLang="en-US" sz="2400" b="1">
                <a:solidFill>
                  <a:srgbClr val="0066CC"/>
                </a:solidFill>
                <a:latin typeface="Times New Roman" panose="02020603050405020304" pitchFamily="18" charset="0"/>
                <a:ea typeface="楷体_GB2312" pitchFamily="49" charset="-122"/>
              </a:rPr>
              <a:t>”</a:t>
            </a:r>
            <a:r>
              <a:rPr lang="zh-CN" altLang="en-US" sz="2400" b="1">
                <a:solidFill>
                  <a:srgbClr val="0066CC"/>
                </a:solidFill>
                <a:latin typeface="楷体_GB2312" pitchFamily="49" charset="-122"/>
                <a:ea typeface="楷体_GB2312" pitchFamily="49" charset="-122"/>
              </a:rPr>
              <a:t>，如：</a:t>
            </a:r>
          </a:p>
        </p:txBody>
      </p:sp>
      <p:grpSp>
        <p:nvGrpSpPr>
          <p:cNvPr id="442371" name="Group 3">
            <a:extLst>
              <a:ext uri="{FF2B5EF4-FFF2-40B4-BE49-F238E27FC236}">
                <a16:creationId xmlns:a16="http://schemas.microsoft.com/office/drawing/2014/main" id="{DB769830-6F8E-48F2-9D43-934FC8E7B403}"/>
              </a:ext>
            </a:extLst>
          </p:cNvPr>
          <p:cNvGrpSpPr>
            <a:grpSpLocks/>
          </p:cNvGrpSpPr>
          <p:nvPr/>
        </p:nvGrpSpPr>
        <p:grpSpPr bwMode="auto">
          <a:xfrm>
            <a:off x="-152400" y="2667000"/>
            <a:ext cx="3124200" cy="3657600"/>
            <a:chOff x="624" y="2016"/>
            <a:chExt cx="1968" cy="2304"/>
          </a:xfrm>
        </p:grpSpPr>
        <p:sp>
          <p:nvSpPr>
            <p:cNvPr id="442372" name="Text Box 4">
              <a:extLst>
                <a:ext uri="{FF2B5EF4-FFF2-40B4-BE49-F238E27FC236}">
                  <a16:creationId xmlns:a16="http://schemas.microsoft.com/office/drawing/2014/main" id="{11326F84-81C4-4EC2-863B-086AAAD23A7A}"/>
                </a:ext>
              </a:extLst>
            </p:cNvPr>
            <p:cNvSpPr txBox="1">
              <a:spLocks noChangeArrowheads="1"/>
            </p:cNvSpPr>
            <p:nvPr/>
          </p:nvSpPr>
          <p:spPr bwMode="auto">
            <a:xfrm>
              <a:off x="1057" y="2328"/>
              <a:ext cx="768" cy="16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eaLnBrk="0" hangingPunct="0"/>
              <a:r>
                <a:rPr kumimoji="0" lang="en-US" altLang="zh-CN" sz="1200">
                  <a:solidFill>
                    <a:srgbClr val="CC3300"/>
                  </a:solidFill>
                  <a:latin typeface="Times New Roman" panose="02020603050405020304" pitchFamily="18" charset="0"/>
                </a:rPr>
                <a:t>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Call 100</a:t>
              </a:r>
            </a:p>
          </p:txBody>
        </p:sp>
        <p:sp>
          <p:nvSpPr>
            <p:cNvPr id="442373" name="Text Box 5">
              <a:extLst>
                <a:ext uri="{FF2B5EF4-FFF2-40B4-BE49-F238E27FC236}">
                  <a16:creationId xmlns:a16="http://schemas.microsoft.com/office/drawing/2014/main" id="{6F5B84E3-0ED1-4001-8176-3B71346A8075}"/>
                </a:ext>
              </a:extLst>
            </p:cNvPr>
            <p:cNvSpPr txBox="1">
              <a:spLocks noChangeArrowheads="1"/>
            </p:cNvSpPr>
            <p:nvPr/>
          </p:nvSpPr>
          <p:spPr bwMode="auto">
            <a:xfrm>
              <a:off x="947" y="2243"/>
              <a:ext cx="15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374" name="Text Box 6">
              <a:extLst>
                <a:ext uri="{FF2B5EF4-FFF2-40B4-BE49-F238E27FC236}">
                  <a16:creationId xmlns:a16="http://schemas.microsoft.com/office/drawing/2014/main" id="{6DE173BB-6E26-4854-8D1E-3B08A83DE66A}"/>
                </a:ext>
              </a:extLst>
            </p:cNvPr>
            <p:cNvSpPr txBox="1">
              <a:spLocks noChangeArrowheads="1"/>
            </p:cNvSpPr>
            <p:nvPr/>
          </p:nvSpPr>
          <p:spPr bwMode="auto">
            <a:xfrm>
              <a:off x="841" y="2410"/>
              <a:ext cx="27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375" name="Text Box 7">
              <a:extLst>
                <a:ext uri="{FF2B5EF4-FFF2-40B4-BE49-F238E27FC236}">
                  <a16:creationId xmlns:a16="http://schemas.microsoft.com/office/drawing/2014/main" id="{62D16332-43C9-4CE6-B136-7DE9FF93D6C5}"/>
                </a:ext>
              </a:extLst>
            </p:cNvPr>
            <p:cNvSpPr txBox="1">
              <a:spLocks noChangeArrowheads="1"/>
            </p:cNvSpPr>
            <p:nvPr/>
          </p:nvSpPr>
          <p:spPr bwMode="auto">
            <a:xfrm>
              <a:off x="823" y="2760"/>
              <a:ext cx="2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a:t>
              </a:r>
              <a:r>
                <a:rPr kumimoji="0" lang="en-US" altLang="zh-CN" sz="1200">
                  <a:solidFill>
                    <a:srgbClr val="CC3300"/>
                  </a:solidFill>
                  <a:latin typeface="Times New Roman" panose="02020603050405020304" pitchFamily="18" charset="0"/>
                </a:rPr>
                <a:t>KB</a:t>
              </a:r>
            </a:p>
          </p:txBody>
        </p:sp>
        <p:sp>
          <p:nvSpPr>
            <p:cNvPr id="442376" name="Text Box 8">
              <a:extLst>
                <a:ext uri="{FF2B5EF4-FFF2-40B4-BE49-F238E27FC236}">
                  <a16:creationId xmlns:a16="http://schemas.microsoft.com/office/drawing/2014/main" id="{7F6B23CE-4573-43B9-B12E-3D4789D29E45}"/>
                </a:ext>
              </a:extLst>
            </p:cNvPr>
            <p:cNvSpPr txBox="1">
              <a:spLocks noChangeArrowheads="1"/>
            </p:cNvSpPr>
            <p:nvPr/>
          </p:nvSpPr>
          <p:spPr bwMode="auto">
            <a:xfrm>
              <a:off x="811" y="3234"/>
              <a:ext cx="2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a:t>
              </a:r>
              <a:r>
                <a:rPr kumimoji="0" lang="en-US" altLang="zh-CN" sz="1200">
                  <a:solidFill>
                    <a:srgbClr val="CC3300"/>
                  </a:solidFill>
                  <a:latin typeface="Times New Roman" panose="02020603050405020304" pitchFamily="18" charset="0"/>
                </a:rPr>
                <a:t>KB</a:t>
              </a:r>
            </a:p>
          </p:txBody>
        </p:sp>
        <p:sp>
          <p:nvSpPr>
            <p:cNvPr id="442377" name="Text Box 9">
              <a:extLst>
                <a:ext uri="{FF2B5EF4-FFF2-40B4-BE49-F238E27FC236}">
                  <a16:creationId xmlns:a16="http://schemas.microsoft.com/office/drawing/2014/main" id="{B325405F-0743-47F0-8112-F630C4BDC2D3}"/>
                </a:ext>
              </a:extLst>
            </p:cNvPr>
            <p:cNvSpPr txBox="1">
              <a:spLocks noChangeArrowheads="1"/>
            </p:cNvSpPr>
            <p:nvPr/>
          </p:nvSpPr>
          <p:spPr bwMode="auto">
            <a:xfrm>
              <a:off x="819" y="3781"/>
              <a:ext cx="2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3</a:t>
              </a:r>
              <a:r>
                <a:rPr kumimoji="0" lang="en-US" altLang="zh-CN" sz="1200">
                  <a:solidFill>
                    <a:srgbClr val="CC3300"/>
                  </a:solidFill>
                  <a:latin typeface="Times New Roman" panose="02020603050405020304" pitchFamily="18" charset="0"/>
                </a:rPr>
                <a:t>KB</a:t>
              </a:r>
            </a:p>
          </p:txBody>
        </p:sp>
        <p:sp>
          <p:nvSpPr>
            <p:cNvPr id="442378" name="Text Box 10">
              <a:extLst>
                <a:ext uri="{FF2B5EF4-FFF2-40B4-BE49-F238E27FC236}">
                  <a16:creationId xmlns:a16="http://schemas.microsoft.com/office/drawing/2014/main" id="{E92399BD-F0AA-41EB-BC47-AE00600B94EA}"/>
                </a:ext>
              </a:extLst>
            </p:cNvPr>
            <p:cNvSpPr txBox="1">
              <a:spLocks noChangeArrowheads="1"/>
            </p:cNvSpPr>
            <p:nvPr/>
          </p:nvSpPr>
          <p:spPr bwMode="auto">
            <a:xfrm>
              <a:off x="809" y="3638"/>
              <a:ext cx="32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3000</a:t>
              </a:r>
            </a:p>
          </p:txBody>
        </p:sp>
        <p:sp>
          <p:nvSpPr>
            <p:cNvPr id="442379" name="Line 11">
              <a:extLst>
                <a:ext uri="{FF2B5EF4-FFF2-40B4-BE49-F238E27FC236}">
                  <a16:creationId xmlns:a16="http://schemas.microsoft.com/office/drawing/2014/main" id="{7AB81FCC-A9E5-4E9F-A94C-0A2001B4ADDB}"/>
                </a:ext>
              </a:extLst>
            </p:cNvPr>
            <p:cNvSpPr>
              <a:spLocks noChangeShapeType="1"/>
            </p:cNvSpPr>
            <p:nvPr/>
          </p:nvSpPr>
          <p:spPr bwMode="auto">
            <a:xfrm>
              <a:off x="1072" y="2876"/>
              <a:ext cx="7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80" name="Line 12">
              <a:extLst>
                <a:ext uri="{FF2B5EF4-FFF2-40B4-BE49-F238E27FC236}">
                  <a16:creationId xmlns:a16="http://schemas.microsoft.com/office/drawing/2014/main" id="{6E7BE1CE-FC62-4A2C-B212-FB7A6D2A38C6}"/>
                </a:ext>
              </a:extLst>
            </p:cNvPr>
            <p:cNvSpPr>
              <a:spLocks noChangeShapeType="1"/>
            </p:cNvSpPr>
            <p:nvPr/>
          </p:nvSpPr>
          <p:spPr bwMode="auto">
            <a:xfrm>
              <a:off x="1062" y="3353"/>
              <a:ext cx="77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81" name="Text Box 13">
              <a:extLst>
                <a:ext uri="{FF2B5EF4-FFF2-40B4-BE49-F238E27FC236}">
                  <a16:creationId xmlns:a16="http://schemas.microsoft.com/office/drawing/2014/main" id="{F8D919EC-A429-40EF-8747-E7700659A7C0}"/>
                </a:ext>
              </a:extLst>
            </p:cNvPr>
            <p:cNvSpPr txBox="1">
              <a:spLocks noChangeArrowheads="1"/>
            </p:cNvSpPr>
            <p:nvPr/>
          </p:nvSpPr>
          <p:spPr bwMode="auto">
            <a:xfrm>
              <a:off x="624" y="2016"/>
              <a:ext cx="196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            用户程序的虚地址空间</a:t>
              </a:r>
            </a:p>
          </p:txBody>
        </p:sp>
        <p:sp>
          <p:nvSpPr>
            <p:cNvPr id="442382" name="Text Box 14">
              <a:extLst>
                <a:ext uri="{FF2B5EF4-FFF2-40B4-BE49-F238E27FC236}">
                  <a16:creationId xmlns:a16="http://schemas.microsoft.com/office/drawing/2014/main" id="{6D4841AB-A36C-465F-877C-7B46DEF6BD27}"/>
                </a:ext>
              </a:extLst>
            </p:cNvPr>
            <p:cNvSpPr txBox="1">
              <a:spLocks noChangeArrowheads="1"/>
            </p:cNvSpPr>
            <p:nvPr/>
          </p:nvSpPr>
          <p:spPr bwMode="auto">
            <a:xfrm>
              <a:off x="1234" y="3948"/>
              <a:ext cx="459"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a)</a:t>
              </a:r>
            </a:p>
          </p:txBody>
        </p:sp>
      </p:grpSp>
      <p:sp>
        <p:nvSpPr>
          <p:cNvPr id="442383" name="Text Box 15">
            <a:extLst>
              <a:ext uri="{FF2B5EF4-FFF2-40B4-BE49-F238E27FC236}">
                <a16:creationId xmlns:a16="http://schemas.microsoft.com/office/drawing/2014/main" id="{3D51B767-5A4B-45C1-88A4-73043AF841A4}"/>
              </a:ext>
            </a:extLst>
          </p:cNvPr>
          <p:cNvSpPr txBox="1">
            <a:spLocks noChangeArrowheads="1"/>
          </p:cNvSpPr>
          <p:nvPr/>
        </p:nvSpPr>
        <p:spPr bwMode="auto">
          <a:xfrm>
            <a:off x="3048000" y="5943600"/>
            <a:ext cx="7715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latin typeface="Times New Roman" panose="02020603050405020304" pitchFamily="18" charset="0"/>
              </a:rPr>
              <a:t>(</a:t>
            </a:r>
            <a:r>
              <a:rPr kumimoji="0" lang="en-US" altLang="zh-CN" sz="1200">
                <a:latin typeface="Times New Roman" panose="02020603050405020304" pitchFamily="18" charset="0"/>
              </a:rPr>
              <a:t>b)</a:t>
            </a:r>
          </a:p>
        </p:txBody>
      </p:sp>
      <p:grpSp>
        <p:nvGrpSpPr>
          <p:cNvPr id="442384" name="Group 16">
            <a:extLst>
              <a:ext uri="{FF2B5EF4-FFF2-40B4-BE49-F238E27FC236}">
                <a16:creationId xmlns:a16="http://schemas.microsoft.com/office/drawing/2014/main" id="{6C8E116E-BC7D-496F-A67D-25E920522F10}"/>
              </a:ext>
            </a:extLst>
          </p:cNvPr>
          <p:cNvGrpSpPr>
            <a:grpSpLocks/>
          </p:cNvGrpSpPr>
          <p:nvPr/>
        </p:nvGrpSpPr>
        <p:grpSpPr bwMode="auto">
          <a:xfrm>
            <a:off x="1752600" y="2286000"/>
            <a:ext cx="3032125" cy="3619500"/>
            <a:chOff x="1632" y="1584"/>
            <a:chExt cx="1910" cy="2280"/>
          </a:xfrm>
        </p:grpSpPr>
        <p:sp>
          <p:nvSpPr>
            <p:cNvPr id="442385" name="Text Box 17">
              <a:extLst>
                <a:ext uri="{FF2B5EF4-FFF2-40B4-BE49-F238E27FC236}">
                  <a16:creationId xmlns:a16="http://schemas.microsoft.com/office/drawing/2014/main" id="{C72067D0-BB44-49DC-B9A2-997EDE93A0B5}"/>
                </a:ext>
              </a:extLst>
            </p:cNvPr>
            <p:cNvSpPr txBox="1">
              <a:spLocks noChangeArrowheads="1"/>
            </p:cNvSpPr>
            <p:nvPr/>
          </p:nvSpPr>
          <p:spPr bwMode="auto">
            <a:xfrm>
              <a:off x="1686" y="2216"/>
              <a:ext cx="53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KB+100</a:t>
              </a:r>
            </a:p>
          </p:txBody>
        </p:sp>
        <p:sp>
          <p:nvSpPr>
            <p:cNvPr id="442386" name="Text Box 18">
              <a:extLst>
                <a:ext uri="{FF2B5EF4-FFF2-40B4-BE49-F238E27FC236}">
                  <a16:creationId xmlns:a16="http://schemas.microsoft.com/office/drawing/2014/main" id="{D193D386-1257-4B06-B25E-AA221E86A5F4}"/>
                </a:ext>
              </a:extLst>
            </p:cNvPr>
            <p:cNvSpPr txBox="1">
              <a:spLocks noChangeArrowheads="1"/>
            </p:cNvSpPr>
            <p:nvPr/>
          </p:nvSpPr>
          <p:spPr bwMode="auto">
            <a:xfrm>
              <a:off x="1632" y="3289"/>
              <a:ext cx="64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KB+3000</a:t>
              </a:r>
            </a:p>
          </p:txBody>
        </p:sp>
        <p:grpSp>
          <p:nvGrpSpPr>
            <p:cNvPr id="442387" name="Group 19">
              <a:extLst>
                <a:ext uri="{FF2B5EF4-FFF2-40B4-BE49-F238E27FC236}">
                  <a16:creationId xmlns:a16="http://schemas.microsoft.com/office/drawing/2014/main" id="{F3D87B6E-D59B-406F-9D86-CA6E14708C66}"/>
                </a:ext>
              </a:extLst>
            </p:cNvPr>
            <p:cNvGrpSpPr>
              <a:grpSpLocks/>
            </p:cNvGrpSpPr>
            <p:nvPr/>
          </p:nvGrpSpPr>
          <p:grpSpPr bwMode="auto">
            <a:xfrm>
              <a:off x="1920" y="1584"/>
              <a:ext cx="1622" cy="2280"/>
              <a:chOff x="1440" y="1584"/>
              <a:chExt cx="1622" cy="2280"/>
            </a:xfrm>
          </p:grpSpPr>
          <p:grpSp>
            <p:nvGrpSpPr>
              <p:cNvPr id="442388" name="Group 20">
                <a:extLst>
                  <a:ext uri="{FF2B5EF4-FFF2-40B4-BE49-F238E27FC236}">
                    <a16:creationId xmlns:a16="http://schemas.microsoft.com/office/drawing/2014/main" id="{E4243424-365F-4C45-A0C7-166CB9B6FFAD}"/>
                  </a:ext>
                </a:extLst>
              </p:cNvPr>
              <p:cNvGrpSpPr>
                <a:grpSpLocks/>
              </p:cNvGrpSpPr>
              <p:nvPr/>
            </p:nvGrpSpPr>
            <p:grpSpPr bwMode="auto">
              <a:xfrm>
                <a:off x="1440" y="1584"/>
                <a:ext cx="1349" cy="2280"/>
                <a:chOff x="1923" y="1584"/>
                <a:chExt cx="1349" cy="2280"/>
              </a:xfrm>
            </p:grpSpPr>
            <p:sp>
              <p:nvSpPr>
                <p:cNvPr id="442389" name="Text Box 21">
                  <a:extLst>
                    <a:ext uri="{FF2B5EF4-FFF2-40B4-BE49-F238E27FC236}">
                      <a16:creationId xmlns:a16="http://schemas.microsoft.com/office/drawing/2014/main" id="{4C4AA572-096A-4192-8709-A352E6FE2777}"/>
                    </a:ext>
                  </a:extLst>
                </p:cNvPr>
                <p:cNvSpPr txBox="1">
                  <a:spLocks noChangeArrowheads="1"/>
                </p:cNvSpPr>
                <p:nvPr/>
              </p:nvSpPr>
              <p:spPr bwMode="auto">
                <a:xfrm>
                  <a:off x="2040" y="1886"/>
                  <a:ext cx="216"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390" name="Text Box 22">
                  <a:extLst>
                    <a:ext uri="{FF2B5EF4-FFF2-40B4-BE49-F238E27FC236}">
                      <a16:creationId xmlns:a16="http://schemas.microsoft.com/office/drawing/2014/main" id="{CCF237E6-173E-4FCB-896E-575DE01E2973}"/>
                    </a:ext>
                  </a:extLst>
                </p:cNvPr>
                <p:cNvSpPr txBox="1">
                  <a:spLocks noChangeArrowheads="1"/>
                </p:cNvSpPr>
                <p:nvPr/>
              </p:nvSpPr>
              <p:spPr bwMode="auto">
                <a:xfrm>
                  <a:off x="2149" y="1777"/>
                  <a:ext cx="155"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391" name="Text Box 23">
                  <a:extLst>
                    <a:ext uri="{FF2B5EF4-FFF2-40B4-BE49-F238E27FC236}">
                      <a16:creationId xmlns:a16="http://schemas.microsoft.com/office/drawing/2014/main" id="{A60E28BA-E6F3-4C87-8532-92E5E672D429}"/>
                    </a:ext>
                  </a:extLst>
                </p:cNvPr>
                <p:cNvSpPr txBox="1">
                  <a:spLocks noChangeArrowheads="1"/>
                </p:cNvSpPr>
                <p:nvPr/>
              </p:nvSpPr>
              <p:spPr bwMode="auto">
                <a:xfrm>
                  <a:off x="1923" y="2107"/>
                  <a:ext cx="35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a:t>
                  </a:r>
                </a:p>
              </p:txBody>
            </p:sp>
            <p:sp>
              <p:nvSpPr>
                <p:cNvPr id="442392" name="Line 24">
                  <a:extLst>
                    <a:ext uri="{FF2B5EF4-FFF2-40B4-BE49-F238E27FC236}">
                      <a16:creationId xmlns:a16="http://schemas.microsoft.com/office/drawing/2014/main" id="{9608A0A8-F254-4AE4-BEB4-C7F4E9760D27}"/>
                    </a:ext>
                  </a:extLst>
                </p:cNvPr>
                <p:cNvSpPr>
                  <a:spLocks noChangeShapeType="1"/>
                </p:cNvSpPr>
                <p:nvPr/>
              </p:nvSpPr>
              <p:spPr bwMode="auto">
                <a:xfrm>
                  <a:off x="2256" y="2640"/>
                  <a:ext cx="80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3" name="Text Box 25">
                  <a:extLst>
                    <a:ext uri="{FF2B5EF4-FFF2-40B4-BE49-F238E27FC236}">
                      <a16:creationId xmlns:a16="http://schemas.microsoft.com/office/drawing/2014/main" id="{DE233D3A-5524-4146-B3B0-55097F207AAD}"/>
                    </a:ext>
                  </a:extLst>
                </p:cNvPr>
                <p:cNvSpPr txBox="1">
                  <a:spLocks noChangeArrowheads="1"/>
                </p:cNvSpPr>
                <p:nvPr/>
              </p:nvSpPr>
              <p:spPr bwMode="auto">
                <a:xfrm>
                  <a:off x="1925" y="3411"/>
                  <a:ext cx="3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23</a:t>
                  </a:r>
                  <a:r>
                    <a:rPr kumimoji="0" lang="en-US" altLang="zh-CN" sz="1200">
                      <a:solidFill>
                        <a:srgbClr val="CC3300"/>
                      </a:solidFill>
                      <a:latin typeface="Times New Roman" panose="02020603050405020304" pitchFamily="18" charset="0"/>
                    </a:rPr>
                    <a:t>KB</a:t>
                  </a:r>
                </a:p>
              </p:txBody>
            </p:sp>
            <p:sp>
              <p:nvSpPr>
                <p:cNvPr id="442394" name="Text Box 26">
                  <a:extLst>
                    <a:ext uri="{FF2B5EF4-FFF2-40B4-BE49-F238E27FC236}">
                      <a16:creationId xmlns:a16="http://schemas.microsoft.com/office/drawing/2014/main" id="{E4D3B1CB-1B23-4231-A9D0-089086F562B3}"/>
                    </a:ext>
                  </a:extLst>
                </p:cNvPr>
                <p:cNvSpPr txBox="1">
                  <a:spLocks noChangeArrowheads="1"/>
                </p:cNvSpPr>
                <p:nvPr/>
              </p:nvSpPr>
              <p:spPr bwMode="auto">
                <a:xfrm>
                  <a:off x="1928" y="2956"/>
                  <a:ext cx="33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22</a:t>
                  </a:r>
                  <a:r>
                    <a:rPr kumimoji="0" lang="en-US" altLang="zh-CN" sz="1200">
                      <a:solidFill>
                        <a:srgbClr val="CC3300"/>
                      </a:solidFill>
                      <a:latin typeface="Times New Roman" panose="02020603050405020304" pitchFamily="18" charset="0"/>
                    </a:rPr>
                    <a:t>KB</a:t>
                  </a:r>
                </a:p>
              </p:txBody>
            </p:sp>
            <p:sp>
              <p:nvSpPr>
                <p:cNvPr id="442395" name="Text Box 27">
                  <a:extLst>
                    <a:ext uri="{FF2B5EF4-FFF2-40B4-BE49-F238E27FC236}">
                      <a16:creationId xmlns:a16="http://schemas.microsoft.com/office/drawing/2014/main" id="{5C56CA48-AEA2-4725-BBED-13642D1A270A}"/>
                    </a:ext>
                  </a:extLst>
                </p:cNvPr>
                <p:cNvSpPr txBox="1">
                  <a:spLocks noChangeArrowheads="1"/>
                </p:cNvSpPr>
                <p:nvPr/>
              </p:nvSpPr>
              <p:spPr bwMode="auto">
                <a:xfrm>
                  <a:off x="2230" y="1776"/>
                  <a:ext cx="813" cy="2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a:t>
                  </a:r>
                </a:p>
                <a:p>
                  <a:pPr algn="just" eaLnBrk="0" hangingPunct="0"/>
                  <a:r>
                    <a:rPr kumimoji="0" lang="zh-CN" altLang="en-US" sz="1200">
                      <a:solidFill>
                        <a:srgbClr val="CC3300"/>
                      </a:solidFill>
                      <a:latin typeface="Times New Roman" panose="02020603050405020304" pitchFamily="18" charset="0"/>
                    </a:rPr>
                    <a:t>    操作系统</a:t>
                  </a:r>
                </a:p>
                <a:p>
                  <a:pPr algn="just" eaLnBrk="0" hangingPunct="0"/>
                  <a:endParaRPr kumimoji="0" lang="zh-CN" altLang="en-US" sz="1200">
                    <a:solidFill>
                      <a:srgbClr val="CC3300"/>
                    </a:solidFill>
                    <a:latin typeface="Times New Roman" panose="02020603050405020304" pitchFamily="18" charset="0"/>
                  </a:endParaRPr>
                </a:p>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r>
                    <a:rPr kumimoji="0" lang="en-US" altLang="zh-CN" sz="1200">
                      <a:solidFill>
                        <a:srgbClr val="CC3300"/>
                      </a:solidFill>
                      <a:latin typeface="Times New Roman" panose="02020603050405020304" pitchFamily="18" charset="0"/>
                    </a:rPr>
                    <a:t>Call 100</a:t>
                  </a:r>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b="1">
                      <a:solidFill>
                        <a:srgbClr val="CC3300"/>
                      </a:solidFill>
                      <a:latin typeface="Times New Roman" panose="02020603050405020304" pitchFamily="18" charset="0"/>
                    </a:rPr>
                    <a:t>              ……</a:t>
                  </a:r>
                </a:p>
              </p:txBody>
            </p:sp>
            <p:sp>
              <p:nvSpPr>
                <p:cNvPr id="442396" name="Line 28">
                  <a:extLst>
                    <a:ext uri="{FF2B5EF4-FFF2-40B4-BE49-F238E27FC236}">
                      <a16:creationId xmlns:a16="http://schemas.microsoft.com/office/drawing/2014/main" id="{7182CC8C-B1F9-414D-B3ED-2768983EF083}"/>
                    </a:ext>
                  </a:extLst>
                </p:cNvPr>
                <p:cNvSpPr>
                  <a:spLocks noChangeShapeType="1"/>
                </p:cNvSpPr>
                <p:nvPr/>
              </p:nvSpPr>
              <p:spPr bwMode="auto">
                <a:xfrm>
                  <a:off x="2256" y="2160"/>
                  <a:ext cx="79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7" name="Text Box 29">
                  <a:extLst>
                    <a:ext uri="{FF2B5EF4-FFF2-40B4-BE49-F238E27FC236}">
                      <a16:creationId xmlns:a16="http://schemas.microsoft.com/office/drawing/2014/main" id="{3EFFC7B0-B922-412B-9BD5-EF1C0942D24F}"/>
                    </a:ext>
                  </a:extLst>
                </p:cNvPr>
                <p:cNvSpPr txBox="1">
                  <a:spLocks noChangeArrowheads="1"/>
                </p:cNvSpPr>
                <p:nvPr/>
              </p:nvSpPr>
              <p:spPr bwMode="auto">
                <a:xfrm>
                  <a:off x="1941" y="2565"/>
                  <a:ext cx="33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21</a:t>
                  </a:r>
                  <a:r>
                    <a:rPr kumimoji="0" lang="en-US" altLang="zh-CN" sz="1200">
                      <a:solidFill>
                        <a:srgbClr val="CC3300"/>
                      </a:solidFill>
                      <a:latin typeface="Times New Roman" panose="02020603050405020304" pitchFamily="18" charset="0"/>
                    </a:rPr>
                    <a:t>KB</a:t>
                  </a:r>
                </a:p>
              </p:txBody>
            </p:sp>
            <p:sp>
              <p:nvSpPr>
                <p:cNvPr id="442398" name="Line 30">
                  <a:extLst>
                    <a:ext uri="{FF2B5EF4-FFF2-40B4-BE49-F238E27FC236}">
                      <a16:creationId xmlns:a16="http://schemas.microsoft.com/office/drawing/2014/main" id="{A404FEFD-53C0-4FD8-B397-182060FA1EDE}"/>
                    </a:ext>
                  </a:extLst>
                </p:cNvPr>
                <p:cNvSpPr>
                  <a:spLocks noChangeShapeType="1"/>
                </p:cNvSpPr>
                <p:nvPr/>
              </p:nvSpPr>
              <p:spPr bwMode="auto">
                <a:xfrm>
                  <a:off x="2256" y="3024"/>
                  <a:ext cx="815"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399" name="Line 31">
                  <a:extLst>
                    <a:ext uri="{FF2B5EF4-FFF2-40B4-BE49-F238E27FC236}">
                      <a16:creationId xmlns:a16="http://schemas.microsoft.com/office/drawing/2014/main" id="{3920DB95-6A04-4B35-A7A9-2609AC3A9100}"/>
                    </a:ext>
                  </a:extLst>
                </p:cNvPr>
                <p:cNvSpPr>
                  <a:spLocks noChangeShapeType="1"/>
                </p:cNvSpPr>
                <p:nvPr/>
              </p:nvSpPr>
              <p:spPr bwMode="auto">
                <a:xfrm>
                  <a:off x="2234" y="3554"/>
                  <a:ext cx="81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0" name="Text Box 32">
                  <a:extLst>
                    <a:ext uri="{FF2B5EF4-FFF2-40B4-BE49-F238E27FC236}">
                      <a16:creationId xmlns:a16="http://schemas.microsoft.com/office/drawing/2014/main" id="{B836F7DD-E4EA-4697-8E94-061ECEA07F32}"/>
                    </a:ext>
                  </a:extLst>
                </p:cNvPr>
                <p:cNvSpPr txBox="1">
                  <a:spLocks noChangeArrowheads="1"/>
                </p:cNvSpPr>
                <p:nvPr/>
              </p:nvSpPr>
              <p:spPr bwMode="auto">
                <a:xfrm>
                  <a:off x="2448" y="1584"/>
                  <a:ext cx="57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01" name="Line 33">
                  <a:extLst>
                    <a:ext uri="{FF2B5EF4-FFF2-40B4-BE49-F238E27FC236}">
                      <a16:creationId xmlns:a16="http://schemas.microsoft.com/office/drawing/2014/main" id="{D5628F5D-9DF5-4AD0-BE5E-1EF83B43916A}"/>
                    </a:ext>
                  </a:extLst>
                </p:cNvPr>
                <p:cNvSpPr>
                  <a:spLocks noChangeShapeType="1"/>
                </p:cNvSpPr>
                <p:nvPr/>
              </p:nvSpPr>
              <p:spPr bwMode="auto">
                <a:xfrm>
                  <a:off x="2956" y="3422"/>
                  <a:ext cx="316"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2" name="Line 34">
                  <a:extLst>
                    <a:ext uri="{FF2B5EF4-FFF2-40B4-BE49-F238E27FC236}">
                      <a16:creationId xmlns:a16="http://schemas.microsoft.com/office/drawing/2014/main" id="{B3BFCD68-9876-4874-A98B-FFF5CEA8E48D}"/>
                    </a:ext>
                  </a:extLst>
                </p:cNvPr>
                <p:cNvSpPr>
                  <a:spLocks noChangeShapeType="1"/>
                </p:cNvSpPr>
                <p:nvPr/>
              </p:nvSpPr>
              <p:spPr bwMode="auto">
                <a:xfrm flipV="1">
                  <a:off x="3272" y="2042"/>
                  <a:ext cx="0" cy="138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03" name="Line 35">
                  <a:extLst>
                    <a:ext uri="{FF2B5EF4-FFF2-40B4-BE49-F238E27FC236}">
                      <a16:creationId xmlns:a16="http://schemas.microsoft.com/office/drawing/2014/main" id="{D8294A39-53CD-450C-BD65-DF26E15C1110}"/>
                    </a:ext>
                  </a:extLst>
                </p:cNvPr>
                <p:cNvSpPr>
                  <a:spLocks noChangeShapeType="1"/>
                </p:cNvSpPr>
                <p:nvPr/>
              </p:nvSpPr>
              <p:spPr bwMode="auto">
                <a:xfrm flipH="1">
                  <a:off x="2990" y="2042"/>
                  <a:ext cx="28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442404" name="Text Box 36">
                <a:extLst>
                  <a:ext uri="{FF2B5EF4-FFF2-40B4-BE49-F238E27FC236}">
                    <a16:creationId xmlns:a16="http://schemas.microsoft.com/office/drawing/2014/main" id="{0BBD92A8-2312-47C3-9977-57CFE4089460}"/>
                  </a:ext>
                </a:extLst>
              </p:cNvPr>
              <p:cNvSpPr txBox="1">
                <a:spLocks noChangeArrowheads="1"/>
              </p:cNvSpPr>
              <p:nvPr/>
            </p:nvSpPr>
            <p:spPr bwMode="auto">
              <a:xfrm>
                <a:off x="2688" y="2592"/>
                <a:ext cx="37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600" b="1">
                    <a:solidFill>
                      <a:srgbClr val="CC3300"/>
                    </a:solidFill>
                    <a:latin typeface="Times New Roman" panose="02020603050405020304" pitchFamily="18" charset="0"/>
                    <a:sym typeface="Symbol" panose="05050102010706020507" pitchFamily="18" charset="2"/>
                  </a:rPr>
                  <a:t></a:t>
                </a:r>
                <a:endParaRPr kumimoji="0" lang="zh-CN" altLang="en-US" sz="1600" b="1">
                  <a:solidFill>
                    <a:srgbClr val="CC3300"/>
                  </a:solidFill>
                  <a:latin typeface="Times New Roman" panose="02020603050405020304" pitchFamily="18" charset="0"/>
                </a:endParaRPr>
              </a:p>
            </p:txBody>
          </p:sp>
        </p:grpSp>
      </p:grpSp>
      <p:grpSp>
        <p:nvGrpSpPr>
          <p:cNvPr id="442405" name="Group 37">
            <a:extLst>
              <a:ext uri="{FF2B5EF4-FFF2-40B4-BE49-F238E27FC236}">
                <a16:creationId xmlns:a16="http://schemas.microsoft.com/office/drawing/2014/main" id="{B0841921-B9C1-4E08-91A4-ECCA181216E1}"/>
              </a:ext>
            </a:extLst>
          </p:cNvPr>
          <p:cNvGrpSpPr>
            <a:grpSpLocks/>
          </p:cNvGrpSpPr>
          <p:nvPr/>
        </p:nvGrpSpPr>
        <p:grpSpPr bwMode="auto">
          <a:xfrm>
            <a:off x="4267200" y="2667000"/>
            <a:ext cx="2514600" cy="3733800"/>
            <a:chOff x="2976" y="1680"/>
            <a:chExt cx="1584" cy="2256"/>
          </a:xfrm>
        </p:grpSpPr>
        <p:sp>
          <p:nvSpPr>
            <p:cNvPr id="442406" name="Text Box 38">
              <a:extLst>
                <a:ext uri="{FF2B5EF4-FFF2-40B4-BE49-F238E27FC236}">
                  <a16:creationId xmlns:a16="http://schemas.microsoft.com/office/drawing/2014/main" id="{762C9399-30A7-40BE-939B-25AF3846FAE4}"/>
                </a:ext>
              </a:extLst>
            </p:cNvPr>
            <p:cNvSpPr txBox="1">
              <a:spLocks noChangeArrowheads="1"/>
            </p:cNvSpPr>
            <p:nvPr/>
          </p:nvSpPr>
          <p:spPr bwMode="auto">
            <a:xfrm>
              <a:off x="3370" y="1926"/>
              <a:ext cx="31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100</a:t>
              </a:r>
            </a:p>
          </p:txBody>
        </p:sp>
        <p:sp>
          <p:nvSpPr>
            <p:cNvPr id="442407" name="Text Box 39">
              <a:extLst>
                <a:ext uri="{FF2B5EF4-FFF2-40B4-BE49-F238E27FC236}">
                  <a16:creationId xmlns:a16="http://schemas.microsoft.com/office/drawing/2014/main" id="{AD82C26B-7D2B-41F6-816C-AD22F8083E47}"/>
                </a:ext>
              </a:extLst>
            </p:cNvPr>
            <p:cNvSpPr txBox="1">
              <a:spLocks noChangeArrowheads="1"/>
            </p:cNvSpPr>
            <p:nvPr/>
          </p:nvSpPr>
          <p:spPr bwMode="auto">
            <a:xfrm>
              <a:off x="3475" y="1837"/>
              <a:ext cx="1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408" name="Text Box 40">
              <a:extLst>
                <a:ext uri="{FF2B5EF4-FFF2-40B4-BE49-F238E27FC236}">
                  <a16:creationId xmlns:a16="http://schemas.microsoft.com/office/drawing/2014/main" id="{49B957CF-DE6E-46DE-9DDE-FD39207D7279}"/>
                </a:ext>
              </a:extLst>
            </p:cNvPr>
            <p:cNvSpPr txBox="1">
              <a:spLocks noChangeArrowheads="1"/>
            </p:cNvSpPr>
            <p:nvPr/>
          </p:nvSpPr>
          <p:spPr bwMode="auto">
            <a:xfrm>
              <a:off x="3257" y="2106"/>
              <a:ext cx="34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a:t>
              </a:r>
            </a:p>
          </p:txBody>
        </p:sp>
        <p:sp>
          <p:nvSpPr>
            <p:cNvPr id="442409" name="Line 41">
              <a:extLst>
                <a:ext uri="{FF2B5EF4-FFF2-40B4-BE49-F238E27FC236}">
                  <a16:creationId xmlns:a16="http://schemas.microsoft.com/office/drawing/2014/main" id="{554C861D-5371-4F5B-8B9F-1DD36D9025F5}"/>
                </a:ext>
              </a:extLst>
            </p:cNvPr>
            <p:cNvSpPr>
              <a:spLocks noChangeShapeType="1"/>
            </p:cNvSpPr>
            <p:nvPr/>
          </p:nvSpPr>
          <p:spPr bwMode="auto">
            <a:xfrm>
              <a:off x="3569" y="2587"/>
              <a:ext cx="776"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0" name="Text Box 42">
              <a:extLst>
                <a:ext uri="{FF2B5EF4-FFF2-40B4-BE49-F238E27FC236}">
                  <a16:creationId xmlns:a16="http://schemas.microsoft.com/office/drawing/2014/main" id="{6E40151A-6D42-4586-A3AB-FC90DD952DDE}"/>
                </a:ext>
              </a:extLst>
            </p:cNvPr>
            <p:cNvSpPr txBox="1">
              <a:spLocks noChangeArrowheads="1"/>
            </p:cNvSpPr>
            <p:nvPr/>
          </p:nvSpPr>
          <p:spPr bwMode="auto">
            <a:xfrm>
              <a:off x="3259" y="3168"/>
              <a:ext cx="32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23</a:t>
              </a:r>
              <a:r>
                <a:rPr kumimoji="0" lang="en-US" altLang="zh-CN" sz="1200">
                  <a:solidFill>
                    <a:srgbClr val="CC3300"/>
                  </a:solidFill>
                  <a:latin typeface="Times New Roman" panose="02020603050405020304" pitchFamily="18" charset="0"/>
                </a:rPr>
                <a:t>KB</a:t>
              </a:r>
            </a:p>
          </p:txBody>
        </p:sp>
        <p:sp>
          <p:nvSpPr>
            <p:cNvPr id="442411" name="Text Box 43">
              <a:extLst>
                <a:ext uri="{FF2B5EF4-FFF2-40B4-BE49-F238E27FC236}">
                  <a16:creationId xmlns:a16="http://schemas.microsoft.com/office/drawing/2014/main" id="{F77F41AA-E596-4E22-97EB-3C8FBD4EDDA3}"/>
                </a:ext>
              </a:extLst>
            </p:cNvPr>
            <p:cNvSpPr txBox="1">
              <a:spLocks noChangeArrowheads="1"/>
            </p:cNvSpPr>
            <p:nvPr/>
          </p:nvSpPr>
          <p:spPr bwMode="auto">
            <a:xfrm>
              <a:off x="3262" y="2797"/>
              <a:ext cx="31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22</a:t>
              </a:r>
              <a:r>
                <a:rPr kumimoji="0" lang="en-US" altLang="zh-CN" sz="1200">
                  <a:solidFill>
                    <a:srgbClr val="CC3300"/>
                  </a:solidFill>
                  <a:latin typeface="Times New Roman" panose="02020603050405020304" pitchFamily="18" charset="0"/>
                </a:rPr>
                <a:t>KB</a:t>
              </a:r>
            </a:p>
          </p:txBody>
        </p:sp>
        <p:sp>
          <p:nvSpPr>
            <p:cNvPr id="442412" name="Text Box 44">
              <a:extLst>
                <a:ext uri="{FF2B5EF4-FFF2-40B4-BE49-F238E27FC236}">
                  <a16:creationId xmlns:a16="http://schemas.microsoft.com/office/drawing/2014/main" id="{60EA02A1-ADFE-40E0-A76E-03ECD60C520B}"/>
                </a:ext>
              </a:extLst>
            </p:cNvPr>
            <p:cNvSpPr txBox="1">
              <a:spLocks noChangeArrowheads="1"/>
            </p:cNvSpPr>
            <p:nvPr/>
          </p:nvSpPr>
          <p:spPr bwMode="auto">
            <a:xfrm>
              <a:off x="3553" y="1937"/>
              <a:ext cx="785" cy="1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操作系统</a:t>
              </a:r>
            </a:p>
            <a:p>
              <a:pPr algn="just" eaLnBrk="0" hangingPunct="0"/>
              <a:r>
                <a:rPr kumimoji="0" lang="en-US" altLang="zh-CN" sz="1200">
                  <a:solidFill>
                    <a:srgbClr val="CC3300"/>
                  </a:solidFill>
                  <a:latin typeface="Times New Roman" panose="02020603050405020304" pitchFamily="18" charset="0"/>
                </a:rPr>
                <a:t>    </a:t>
              </a: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Call 20580</a:t>
              </a:r>
              <a:endParaRPr kumimoji="0" lang="en-US" altLang="zh-CN" sz="1200" b="1">
                <a:solidFill>
                  <a:srgbClr val="CC3300"/>
                </a:solidFill>
                <a:latin typeface="Times New Roman" panose="02020603050405020304" pitchFamily="18" charset="0"/>
              </a:endParaRPr>
            </a:p>
            <a:p>
              <a:pPr algn="just" eaLnBrk="0" hangingPunct="0"/>
              <a:endParaRPr kumimoji="0" lang="en-US" altLang="zh-CN" sz="1200" b="1">
                <a:solidFill>
                  <a:srgbClr val="CC3300"/>
                </a:solidFill>
                <a:latin typeface="Times New Roman" panose="02020603050405020304" pitchFamily="18" charset="0"/>
              </a:endParaRPr>
            </a:p>
            <a:p>
              <a:pPr algn="just" eaLnBrk="0" hangingPunct="0"/>
              <a:r>
                <a:rPr kumimoji="0" lang="en-US" altLang="zh-CN" sz="1200" b="1">
                  <a:solidFill>
                    <a:srgbClr val="CC3300"/>
                  </a:solidFill>
                  <a:latin typeface="Times New Roman" panose="02020603050405020304" pitchFamily="18" charset="0"/>
                </a:rPr>
                <a:t>       ……</a:t>
              </a:r>
            </a:p>
          </p:txBody>
        </p:sp>
        <p:sp>
          <p:nvSpPr>
            <p:cNvPr id="442413" name="Text Box 45">
              <a:extLst>
                <a:ext uri="{FF2B5EF4-FFF2-40B4-BE49-F238E27FC236}">
                  <a16:creationId xmlns:a16="http://schemas.microsoft.com/office/drawing/2014/main" id="{D16176C9-0183-476A-9ED3-73B121DAF376}"/>
                </a:ext>
              </a:extLst>
            </p:cNvPr>
            <p:cNvSpPr txBox="1">
              <a:spLocks noChangeArrowheads="1"/>
            </p:cNvSpPr>
            <p:nvPr/>
          </p:nvSpPr>
          <p:spPr bwMode="auto">
            <a:xfrm>
              <a:off x="3028" y="2195"/>
              <a:ext cx="52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KB+100</a:t>
              </a:r>
            </a:p>
          </p:txBody>
        </p:sp>
        <p:sp>
          <p:nvSpPr>
            <p:cNvPr id="442414" name="Text Box 46">
              <a:extLst>
                <a:ext uri="{FF2B5EF4-FFF2-40B4-BE49-F238E27FC236}">
                  <a16:creationId xmlns:a16="http://schemas.microsoft.com/office/drawing/2014/main" id="{DA565F73-A061-491C-BA93-6D545602F13B}"/>
                </a:ext>
              </a:extLst>
            </p:cNvPr>
            <p:cNvSpPr txBox="1">
              <a:spLocks noChangeArrowheads="1"/>
            </p:cNvSpPr>
            <p:nvPr/>
          </p:nvSpPr>
          <p:spPr bwMode="auto">
            <a:xfrm>
              <a:off x="2976" y="3069"/>
              <a:ext cx="62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20</a:t>
              </a:r>
              <a:r>
                <a:rPr kumimoji="0" lang="en-US" altLang="zh-CN" sz="1200">
                  <a:solidFill>
                    <a:srgbClr val="CC3300"/>
                  </a:solidFill>
                  <a:latin typeface="Times New Roman" panose="02020603050405020304" pitchFamily="18" charset="0"/>
                </a:rPr>
                <a:t>KB+3000</a:t>
              </a:r>
            </a:p>
          </p:txBody>
        </p:sp>
        <p:sp>
          <p:nvSpPr>
            <p:cNvPr id="442415" name="Line 47">
              <a:extLst>
                <a:ext uri="{FF2B5EF4-FFF2-40B4-BE49-F238E27FC236}">
                  <a16:creationId xmlns:a16="http://schemas.microsoft.com/office/drawing/2014/main" id="{22765E89-AC57-458B-ACC7-ECD96EE59C61}"/>
                </a:ext>
              </a:extLst>
            </p:cNvPr>
            <p:cNvSpPr>
              <a:spLocks noChangeShapeType="1"/>
            </p:cNvSpPr>
            <p:nvPr/>
          </p:nvSpPr>
          <p:spPr bwMode="auto">
            <a:xfrm>
              <a:off x="3552" y="2160"/>
              <a:ext cx="76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6" name="Text Box 48">
              <a:extLst>
                <a:ext uri="{FF2B5EF4-FFF2-40B4-BE49-F238E27FC236}">
                  <a16:creationId xmlns:a16="http://schemas.microsoft.com/office/drawing/2014/main" id="{E4C5153D-6685-4B02-8A31-A332D65F686E}"/>
                </a:ext>
              </a:extLst>
            </p:cNvPr>
            <p:cNvSpPr txBox="1">
              <a:spLocks noChangeArrowheads="1"/>
            </p:cNvSpPr>
            <p:nvPr/>
          </p:nvSpPr>
          <p:spPr bwMode="auto">
            <a:xfrm>
              <a:off x="3274" y="2479"/>
              <a:ext cx="31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  21</a:t>
              </a:r>
              <a:r>
                <a:rPr kumimoji="0" lang="en-US" altLang="zh-CN" sz="1200">
                  <a:solidFill>
                    <a:srgbClr val="CC3300"/>
                  </a:solidFill>
                  <a:latin typeface="Times New Roman" panose="02020603050405020304" pitchFamily="18" charset="0"/>
                </a:rPr>
                <a:t>KB</a:t>
              </a:r>
            </a:p>
          </p:txBody>
        </p:sp>
        <p:sp>
          <p:nvSpPr>
            <p:cNvPr id="442417" name="Line 49">
              <a:extLst>
                <a:ext uri="{FF2B5EF4-FFF2-40B4-BE49-F238E27FC236}">
                  <a16:creationId xmlns:a16="http://schemas.microsoft.com/office/drawing/2014/main" id="{06417CB5-CB81-4DCC-9A76-1D673CD8C67E}"/>
                </a:ext>
              </a:extLst>
            </p:cNvPr>
            <p:cNvSpPr>
              <a:spLocks noChangeShapeType="1"/>
            </p:cNvSpPr>
            <p:nvPr/>
          </p:nvSpPr>
          <p:spPr bwMode="auto">
            <a:xfrm>
              <a:off x="3567" y="2922"/>
              <a:ext cx="7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8" name="Line 50">
              <a:extLst>
                <a:ext uri="{FF2B5EF4-FFF2-40B4-BE49-F238E27FC236}">
                  <a16:creationId xmlns:a16="http://schemas.microsoft.com/office/drawing/2014/main" id="{F78ACCA7-A650-4714-B88B-A41D82238A8D}"/>
                </a:ext>
              </a:extLst>
            </p:cNvPr>
            <p:cNvSpPr>
              <a:spLocks noChangeShapeType="1"/>
            </p:cNvSpPr>
            <p:nvPr/>
          </p:nvSpPr>
          <p:spPr bwMode="auto">
            <a:xfrm>
              <a:off x="3557" y="3285"/>
              <a:ext cx="7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19" name="Text Box 51">
              <a:extLst>
                <a:ext uri="{FF2B5EF4-FFF2-40B4-BE49-F238E27FC236}">
                  <a16:creationId xmlns:a16="http://schemas.microsoft.com/office/drawing/2014/main" id="{955CB610-F830-4C1E-A13A-204529932AFE}"/>
                </a:ext>
              </a:extLst>
            </p:cNvPr>
            <p:cNvSpPr txBox="1">
              <a:spLocks noChangeArrowheads="1"/>
            </p:cNvSpPr>
            <p:nvPr/>
          </p:nvSpPr>
          <p:spPr bwMode="auto">
            <a:xfrm>
              <a:off x="3646" y="1680"/>
              <a:ext cx="55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20" name="Line 52">
              <a:extLst>
                <a:ext uri="{FF2B5EF4-FFF2-40B4-BE49-F238E27FC236}">
                  <a16:creationId xmlns:a16="http://schemas.microsoft.com/office/drawing/2014/main" id="{B5371986-13CD-4D0A-AEDB-93672C73F6B5}"/>
                </a:ext>
              </a:extLst>
            </p:cNvPr>
            <p:cNvSpPr>
              <a:spLocks noChangeShapeType="1"/>
            </p:cNvSpPr>
            <p:nvPr/>
          </p:nvSpPr>
          <p:spPr bwMode="auto">
            <a:xfrm>
              <a:off x="4255" y="3177"/>
              <a:ext cx="305"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21" name="Line 53">
              <a:extLst>
                <a:ext uri="{FF2B5EF4-FFF2-40B4-BE49-F238E27FC236}">
                  <a16:creationId xmlns:a16="http://schemas.microsoft.com/office/drawing/2014/main" id="{7C534335-727B-4F9C-96FE-43967E6449BC}"/>
                </a:ext>
              </a:extLst>
            </p:cNvPr>
            <p:cNvSpPr>
              <a:spLocks noChangeShapeType="1"/>
            </p:cNvSpPr>
            <p:nvPr/>
          </p:nvSpPr>
          <p:spPr bwMode="auto">
            <a:xfrm flipV="1">
              <a:off x="4560" y="2301"/>
              <a:ext cx="0" cy="876"/>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22" name="Line 54">
              <a:extLst>
                <a:ext uri="{FF2B5EF4-FFF2-40B4-BE49-F238E27FC236}">
                  <a16:creationId xmlns:a16="http://schemas.microsoft.com/office/drawing/2014/main" id="{27F16B31-FB70-40BF-AE94-5C3FD8891584}"/>
                </a:ext>
              </a:extLst>
            </p:cNvPr>
            <p:cNvSpPr>
              <a:spLocks noChangeShapeType="1"/>
            </p:cNvSpPr>
            <p:nvPr/>
          </p:nvSpPr>
          <p:spPr bwMode="auto">
            <a:xfrm flipH="1">
              <a:off x="4276" y="2301"/>
              <a:ext cx="272"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2423" name="Text Box 55">
              <a:extLst>
                <a:ext uri="{FF2B5EF4-FFF2-40B4-BE49-F238E27FC236}">
                  <a16:creationId xmlns:a16="http://schemas.microsoft.com/office/drawing/2014/main" id="{7DA8FBBF-7488-4B92-A21A-50CD33F1395E}"/>
                </a:ext>
              </a:extLst>
            </p:cNvPr>
            <p:cNvSpPr txBox="1">
              <a:spLocks noChangeArrowheads="1"/>
            </p:cNvSpPr>
            <p:nvPr/>
          </p:nvSpPr>
          <p:spPr bwMode="auto">
            <a:xfrm>
              <a:off x="3676" y="3609"/>
              <a:ext cx="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c)</a:t>
              </a:r>
            </a:p>
          </p:txBody>
        </p:sp>
        <p:sp>
          <p:nvSpPr>
            <p:cNvPr id="442424" name="Line 56">
              <a:extLst>
                <a:ext uri="{FF2B5EF4-FFF2-40B4-BE49-F238E27FC236}">
                  <a16:creationId xmlns:a16="http://schemas.microsoft.com/office/drawing/2014/main" id="{A1B61366-17C2-4AAF-B640-9C5A5096FF30}"/>
                </a:ext>
              </a:extLst>
            </p:cNvPr>
            <p:cNvSpPr>
              <a:spLocks noChangeShapeType="1"/>
            </p:cNvSpPr>
            <p:nvPr/>
          </p:nvSpPr>
          <p:spPr bwMode="auto">
            <a:xfrm>
              <a:off x="4176" y="31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425" name="Line 57">
              <a:extLst>
                <a:ext uri="{FF2B5EF4-FFF2-40B4-BE49-F238E27FC236}">
                  <a16:creationId xmlns:a16="http://schemas.microsoft.com/office/drawing/2014/main" id="{5AF83F36-4F25-441E-9F15-CE1E2A7E6264}"/>
                </a:ext>
              </a:extLst>
            </p:cNvPr>
            <p:cNvSpPr>
              <a:spLocks noChangeShapeType="1"/>
            </p:cNvSpPr>
            <p:nvPr/>
          </p:nvSpPr>
          <p:spPr bwMode="auto">
            <a:xfrm flipV="1">
              <a:off x="4512" y="2256"/>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2426" name="Line 58">
              <a:extLst>
                <a:ext uri="{FF2B5EF4-FFF2-40B4-BE49-F238E27FC236}">
                  <a16:creationId xmlns:a16="http://schemas.microsoft.com/office/drawing/2014/main" id="{F1922589-1D21-4EC7-A43C-3887A1207495}"/>
                </a:ext>
              </a:extLst>
            </p:cNvPr>
            <p:cNvSpPr>
              <a:spLocks noChangeShapeType="1"/>
            </p:cNvSpPr>
            <p:nvPr/>
          </p:nvSpPr>
          <p:spPr bwMode="auto">
            <a:xfrm flipH="1">
              <a:off x="4272" y="225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42427" name="Group 59">
            <a:extLst>
              <a:ext uri="{FF2B5EF4-FFF2-40B4-BE49-F238E27FC236}">
                <a16:creationId xmlns:a16="http://schemas.microsoft.com/office/drawing/2014/main" id="{A69D45CB-020A-4165-80C4-FDC383CE5258}"/>
              </a:ext>
            </a:extLst>
          </p:cNvPr>
          <p:cNvGrpSpPr>
            <a:grpSpLocks/>
          </p:cNvGrpSpPr>
          <p:nvPr/>
        </p:nvGrpSpPr>
        <p:grpSpPr bwMode="auto">
          <a:xfrm>
            <a:off x="6781800" y="2667000"/>
            <a:ext cx="2133600" cy="3733800"/>
            <a:chOff x="4272" y="1680"/>
            <a:chExt cx="1344" cy="2352"/>
          </a:xfrm>
        </p:grpSpPr>
        <p:sp>
          <p:nvSpPr>
            <p:cNvPr id="442428" name="Text Box 60">
              <a:extLst>
                <a:ext uri="{FF2B5EF4-FFF2-40B4-BE49-F238E27FC236}">
                  <a16:creationId xmlns:a16="http://schemas.microsoft.com/office/drawing/2014/main" id="{161CC40E-C29B-4818-9D2A-BE170D4CC442}"/>
                </a:ext>
              </a:extLst>
            </p:cNvPr>
            <p:cNvSpPr txBox="1">
              <a:spLocks noChangeArrowheads="1"/>
            </p:cNvSpPr>
            <p:nvPr/>
          </p:nvSpPr>
          <p:spPr bwMode="auto">
            <a:xfrm>
              <a:off x="4512" y="3120"/>
              <a:ext cx="28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25</a:t>
              </a:r>
              <a:r>
                <a:rPr kumimoji="0" lang="en-US" altLang="zh-CN" sz="1200">
                  <a:solidFill>
                    <a:srgbClr val="CC3300"/>
                  </a:solidFill>
                  <a:latin typeface="Times New Roman" panose="02020603050405020304" pitchFamily="18" charset="0"/>
                </a:rPr>
                <a:t>KB</a:t>
              </a:r>
            </a:p>
          </p:txBody>
        </p:sp>
        <p:sp>
          <p:nvSpPr>
            <p:cNvPr id="442429" name="Line 61">
              <a:extLst>
                <a:ext uri="{FF2B5EF4-FFF2-40B4-BE49-F238E27FC236}">
                  <a16:creationId xmlns:a16="http://schemas.microsoft.com/office/drawing/2014/main" id="{477225EA-6DBB-422F-B74E-13E9EAEF0CF6}"/>
                </a:ext>
              </a:extLst>
            </p:cNvPr>
            <p:cNvSpPr>
              <a:spLocks noChangeShapeType="1"/>
            </p:cNvSpPr>
            <p:nvPr/>
          </p:nvSpPr>
          <p:spPr bwMode="auto">
            <a:xfrm>
              <a:off x="4765" y="3400"/>
              <a:ext cx="6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0" name="Line 62">
              <a:extLst>
                <a:ext uri="{FF2B5EF4-FFF2-40B4-BE49-F238E27FC236}">
                  <a16:creationId xmlns:a16="http://schemas.microsoft.com/office/drawing/2014/main" id="{4EA3204B-196A-45E4-A93F-3D738B795246}"/>
                </a:ext>
              </a:extLst>
            </p:cNvPr>
            <p:cNvSpPr>
              <a:spLocks noChangeShapeType="1"/>
            </p:cNvSpPr>
            <p:nvPr/>
          </p:nvSpPr>
          <p:spPr bwMode="auto">
            <a:xfrm flipV="1">
              <a:off x="4765" y="2652"/>
              <a:ext cx="681"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1" name="Text Box 63">
              <a:extLst>
                <a:ext uri="{FF2B5EF4-FFF2-40B4-BE49-F238E27FC236}">
                  <a16:creationId xmlns:a16="http://schemas.microsoft.com/office/drawing/2014/main" id="{D5039956-C2D7-479A-B0FF-E0C20D5F0298}"/>
                </a:ext>
              </a:extLst>
            </p:cNvPr>
            <p:cNvSpPr txBox="1">
              <a:spLocks noChangeArrowheads="1"/>
            </p:cNvSpPr>
            <p:nvPr/>
          </p:nvSpPr>
          <p:spPr bwMode="auto">
            <a:xfrm>
              <a:off x="4512" y="2304"/>
              <a:ext cx="279"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a:t>
              </a:r>
            </a:p>
          </p:txBody>
        </p:sp>
        <p:sp>
          <p:nvSpPr>
            <p:cNvPr id="442432" name="Text Box 64">
              <a:extLst>
                <a:ext uri="{FF2B5EF4-FFF2-40B4-BE49-F238E27FC236}">
                  <a16:creationId xmlns:a16="http://schemas.microsoft.com/office/drawing/2014/main" id="{D2046B1A-286E-4C1B-9136-AD8A3F9BD5C2}"/>
                </a:ext>
              </a:extLst>
            </p:cNvPr>
            <p:cNvSpPr txBox="1">
              <a:spLocks noChangeArrowheads="1"/>
            </p:cNvSpPr>
            <p:nvPr/>
          </p:nvSpPr>
          <p:spPr bwMode="auto">
            <a:xfrm>
              <a:off x="4512" y="2784"/>
              <a:ext cx="27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24</a:t>
              </a:r>
              <a:r>
                <a:rPr kumimoji="0" lang="en-US" altLang="zh-CN" sz="1200">
                  <a:solidFill>
                    <a:srgbClr val="CC3300"/>
                  </a:solidFill>
                  <a:latin typeface="Times New Roman" panose="02020603050405020304" pitchFamily="18" charset="0"/>
                </a:rPr>
                <a:t>KB</a:t>
              </a:r>
            </a:p>
          </p:txBody>
        </p:sp>
        <p:sp>
          <p:nvSpPr>
            <p:cNvPr id="442433" name="Text Box 65">
              <a:extLst>
                <a:ext uri="{FF2B5EF4-FFF2-40B4-BE49-F238E27FC236}">
                  <a16:creationId xmlns:a16="http://schemas.microsoft.com/office/drawing/2014/main" id="{93EB5BFA-3804-4BAF-8AB8-6CD78B7B294D}"/>
                </a:ext>
              </a:extLst>
            </p:cNvPr>
            <p:cNvSpPr txBox="1">
              <a:spLocks noChangeArrowheads="1"/>
            </p:cNvSpPr>
            <p:nvPr/>
          </p:nvSpPr>
          <p:spPr bwMode="auto">
            <a:xfrm>
              <a:off x="4770" y="1952"/>
              <a:ext cx="686" cy="16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600" tIns="3600" rIns="3600" bIns="3600"/>
            <a:lstStyle/>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zh-CN" altLang="en-US" sz="1200">
                  <a:solidFill>
                    <a:srgbClr val="CC3300"/>
                  </a:solidFill>
                  <a:latin typeface="Times New Roman" panose="02020603050405020304" pitchFamily="18" charset="0"/>
                </a:rPr>
                <a:t>    操作系统</a:t>
              </a:r>
            </a:p>
            <a:p>
              <a:pPr algn="just" eaLnBrk="0" hangingPunct="0"/>
              <a:endParaRPr kumimoji="0" lang="zh-CN" altLang="en-US" sz="1200">
                <a:solidFill>
                  <a:srgbClr val="CC3300"/>
                </a:solidFill>
                <a:latin typeface="Times New Roman" panose="02020603050405020304" pitchFamily="18" charset="0"/>
              </a:endParaRPr>
            </a:p>
            <a:p>
              <a:pPr algn="just" eaLnBrk="0" hangingPunct="0"/>
              <a:r>
                <a:rPr kumimoji="0" lang="zh-CN" altLang="en-US" sz="1200">
                  <a:solidFill>
                    <a:srgbClr val="CC3300"/>
                  </a:solidFill>
                  <a:latin typeface="Times New Roman" panose="02020603050405020304" pitchFamily="18" charset="0"/>
                </a:rPr>
                <a:t> </a:t>
              </a:r>
            </a:p>
            <a:p>
              <a:pPr algn="just" eaLnBrk="0" hangingPunct="0"/>
              <a:r>
                <a:rPr kumimoji="0" lang="en-US" altLang="zh-CN" sz="1200">
                  <a:solidFill>
                    <a:srgbClr val="CC3300"/>
                  </a:solidFill>
                  <a:latin typeface="Times New Roman" panose="02020603050405020304" pitchFamily="18" charset="0"/>
                </a:rPr>
                <a:t>     XXXXXX</a:t>
              </a: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Call 22628</a:t>
              </a:r>
            </a:p>
            <a:p>
              <a:pPr algn="just" eaLnBrk="0" hangingPunct="0"/>
              <a:endParaRPr kumimoji="0" lang="en-US" altLang="zh-CN" sz="1200">
                <a:solidFill>
                  <a:srgbClr val="CC3300"/>
                </a:solidFill>
                <a:latin typeface="Times New Roman" panose="02020603050405020304" pitchFamily="18" charset="0"/>
              </a:endParaRPr>
            </a:p>
            <a:p>
              <a:pPr algn="just" eaLnBrk="0" hangingPunct="0"/>
              <a:r>
                <a:rPr kumimoji="0" lang="en-US" altLang="zh-CN" sz="1200">
                  <a:solidFill>
                    <a:srgbClr val="CC3300"/>
                  </a:solidFill>
                  <a:latin typeface="Times New Roman" panose="02020603050405020304" pitchFamily="18" charset="0"/>
                </a:rPr>
                <a:t> </a:t>
              </a:r>
              <a:r>
                <a:rPr kumimoji="0" lang="en-US" altLang="zh-CN" sz="1200" b="1">
                  <a:solidFill>
                    <a:srgbClr val="CC3300"/>
                  </a:solidFill>
                  <a:latin typeface="Times New Roman" panose="02020603050405020304" pitchFamily="18" charset="0"/>
                </a:rPr>
                <a:t>      ……</a:t>
              </a:r>
            </a:p>
          </p:txBody>
        </p:sp>
        <p:sp>
          <p:nvSpPr>
            <p:cNvPr id="442434" name="Text Box 66">
              <a:extLst>
                <a:ext uri="{FF2B5EF4-FFF2-40B4-BE49-F238E27FC236}">
                  <a16:creationId xmlns:a16="http://schemas.microsoft.com/office/drawing/2014/main" id="{42315E5E-BB97-495D-A4B1-C496725E5449}"/>
                </a:ext>
              </a:extLst>
            </p:cNvPr>
            <p:cNvSpPr txBox="1">
              <a:spLocks noChangeArrowheads="1"/>
            </p:cNvSpPr>
            <p:nvPr/>
          </p:nvSpPr>
          <p:spPr bwMode="auto">
            <a:xfrm>
              <a:off x="4672" y="1876"/>
              <a:ext cx="13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0</a:t>
              </a:r>
            </a:p>
          </p:txBody>
        </p:sp>
        <p:sp>
          <p:nvSpPr>
            <p:cNvPr id="442435" name="Text Box 67">
              <a:extLst>
                <a:ext uri="{FF2B5EF4-FFF2-40B4-BE49-F238E27FC236}">
                  <a16:creationId xmlns:a16="http://schemas.microsoft.com/office/drawing/2014/main" id="{3D5846D3-7A21-4654-933D-DC7792E65EFB}"/>
                </a:ext>
              </a:extLst>
            </p:cNvPr>
            <p:cNvSpPr txBox="1">
              <a:spLocks noChangeArrowheads="1"/>
            </p:cNvSpPr>
            <p:nvPr/>
          </p:nvSpPr>
          <p:spPr bwMode="auto">
            <a:xfrm>
              <a:off x="4512" y="2112"/>
              <a:ext cx="29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20</a:t>
              </a:r>
              <a:r>
                <a:rPr kumimoji="0" lang="en-US" altLang="zh-CN" sz="1200">
                  <a:solidFill>
                    <a:srgbClr val="CC3300"/>
                  </a:solidFill>
                  <a:latin typeface="Times New Roman" panose="02020603050405020304" pitchFamily="18" charset="0"/>
                </a:rPr>
                <a:t>KB</a:t>
              </a:r>
            </a:p>
          </p:txBody>
        </p:sp>
        <p:sp>
          <p:nvSpPr>
            <p:cNvPr id="442436" name="Text Box 68">
              <a:extLst>
                <a:ext uri="{FF2B5EF4-FFF2-40B4-BE49-F238E27FC236}">
                  <a16:creationId xmlns:a16="http://schemas.microsoft.com/office/drawing/2014/main" id="{C5545460-1933-4FBF-B9B0-0895293B45D0}"/>
                </a:ext>
              </a:extLst>
            </p:cNvPr>
            <p:cNvSpPr txBox="1">
              <a:spLocks noChangeArrowheads="1"/>
            </p:cNvSpPr>
            <p:nvPr/>
          </p:nvSpPr>
          <p:spPr bwMode="auto">
            <a:xfrm>
              <a:off x="4320" y="2400"/>
              <a:ext cx="45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KB+100</a:t>
              </a:r>
            </a:p>
          </p:txBody>
        </p:sp>
        <p:sp>
          <p:nvSpPr>
            <p:cNvPr id="442437" name="Text Box 69">
              <a:extLst>
                <a:ext uri="{FF2B5EF4-FFF2-40B4-BE49-F238E27FC236}">
                  <a16:creationId xmlns:a16="http://schemas.microsoft.com/office/drawing/2014/main" id="{5EC51352-8A1B-4416-AE60-A914007F447F}"/>
                </a:ext>
              </a:extLst>
            </p:cNvPr>
            <p:cNvSpPr txBox="1">
              <a:spLocks noChangeArrowheads="1"/>
            </p:cNvSpPr>
            <p:nvPr/>
          </p:nvSpPr>
          <p:spPr bwMode="auto">
            <a:xfrm>
              <a:off x="4272" y="3024"/>
              <a:ext cx="54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22</a:t>
              </a:r>
              <a:r>
                <a:rPr kumimoji="0" lang="en-US" altLang="zh-CN" sz="1200">
                  <a:solidFill>
                    <a:srgbClr val="CC3300"/>
                  </a:solidFill>
                  <a:latin typeface="Times New Roman" panose="02020603050405020304" pitchFamily="18" charset="0"/>
                </a:rPr>
                <a:t>KB+3000</a:t>
              </a:r>
            </a:p>
          </p:txBody>
        </p:sp>
        <p:sp>
          <p:nvSpPr>
            <p:cNvPr id="442438" name="Line 70">
              <a:extLst>
                <a:ext uri="{FF2B5EF4-FFF2-40B4-BE49-F238E27FC236}">
                  <a16:creationId xmlns:a16="http://schemas.microsoft.com/office/drawing/2014/main" id="{5C69B967-12FA-4870-9B5E-493A7E85B263}"/>
                </a:ext>
              </a:extLst>
            </p:cNvPr>
            <p:cNvSpPr>
              <a:spLocks noChangeShapeType="1"/>
            </p:cNvSpPr>
            <p:nvPr/>
          </p:nvSpPr>
          <p:spPr bwMode="auto">
            <a:xfrm>
              <a:off x="4783" y="2202"/>
              <a:ext cx="669"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39" name="Line 71">
              <a:extLst>
                <a:ext uri="{FF2B5EF4-FFF2-40B4-BE49-F238E27FC236}">
                  <a16:creationId xmlns:a16="http://schemas.microsoft.com/office/drawing/2014/main" id="{753B95C1-E45E-4275-B1E1-1C18CB6F176D}"/>
                </a:ext>
              </a:extLst>
            </p:cNvPr>
            <p:cNvSpPr>
              <a:spLocks noChangeShapeType="1"/>
            </p:cNvSpPr>
            <p:nvPr/>
          </p:nvSpPr>
          <p:spPr bwMode="auto">
            <a:xfrm>
              <a:off x="4765" y="2400"/>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0" name="Text Box 72">
              <a:extLst>
                <a:ext uri="{FF2B5EF4-FFF2-40B4-BE49-F238E27FC236}">
                  <a16:creationId xmlns:a16="http://schemas.microsoft.com/office/drawing/2014/main" id="{AAB40455-DE0E-4E3A-AF03-E819E082559B}"/>
                </a:ext>
              </a:extLst>
            </p:cNvPr>
            <p:cNvSpPr txBox="1">
              <a:spLocks noChangeArrowheads="1"/>
            </p:cNvSpPr>
            <p:nvPr/>
          </p:nvSpPr>
          <p:spPr bwMode="auto">
            <a:xfrm>
              <a:off x="4512" y="2592"/>
              <a:ext cx="28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p>
              <a:pPr algn="just" eaLnBrk="0" hangingPunct="0"/>
              <a:r>
                <a:rPr kumimoji="0" lang="zh-CN" altLang="en-US" sz="1200">
                  <a:solidFill>
                    <a:srgbClr val="CC3300"/>
                  </a:solidFill>
                  <a:latin typeface="Times New Roman" panose="02020603050405020304" pitchFamily="18" charset="0"/>
                </a:rPr>
                <a:t>23</a:t>
              </a:r>
              <a:r>
                <a:rPr kumimoji="0" lang="en-US" altLang="zh-CN" sz="1200">
                  <a:solidFill>
                    <a:srgbClr val="CC3300"/>
                  </a:solidFill>
                  <a:latin typeface="Times New Roman" panose="02020603050405020304" pitchFamily="18" charset="0"/>
                </a:rPr>
                <a:t>KB</a:t>
              </a:r>
            </a:p>
          </p:txBody>
        </p:sp>
        <p:sp>
          <p:nvSpPr>
            <p:cNvPr id="442441" name="Line 73">
              <a:extLst>
                <a:ext uri="{FF2B5EF4-FFF2-40B4-BE49-F238E27FC236}">
                  <a16:creationId xmlns:a16="http://schemas.microsoft.com/office/drawing/2014/main" id="{EB76CF68-8B33-4783-86FF-08540E08C823}"/>
                </a:ext>
              </a:extLst>
            </p:cNvPr>
            <p:cNvSpPr>
              <a:spLocks noChangeShapeType="1"/>
            </p:cNvSpPr>
            <p:nvPr/>
          </p:nvSpPr>
          <p:spPr bwMode="auto">
            <a:xfrm>
              <a:off x="4782" y="2847"/>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2" name="Line 74">
              <a:extLst>
                <a:ext uri="{FF2B5EF4-FFF2-40B4-BE49-F238E27FC236}">
                  <a16:creationId xmlns:a16="http://schemas.microsoft.com/office/drawing/2014/main" id="{74569939-7036-46A4-AABF-6F79F9A47B55}"/>
                </a:ext>
              </a:extLst>
            </p:cNvPr>
            <p:cNvSpPr>
              <a:spLocks noChangeShapeType="1"/>
            </p:cNvSpPr>
            <p:nvPr/>
          </p:nvSpPr>
          <p:spPr bwMode="auto">
            <a:xfrm>
              <a:off x="4773" y="3149"/>
              <a:ext cx="6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3" name="Text Box 75">
              <a:extLst>
                <a:ext uri="{FF2B5EF4-FFF2-40B4-BE49-F238E27FC236}">
                  <a16:creationId xmlns:a16="http://schemas.microsoft.com/office/drawing/2014/main" id="{1F2C8F28-F1A5-425F-AE28-EC557A84A35F}"/>
                </a:ext>
              </a:extLst>
            </p:cNvPr>
            <p:cNvSpPr txBox="1">
              <a:spLocks noChangeArrowheads="1"/>
            </p:cNvSpPr>
            <p:nvPr/>
          </p:nvSpPr>
          <p:spPr bwMode="auto">
            <a:xfrm>
              <a:off x="4850" y="1680"/>
              <a:ext cx="487"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内存</a:t>
              </a:r>
            </a:p>
          </p:txBody>
        </p:sp>
        <p:sp>
          <p:nvSpPr>
            <p:cNvPr id="442444" name="Line 76">
              <a:extLst>
                <a:ext uri="{FF2B5EF4-FFF2-40B4-BE49-F238E27FC236}">
                  <a16:creationId xmlns:a16="http://schemas.microsoft.com/office/drawing/2014/main" id="{A6BFCDE1-D4E4-4B2A-B335-DE04A27AFC52}"/>
                </a:ext>
              </a:extLst>
            </p:cNvPr>
            <p:cNvSpPr>
              <a:spLocks noChangeShapeType="1"/>
            </p:cNvSpPr>
            <p:nvPr/>
          </p:nvSpPr>
          <p:spPr bwMode="auto">
            <a:xfrm flipV="1">
              <a:off x="5405" y="3025"/>
              <a:ext cx="202"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5" name="Line 77">
              <a:extLst>
                <a:ext uri="{FF2B5EF4-FFF2-40B4-BE49-F238E27FC236}">
                  <a16:creationId xmlns:a16="http://schemas.microsoft.com/office/drawing/2014/main" id="{E329C087-5635-43A4-8552-1E90CCBC319F}"/>
                </a:ext>
              </a:extLst>
            </p:cNvPr>
            <p:cNvSpPr>
              <a:spLocks noChangeShapeType="1"/>
            </p:cNvSpPr>
            <p:nvPr/>
          </p:nvSpPr>
          <p:spPr bwMode="auto">
            <a:xfrm flipV="1">
              <a:off x="5616" y="2503"/>
              <a:ext cx="0" cy="5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2446" name="Line 78">
              <a:extLst>
                <a:ext uri="{FF2B5EF4-FFF2-40B4-BE49-F238E27FC236}">
                  <a16:creationId xmlns:a16="http://schemas.microsoft.com/office/drawing/2014/main" id="{E2E96CBD-6AD7-4AA0-887C-5BE737E311E3}"/>
                </a:ext>
              </a:extLst>
            </p:cNvPr>
            <p:cNvSpPr>
              <a:spLocks noChangeShapeType="1"/>
            </p:cNvSpPr>
            <p:nvPr/>
          </p:nvSpPr>
          <p:spPr bwMode="auto">
            <a:xfrm flipH="1" flipV="1">
              <a:off x="5300" y="2501"/>
              <a:ext cx="307" cy="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2447" name="Text Box 79">
              <a:extLst>
                <a:ext uri="{FF2B5EF4-FFF2-40B4-BE49-F238E27FC236}">
                  <a16:creationId xmlns:a16="http://schemas.microsoft.com/office/drawing/2014/main" id="{2F268D0E-BCF7-4B3D-94B7-9FE3DD20177E}"/>
                </a:ext>
              </a:extLst>
            </p:cNvPr>
            <p:cNvSpPr txBox="1">
              <a:spLocks noChangeArrowheads="1"/>
            </p:cNvSpPr>
            <p:nvPr/>
          </p:nvSpPr>
          <p:spPr bwMode="auto">
            <a:xfrm>
              <a:off x="4930" y="3686"/>
              <a:ext cx="4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200">
                  <a:solidFill>
                    <a:srgbClr val="CC3300"/>
                  </a:solidFill>
                  <a:latin typeface="Times New Roman" panose="02020603050405020304" pitchFamily="18" charset="0"/>
                </a:rPr>
                <a:t>(</a:t>
              </a:r>
              <a:r>
                <a:rPr kumimoji="0" lang="en-US" altLang="zh-CN" sz="1200">
                  <a:solidFill>
                    <a:srgbClr val="CC3300"/>
                  </a:solidFill>
                  <a:latin typeface="Times New Roman" panose="02020603050405020304" pitchFamily="18" charset="0"/>
                </a:rPr>
                <a:t>d)</a:t>
              </a:r>
            </a:p>
          </p:txBody>
        </p:sp>
      </p:grpSp>
      <p:sp>
        <p:nvSpPr>
          <p:cNvPr id="442448" name="Text Box 80">
            <a:extLst>
              <a:ext uri="{FF2B5EF4-FFF2-40B4-BE49-F238E27FC236}">
                <a16:creationId xmlns:a16="http://schemas.microsoft.com/office/drawing/2014/main" id="{8D330F22-70A7-4407-A249-62D30161384C}"/>
              </a:ext>
            </a:extLst>
          </p:cNvPr>
          <p:cNvSpPr txBox="1">
            <a:spLocks noChangeArrowheads="1"/>
          </p:cNvSpPr>
          <p:nvPr/>
        </p:nvSpPr>
        <p:spPr bwMode="auto">
          <a:xfrm>
            <a:off x="3276600" y="6324600"/>
            <a:ext cx="320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600" dirty="0">
                <a:solidFill>
                  <a:srgbClr val="CC3300"/>
                </a:solidFill>
                <a:latin typeface="Times New Roman" panose="02020603050405020304" pitchFamily="18" charset="0"/>
              </a:rPr>
              <a:t> 地址变换示意图</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C40C665D-3C3E-4888-953E-9AE7BA3FD052}"/>
              </a:ext>
            </a:extLst>
          </p:cNvPr>
          <p:cNvSpPr>
            <a:spLocks noGrp="1" noChangeArrowheads="1"/>
          </p:cNvSpPr>
          <p:nvPr>
            <p:ph type="title"/>
          </p:nvPr>
        </p:nvSpPr>
        <p:spPr/>
        <p:txBody>
          <a:bodyPr/>
          <a:lstStyle/>
          <a:p>
            <a:r>
              <a:rPr lang="zh-CN" altLang="en-US">
                <a:latin typeface="宋体" panose="02010600030101010101" pitchFamily="2" charset="-122"/>
              </a:rPr>
              <a:t>三种放置策略</a:t>
            </a:r>
            <a:endParaRPr lang="zh-CN" altLang="en-US"/>
          </a:p>
        </p:txBody>
      </p:sp>
      <p:sp>
        <p:nvSpPr>
          <p:cNvPr id="131075" name="Rectangle 3" descr="Rectangle: Click to edit Master text styles&#10;Second level&#10;Third level&#10;Fourth level&#10;Fifth level">
            <a:extLst>
              <a:ext uri="{FF2B5EF4-FFF2-40B4-BE49-F238E27FC236}">
                <a16:creationId xmlns:a16="http://schemas.microsoft.com/office/drawing/2014/main" id="{99FD1101-2FE2-42D2-82E6-851B648869D0}"/>
              </a:ext>
            </a:extLst>
          </p:cNvPr>
          <p:cNvSpPr>
            <a:spLocks noGrp="1" noChangeArrowheads="1"/>
          </p:cNvSpPr>
          <p:nvPr>
            <p:ph type="body" idx="1"/>
          </p:nvPr>
        </p:nvSpPr>
        <p:spPr/>
        <p:txBody>
          <a:bodyPr/>
          <a:lstStyle/>
          <a:p>
            <a:pPr>
              <a:lnSpc>
                <a:spcPct val="90000"/>
              </a:lnSpc>
            </a:pPr>
            <a:r>
              <a:rPr lang="zh-CN" altLang="en-US">
                <a:latin typeface="宋体" panose="02010600030101010101" pitchFamily="2" charset="-122"/>
              </a:rPr>
              <a:t>首次适应法 </a:t>
            </a:r>
          </a:p>
          <a:p>
            <a:pPr lvl="1">
              <a:lnSpc>
                <a:spcPct val="90000"/>
              </a:lnSpc>
            </a:pPr>
            <a:r>
              <a:rPr lang="zh-CN" altLang="en-US" sz="3200">
                <a:latin typeface="宋体" panose="02010600030101010101" pitchFamily="2" charset="-122"/>
              </a:rPr>
              <a:t>空闲区按</a:t>
            </a:r>
            <a:r>
              <a:rPr lang="zh-CN" altLang="en-US" sz="3200" b="1">
                <a:solidFill>
                  <a:srgbClr val="3366FF"/>
                </a:solidFill>
                <a:latin typeface="宋体" panose="02010600030101010101" pitchFamily="2" charset="-122"/>
              </a:rPr>
              <a:t>首址递增</a:t>
            </a:r>
            <a:r>
              <a:rPr lang="zh-CN" altLang="en-US" sz="3200">
                <a:latin typeface="宋体" panose="02010600030101010101" pitchFamily="2" charset="-122"/>
              </a:rPr>
              <a:t>的次序组织空闲区表（队列）</a:t>
            </a:r>
            <a:endParaRPr lang="zh-CN" altLang="en-US">
              <a:latin typeface="宋体" panose="02010600030101010101" pitchFamily="2" charset="-122"/>
            </a:endParaRPr>
          </a:p>
          <a:p>
            <a:pPr>
              <a:lnSpc>
                <a:spcPct val="90000"/>
              </a:lnSpc>
            </a:pPr>
            <a:r>
              <a:rPr lang="zh-CN" altLang="en-US">
                <a:latin typeface="宋体" panose="02010600030101010101" pitchFamily="2" charset="-122"/>
              </a:rPr>
              <a:t>最佳适应法 </a:t>
            </a:r>
          </a:p>
          <a:p>
            <a:pPr lvl="1">
              <a:lnSpc>
                <a:spcPct val="90000"/>
              </a:lnSpc>
            </a:pPr>
            <a:r>
              <a:rPr lang="zh-CN" altLang="en-US" sz="3200" b="1">
                <a:latin typeface="宋体" panose="02010600030101010101" pitchFamily="2" charset="-122"/>
              </a:rPr>
              <a:t>按</a:t>
            </a:r>
            <a:r>
              <a:rPr lang="zh-CN" altLang="en-US" sz="3200" b="1">
                <a:solidFill>
                  <a:srgbClr val="3366FF"/>
                </a:solidFill>
                <a:latin typeface="宋体" panose="02010600030101010101" pitchFamily="2" charset="-122"/>
              </a:rPr>
              <a:t>空闲区大小从小到大</a:t>
            </a:r>
            <a:r>
              <a:rPr lang="zh-CN" altLang="en-US" sz="3200" b="1">
                <a:latin typeface="宋体" panose="02010600030101010101" pitchFamily="2" charset="-122"/>
              </a:rPr>
              <a:t>的次序组成空闲区表（队列）</a:t>
            </a:r>
            <a:endParaRPr lang="zh-CN" altLang="en-US">
              <a:latin typeface="宋体" panose="02010600030101010101" pitchFamily="2" charset="-122"/>
            </a:endParaRPr>
          </a:p>
          <a:p>
            <a:pPr>
              <a:lnSpc>
                <a:spcPct val="90000"/>
              </a:lnSpc>
            </a:pPr>
            <a:r>
              <a:rPr lang="zh-CN" altLang="en-US">
                <a:latin typeface="宋体" panose="02010600030101010101" pitchFamily="2" charset="-122"/>
              </a:rPr>
              <a:t>最坏适应法 </a:t>
            </a:r>
          </a:p>
          <a:p>
            <a:pPr lvl="1">
              <a:lnSpc>
                <a:spcPct val="90000"/>
              </a:lnSpc>
            </a:pPr>
            <a:r>
              <a:rPr lang="zh-CN" altLang="en-US" sz="3200">
                <a:latin typeface="宋体" panose="02010600030101010101" pitchFamily="2" charset="-122"/>
              </a:rPr>
              <a:t>空闲区按</a:t>
            </a:r>
            <a:r>
              <a:rPr lang="zh-CN" altLang="en-US" sz="3200" b="1">
                <a:solidFill>
                  <a:srgbClr val="3366FF"/>
                </a:solidFill>
                <a:latin typeface="宋体" panose="02010600030101010101" pitchFamily="2" charset="-122"/>
              </a:rPr>
              <a:t>大小递减</a:t>
            </a:r>
            <a:r>
              <a:rPr lang="zh-CN" altLang="en-US" sz="3200">
                <a:latin typeface="宋体" panose="02010600030101010101" pitchFamily="2" charset="-122"/>
              </a:rPr>
              <a:t>的顺序组织空闲区表（或队列）</a:t>
            </a:r>
            <a:endParaRPr lang="zh-CN" altLang="en-US">
              <a:latin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24038B86-6FA5-49CE-92C7-4D0A75F55929}"/>
              </a:ext>
            </a:extLst>
          </p:cNvPr>
          <p:cNvSpPr>
            <a:spLocks noGrp="1" noChangeArrowheads="1"/>
          </p:cNvSpPr>
          <p:nvPr>
            <p:ph type="title"/>
          </p:nvPr>
        </p:nvSpPr>
        <p:spPr>
          <a:xfrm>
            <a:off x="611188" y="0"/>
            <a:ext cx="7772400" cy="1143000"/>
          </a:xfrm>
        </p:spPr>
        <p:txBody>
          <a:bodyPr/>
          <a:lstStyle/>
          <a:p>
            <a:r>
              <a:rPr lang="zh-CN" altLang="en-US" sz="4800">
                <a:latin typeface="宋体" panose="02010600030101010101" pitchFamily="2" charset="-122"/>
              </a:rPr>
              <a:t>分析</a:t>
            </a:r>
            <a:endParaRPr lang="zh-CN" altLang="en-US"/>
          </a:p>
        </p:txBody>
      </p:sp>
      <p:sp>
        <p:nvSpPr>
          <p:cNvPr id="173059" name="Rectangle 3" descr="Rectangle: Click to edit Master text styles&#10;Second level&#10;Third level&#10;Fourth level&#10;Fifth level">
            <a:extLst>
              <a:ext uri="{FF2B5EF4-FFF2-40B4-BE49-F238E27FC236}">
                <a16:creationId xmlns:a16="http://schemas.microsoft.com/office/drawing/2014/main" id="{F8377EB4-D548-4F99-B38A-111A3D2BC2FC}"/>
              </a:ext>
            </a:extLst>
          </p:cNvPr>
          <p:cNvSpPr>
            <a:spLocks noGrp="1" noChangeArrowheads="1"/>
          </p:cNvSpPr>
          <p:nvPr>
            <p:ph type="body" idx="1"/>
          </p:nvPr>
        </p:nvSpPr>
        <p:spPr>
          <a:xfrm>
            <a:off x="827088" y="1052513"/>
            <a:ext cx="7772400" cy="4114800"/>
          </a:xfrm>
        </p:spPr>
        <p:txBody>
          <a:bodyPr>
            <a:normAutofit fontScale="77500" lnSpcReduction="20000"/>
          </a:bodyPr>
          <a:lstStyle/>
          <a:p>
            <a:pPr algn="just">
              <a:lnSpc>
                <a:spcPct val="90000"/>
              </a:lnSpc>
              <a:buFont typeface="Wingdings" panose="05000000000000000000" pitchFamily="2" charset="2"/>
              <a:buNone/>
            </a:pPr>
            <a:r>
              <a:rPr lang="zh-CN" altLang="en-US" sz="3600" dirty="0">
                <a:latin typeface="宋体" panose="02010600030101010101" pitchFamily="2" charset="-122"/>
              </a:rPr>
              <a:t>优点：</a:t>
            </a:r>
          </a:p>
          <a:p>
            <a:pPr algn="just">
              <a:lnSpc>
                <a:spcPct val="120000"/>
              </a:lnSpc>
            </a:pPr>
            <a:r>
              <a:rPr lang="zh-CN" altLang="en-US" sz="2800" b="1" dirty="0">
                <a:latin typeface="宋体" panose="02010600030101010101" pitchFamily="2" charset="-122"/>
              </a:rPr>
              <a:t>在系统中若存在一个与申请分区大小相等的空闲区，必定会被选中，而首次适应法则不一定。</a:t>
            </a:r>
          </a:p>
          <a:p>
            <a:pPr algn="just">
              <a:lnSpc>
                <a:spcPct val="120000"/>
              </a:lnSpc>
            </a:pPr>
            <a:r>
              <a:rPr lang="zh-CN" altLang="en-US" sz="2800" b="1" dirty="0">
                <a:latin typeface="宋体" panose="02010600030101010101" pitchFamily="2" charset="-122"/>
              </a:rPr>
              <a:t>若系统中不存在与申请分区大小相等的空闲区，则选中的空闲区是满足要求的最小空闲区，而不致于毁掉较大的空闲区。</a:t>
            </a:r>
          </a:p>
          <a:p>
            <a:pPr algn="just">
              <a:lnSpc>
                <a:spcPct val="120000"/>
              </a:lnSpc>
              <a:buFont typeface="Wingdings" panose="05000000000000000000" pitchFamily="2" charset="2"/>
              <a:buNone/>
            </a:pPr>
            <a:r>
              <a:rPr lang="zh-CN" altLang="en-US" sz="3600" dirty="0">
                <a:latin typeface="宋体" panose="02010600030101010101" pitchFamily="2" charset="-122"/>
              </a:rPr>
              <a:t>缺点：</a:t>
            </a:r>
          </a:p>
          <a:p>
            <a:pPr>
              <a:lnSpc>
                <a:spcPct val="120000"/>
              </a:lnSpc>
            </a:pPr>
            <a:r>
              <a:rPr lang="zh-CN" altLang="en-US" sz="2800" b="1" dirty="0">
                <a:latin typeface="宋体" panose="02010600030101010101" pitchFamily="2" charset="-122"/>
              </a:rPr>
              <a:t>空闲区的大小一般与申请分区大小不相等，因此将其一分为二，留下来的空闲区一般情况下是很小的，以致无法使用。随着时间的推移，系统中的小空闲区会越来越多，从而造成存储区的大量浪费。</a:t>
            </a:r>
            <a:r>
              <a:rPr lang="zh-CN" altLang="en-US" sz="2800" b="1"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3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3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3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30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30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FC67E5-C50A-4B8D-8D9F-EF04572C2D32}"/>
              </a:ext>
            </a:extLst>
          </p:cNvPr>
          <p:cNvSpPr>
            <a:spLocks noGrp="1" noChangeArrowheads="1"/>
          </p:cNvSpPr>
          <p:nvPr>
            <p:ph type="title"/>
          </p:nvPr>
        </p:nvSpPr>
        <p:spPr/>
        <p:txBody>
          <a:bodyPr/>
          <a:lstStyle/>
          <a:p>
            <a:r>
              <a:rPr lang="zh-CN" altLang="en-US"/>
              <a:t>分析</a:t>
            </a:r>
          </a:p>
        </p:txBody>
      </p:sp>
      <p:sp>
        <p:nvSpPr>
          <p:cNvPr id="320515" name="Rectangle 3" descr="Rectangle: Click to edit Master text styles&#10;Second level&#10;Third level&#10;Fourth level&#10;Fifth level">
            <a:extLst>
              <a:ext uri="{FF2B5EF4-FFF2-40B4-BE49-F238E27FC236}">
                <a16:creationId xmlns:a16="http://schemas.microsoft.com/office/drawing/2014/main" id="{6DD790B8-DD62-45AF-A23F-E484D046379C}"/>
              </a:ext>
            </a:extLst>
          </p:cNvPr>
          <p:cNvSpPr>
            <a:spLocks noGrp="1" noChangeArrowheads="1"/>
          </p:cNvSpPr>
          <p:nvPr>
            <p:ph type="body" idx="1"/>
          </p:nvPr>
        </p:nvSpPr>
        <p:spPr/>
        <p:txBody>
          <a:bodyPr/>
          <a:lstStyle/>
          <a:p>
            <a:pPr algn="just">
              <a:buFont typeface="Wingdings" panose="05000000000000000000" pitchFamily="2" charset="2"/>
              <a:buNone/>
            </a:pPr>
            <a:r>
              <a:rPr lang="zh-CN" altLang="en-US">
                <a:latin typeface="宋体" panose="02010600030101010101" pitchFamily="2" charset="-122"/>
              </a:rPr>
              <a:t>最坏适应法优点：</a:t>
            </a:r>
          </a:p>
          <a:p>
            <a:pPr algn="just"/>
            <a:r>
              <a:rPr lang="zh-CN" altLang="en-US" b="1">
                <a:latin typeface="宋体" panose="02010600030101010101" pitchFamily="2" charset="-122"/>
              </a:rPr>
              <a:t>当程序装入内存中最大的空闲区后，剩下的空闲区还可能相当大，还能装下较大的程序。</a:t>
            </a:r>
          </a:p>
          <a:p>
            <a:r>
              <a:rPr lang="zh-CN" altLang="en-US" b="1">
                <a:latin typeface="宋体" panose="02010600030101010101" pitchFamily="2" charset="-122"/>
              </a:rPr>
              <a:t>另一方面每次仅作一次查询工作。</a:t>
            </a:r>
            <a:endParaRPr lang="zh-CN" altLang="en-US" b="1"/>
          </a:p>
          <a:p>
            <a:endParaRPr lang="zh-CN"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2EFB6C04-C7C1-46BF-9FC3-B05A282104F2}"/>
              </a:ext>
            </a:extLst>
          </p:cNvPr>
          <p:cNvSpPr>
            <a:spLocks noGrp="1" noChangeArrowheads="1"/>
          </p:cNvSpPr>
          <p:nvPr>
            <p:ph type="title"/>
          </p:nvPr>
        </p:nvSpPr>
        <p:spPr/>
        <p:txBody>
          <a:bodyPr/>
          <a:lstStyle/>
          <a:p>
            <a:r>
              <a:rPr lang="zh-CN" altLang="en-US" sz="4800"/>
              <a:t>三种策略比较</a:t>
            </a:r>
            <a:endParaRPr lang="zh-CN" altLang="en-US"/>
          </a:p>
        </p:txBody>
      </p:sp>
      <p:sp>
        <p:nvSpPr>
          <p:cNvPr id="136195" name="Rectangle 3" descr="Rectangle: Click to edit Master text styles&#10;Second level&#10;Third level&#10;Fourth level&#10;Fifth level">
            <a:extLst>
              <a:ext uri="{FF2B5EF4-FFF2-40B4-BE49-F238E27FC236}">
                <a16:creationId xmlns:a16="http://schemas.microsoft.com/office/drawing/2014/main" id="{6F48271B-30B1-4AAC-9150-193E5D1E1122}"/>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各有利弊，到底哪种最好不能一概而论，而应针对具体作业序列来分析。</a:t>
            </a:r>
          </a:p>
          <a:p>
            <a:pPr algn="just"/>
            <a:r>
              <a:rPr lang="zh-CN" altLang="en-US" sz="2800" b="1">
                <a:latin typeface="宋体" panose="02010600030101010101" pitchFamily="2" charset="-122"/>
              </a:rPr>
              <a:t>对于某一作业序列来说，某种算法能将该作业序列中所有作业安置完毕，那么</a:t>
            </a:r>
            <a:r>
              <a:rPr lang="zh-CN" altLang="en-US" sz="2800" b="1">
                <a:solidFill>
                  <a:srgbClr val="FF0369"/>
                </a:solidFill>
                <a:latin typeface="宋体" panose="02010600030101010101" pitchFamily="2" charset="-122"/>
              </a:rPr>
              <a:t>该算法对这一作业序列是合适的</a:t>
            </a:r>
            <a:r>
              <a:rPr lang="zh-CN" altLang="en-US" sz="2800" b="1">
                <a:latin typeface="宋体" panose="02010600030101010101" pitchFamily="2" charset="-122"/>
              </a:rPr>
              <a:t>。</a:t>
            </a:r>
          </a:p>
          <a:p>
            <a:r>
              <a:rPr lang="zh-CN" altLang="en-US" sz="2800" b="1">
                <a:latin typeface="宋体" panose="02010600030101010101" pitchFamily="2" charset="-122"/>
              </a:rPr>
              <a:t>对于某一算法而言，如它不能立即满足某一要求，而其它算法却可以满足此要求，则</a:t>
            </a:r>
            <a:r>
              <a:rPr lang="zh-CN" altLang="en-US" sz="2800" b="1">
                <a:solidFill>
                  <a:srgbClr val="FF0369"/>
                </a:solidFill>
                <a:latin typeface="宋体" panose="02010600030101010101" pitchFamily="2" charset="-122"/>
              </a:rPr>
              <a:t>这一算法对该作业序列是不合适的</a:t>
            </a:r>
            <a:r>
              <a:rPr lang="zh-CN" altLang="en-US" sz="2800" b="1">
                <a:latin typeface="宋体" panose="02010600030101010101" pitchFamily="2" charset="-122"/>
              </a:rPr>
              <a:t>。</a:t>
            </a:r>
            <a:r>
              <a:rPr lang="zh-CN" altLang="en-US" sz="2800" b="1"/>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68FDDDFB-9D20-45E7-9BB4-92EF04A10375}"/>
              </a:ext>
            </a:extLst>
          </p:cNvPr>
          <p:cNvSpPr>
            <a:spLocks noGrp="1" noChangeArrowheads="1"/>
          </p:cNvSpPr>
          <p:nvPr>
            <p:ph type="title"/>
          </p:nvPr>
        </p:nvSpPr>
        <p:spPr>
          <a:xfrm>
            <a:off x="152400" y="0"/>
            <a:ext cx="7924800" cy="914400"/>
          </a:xfrm>
        </p:spPr>
        <p:txBody>
          <a:bodyPr/>
          <a:lstStyle/>
          <a:p>
            <a:r>
              <a:rPr lang="zh-CN" altLang="en-US"/>
              <a:t>举例</a:t>
            </a:r>
          </a:p>
        </p:txBody>
      </p:sp>
      <p:sp>
        <p:nvSpPr>
          <p:cNvPr id="184323" name="Rectangle 3" descr="Rectangle: Click to edit Master text styles&#10;Second level&#10;Third level&#10;Fourth level&#10;Fifth level">
            <a:extLst>
              <a:ext uri="{FF2B5EF4-FFF2-40B4-BE49-F238E27FC236}">
                <a16:creationId xmlns:a16="http://schemas.microsoft.com/office/drawing/2014/main" id="{620C01E6-5B0E-4809-8DE9-39A2701EEAF8}"/>
              </a:ext>
            </a:extLst>
          </p:cNvPr>
          <p:cNvSpPr>
            <a:spLocks noGrp="1" noChangeArrowheads="1"/>
          </p:cNvSpPr>
          <p:nvPr>
            <p:ph type="body" idx="1"/>
          </p:nvPr>
        </p:nvSpPr>
        <p:spPr>
          <a:xfrm>
            <a:off x="228600" y="838200"/>
            <a:ext cx="8686800" cy="2057400"/>
          </a:xfrm>
        </p:spPr>
        <p:txBody>
          <a:bodyPr/>
          <a:lstStyle/>
          <a:p>
            <a:pPr algn="just"/>
            <a:r>
              <a:rPr lang="zh-CN" altLang="en-US" sz="2600" b="1">
                <a:latin typeface="宋体" panose="02010600030101010101" pitchFamily="2" charset="-122"/>
              </a:rPr>
              <a:t>例1：有作业序列：作业</a:t>
            </a:r>
            <a:r>
              <a:rPr lang="en-US" altLang="zh-CN" sz="2600" b="1">
                <a:latin typeface="宋体" panose="02010600030101010101" pitchFamily="2" charset="-122"/>
              </a:rPr>
              <a:t>A</a:t>
            </a:r>
            <a:r>
              <a:rPr lang="zh-CN" altLang="en-US" sz="2600" b="1">
                <a:latin typeface="宋体" panose="02010600030101010101" pitchFamily="2" charset="-122"/>
              </a:rPr>
              <a:t>要求18</a:t>
            </a:r>
            <a:r>
              <a:rPr lang="en-US" altLang="zh-CN" sz="2600" b="1">
                <a:latin typeface="宋体" panose="02010600030101010101" pitchFamily="2" charset="-122"/>
              </a:rPr>
              <a:t>K；</a:t>
            </a:r>
            <a:r>
              <a:rPr lang="zh-CN" altLang="en-US" sz="2600" b="1">
                <a:latin typeface="宋体" panose="02010600030101010101" pitchFamily="2" charset="-122"/>
              </a:rPr>
              <a:t>作业</a:t>
            </a:r>
            <a:r>
              <a:rPr lang="en-US" altLang="zh-CN" sz="2600" b="1">
                <a:latin typeface="宋体" panose="02010600030101010101" pitchFamily="2" charset="-122"/>
              </a:rPr>
              <a:t>B</a:t>
            </a:r>
            <a:r>
              <a:rPr lang="zh-CN" altLang="en-US" sz="2600" b="1">
                <a:latin typeface="宋体" panose="02010600030101010101" pitchFamily="2" charset="-122"/>
              </a:rPr>
              <a:t>要求25</a:t>
            </a:r>
            <a:r>
              <a:rPr lang="en-US" altLang="zh-CN" sz="2600" b="1">
                <a:latin typeface="宋体" panose="02010600030101010101" pitchFamily="2" charset="-122"/>
              </a:rPr>
              <a:t>K，</a:t>
            </a:r>
            <a:r>
              <a:rPr lang="zh-CN" altLang="en-US" sz="2600" b="1">
                <a:latin typeface="宋体" panose="02010600030101010101" pitchFamily="2" charset="-122"/>
              </a:rPr>
              <a:t>作业</a:t>
            </a:r>
            <a:r>
              <a:rPr lang="en-US" altLang="zh-CN" sz="2600" b="1">
                <a:latin typeface="宋体" panose="02010600030101010101" pitchFamily="2" charset="-122"/>
              </a:rPr>
              <a:t>C</a:t>
            </a:r>
            <a:r>
              <a:rPr lang="zh-CN" altLang="en-US" sz="2600" b="1">
                <a:latin typeface="宋体" panose="02010600030101010101" pitchFamily="2" charset="-122"/>
              </a:rPr>
              <a:t>要求30</a:t>
            </a:r>
            <a:r>
              <a:rPr lang="en-US" altLang="zh-CN" sz="2600" b="1">
                <a:latin typeface="宋体" panose="02010600030101010101" pitchFamily="2" charset="-122"/>
              </a:rPr>
              <a:t>K。</a:t>
            </a:r>
            <a:r>
              <a:rPr lang="zh-CN" altLang="en-US" sz="2600" b="1">
                <a:latin typeface="宋体" panose="02010600030101010101" pitchFamily="2" charset="-122"/>
              </a:rPr>
              <a:t>系统中空闲区按三种算法组成的空闲区队列</a:t>
            </a:r>
          </a:p>
          <a:p>
            <a:pPr algn="just"/>
            <a:r>
              <a:rPr lang="zh-CN" altLang="en-US" sz="2600" b="1">
                <a:latin typeface="宋体" panose="02010600030101010101" pitchFamily="2" charset="-122"/>
              </a:rPr>
              <a:t>经分析可知：最佳适应法对这个作业序列是合适的，而其它两种对该作业序列是不合适的。</a:t>
            </a:r>
          </a:p>
        </p:txBody>
      </p:sp>
      <p:pic>
        <p:nvPicPr>
          <p:cNvPr id="184324" name="Picture 4" descr="os0702">
            <a:extLst>
              <a:ext uri="{FF2B5EF4-FFF2-40B4-BE49-F238E27FC236}">
                <a16:creationId xmlns:a16="http://schemas.microsoft.com/office/drawing/2014/main" id="{E9E9E4A1-9D5E-4F3F-8535-82DF1CE60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7696200" cy="3497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F55A54D7-698F-4EC6-89E5-E190611E793F}"/>
              </a:ext>
            </a:extLst>
          </p:cNvPr>
          <p:cNvSpPr>
            <a:spLocks noGrp="1" noChangeArrowheads="1"/>
          </p:cNvSpPr>
          <p:nvPr>
            <p:ph type="title"/>
          </p:nvPr>
        </p:nvSpPr>
        <p:spPr/>
        <p:txBody>
          <a:bodyPr/>
          <a:lstStyle/>
          <a:p>
            <a:r>
              <a:rPr lang="zh-CN" altLang="en-US">
                <a:latin typeface="宋体" panose="02010600030101010101" pitchFamily="2" charset="-122"/>
              </a:rPr>
              <a:t>练习</a:t>
            </a:r>
          </a:p>
        </p:txBody>
      </p:sp>
      <p:sp>
        <p:nvSpPr>
          <p:cNvPr id="185347" name="Rectangle 3" descr="Rectangle: Click to edit Master text styles&#10;Second level&#10;Third level&#10;Fourth level&#10;Fifth level">
            <a:extLst>
              <a:ext uri="{FF2B5EF4-FFF2-40B4-BE49-F238E27FC236}">
                <a16:creationId xmlns:a16="http://schemas.microsoft.com/office/drawing/2014/main" id="{59F84F03-E0A7-488F-A031-B8AF4EB3E6A8}"/>
              </a:ext>
            </a:extLst>
          </p:cNvPr>
          <p:cNvSpPr>
            <a:spLocks noGrp="1" noChangeArrowheads="1"/>
          </p:cNvSpPr>
          <p:nvPr>
            <p:ph type="body" idx="1"/>
          </p:nvPr>
        </p:nvSpPr>
        <p:spPr>
          <a:xfrm>
            <a:off x="762000" y="1426827"/>
            <a:ext cx="7772400" cy="768350"/>
          </a:xfrm>
        </p:spPr>
        <p:txBody>
          <a:bodyPr>
            <a:normAutofit fontScale="92500" lnSpcReduction="10000"/>
          </a:bodyPr>
          <a:lstStyle/>
          <a:p>
            <a:pPr>
              <a:lnSpc>
                <a:spcPct val="90000"/>
              </a:lnSpc>
            </a:pPr>
            <a:r>
              <a:rPr lang="zh-CN" altLang="en-US" sz="2800" dirty="0">
                <a:latin typeface="宋体" panose="02010600030101010101" pitchFamily="2" charset="-122"/>
              </a:rPr>
              <a:t>有作业序列：作业</a:t>
            </a:r>
            <a:r>
              <a:rPr lang="en-US" altLang="zh-CN" sz="2800" dirty="0">
                <a:latin typeface="宋体" panose="02010600030101010101" pitchFamily="2" charset="-122"/>
              </a:rPr>
              <a:t>A</a:t>
            </a:r>
            <a:r>
              <a:rPr lang="zh-CN" altLang="en-US" sz="2800" dirty="0">
                <a:latin typeface="宋体" panose="02010600030101010101" pitchFamily="2" charset="-122"/>
              </a:rPr>
              <a:t>要求21</a:t>
            </a:r>
            <a:r>
              <a:rPr lang="en-US" altLang="zh-CN" sz="2800" dirty="0">
                <a:latin typeface="宋体" panose="02010600030101010101" pitchFamily="2" charset="-122"/>
              </a:rPr>
              <a:t>K；</a:t>
            </a:r>
            <a:r>
              <a:rPr lang="zh-CN" altLang="en-US" sz="2800" dirty="0">
                <a:latin typeface="宋体" panose="02010600030101010101" pitchFamily="2" charset="-122"/>
              </a:rPr>
              <a:t>作业</a:t>
            </a:r>
            <a:r>
              <a:rPr lang="en-US" altLang="zh-CN" sz="2800" dirty="0">
                <a:latin typeface="宋体" panose="02010600030101010101" pitchFamily="2" charset="-122"/>
              </a:rPr>
              <a:t>B</a:t>
            </a:r>
            <a:r>
              <a:rPr lang="zh-CN" altLang="en-US" sz="2800" dirty="0">
                <a:latin typeface="宋体" panose="02010600030101010101" pitchFamily="2" charset="-122"/>
              </a:rPr>
              <a:t>要求30</a:t>
            </a:r>
            <a:r>
              <a:rPr lang="en-US" altLang="zh-CN" sz="2800" dirty="0">
                <a:latin typeface="宋体" panose="02010600030101010101" pitchFamily="2" charset="-122"/>
              </a:rPr>
              <a:t>K，</a:t>
            </a:r>
            <a:r>
              <a:rPr lang="zh-CN" altLang="en-US" sz="2800" dirty="0">
                <a:latin typeface="宋体" panose="02010600030101010101" pitchFamily="2" charset="-122"/>
              </a:rPr>
              <a:t>作业</a:t>
            </a:r>
            <a:r>
              <a:rPr lang="en-US" altLang="zh-CN" sz="2800" dirty="0">
                <a:latin typeface="宋体" panose="02010600030101010101" pitchFamily="2" charset="-122"/>
              </a:rPr>
              <a:t>C</a:t>
            </a:r>
            <a:r>
              <a:rPr lang="zh-CN" altLang="en-US" sz="2800" dirty="0">
                <a:latin typeface="宋体" panose="02010600030101010101" pitchFamily="2" charset="-122"/>
              </a:rPr>
              <a:t>要求25</a:t>
            </a:r>
            <a:r>
              <a:rPr lang="en-US" altLang="zh-CN" sz="2800" dirty="0">
                <a:latin typeface="宋体" panose="02010600030101010101" pitchFamily="2" charset="-122"/>
              </a:rPr>
              <a:t>K。</a:t>
            </a:r>
            <a:endParaRPr lang="zh-CN" altLang="en-US" sz="2800" dirty="0">
              <a:latin typeface="宋体" panose="02010600030101010101" pitchFamily="2" charset="-122"/>
            </a:endParaRPr>
          </a:p>
        </p:txBody>
      </p:sp>
      <p:pic>
        <p:nvPicPr>
          <p:cNvPr id="185348" name="Picture 4" descr="os0702">
            <a:extLst>
              <a:ext uri="{FF2B5EF4-FFF2-40B4-BE49-F238E27FC236}">
                <a16:creationId xmlns:a16="http://schemas.microsoft.com/office/drawing/2014/main" id="{AB589394-F690-43FA-AF42-E0A9C2153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7924800" cy="372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F32936D9-0203-442E-AAB3-91E472BCFE74}"/>
              </a:ext>
            </a:extLst>
          </p:cNvPr>
          <p:cNvSpPr>
            <a:spLocks noGrp="1" noChangeArrowheads="1"/>
          </p:cNvSpPr>
          <p:nvPr>
            <p:ph type="title"/>
          </p:nvPr>
        </p:nvSpPr>
        <p:spPr/>
        <p:txBody>
          <a:bodyPr/>
          <a:lstStyle/>
          <a:p>
            <a:r>
              <a:rPr lang="zh-CN" altLang="en-US">
                <a:latin typeface="宋体" panose="02010600030101010101" pitchFamily="2" charset="-122"/>
              </a:rPr>
              <a:t>碎片问题</a:t>
            </a:r>
            <a:endParaRPr lang="zh-CN" altLang="en-US"/>
          </a:p>
        </p:txBody>
      </p:sp>
      <p:sp>
        <p:nvSpPr>
          <p:cNvPr id="130051" name="Rectangle 3" descr="Rectangle: Click to edit Master text styles&#10;Second level&#10;Third level&#10;Fourth level&#10;Fifth level">
            <a:extLst>
              <a:ext uri="{FF2B5EF4-FFF2-40B4-BE49-F238E27FC236}">
                <a16:creationId xmlns:a16="http://schemas.microsoft.com/office/drawing/2014/main" id="{4F1AD21B-613C-4348-815A-4A776454EA7E}"/>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由于空闲区的大小与申请内存的大小相等的情况是很少的，绝大多数情况是从一个空闲区中切去一块，剩下的部分作为一个空闲区仍留在空闲区表中，随着时间的推移，空闲区的发展趋势是越来越小，直至不能满足任何用户要求。</a:t>
            </a:r>
          </a:p>
          <a:p>
            <a:pPr algn="just"/>
            <a:r>
              <a:rPr lang="zh-CN" altLang="en-US" sz="2800" b="1">
                <a:latin typeface="宋体" panose="02010600030101010101" pitchFamily="2" charset="-122"/>
              </a:rPr>
              <a:t>这种不能被任何用户使用的极小的空闲区称为</a:t>
            </a:r>
            <a:r>
              <a:rPr lang="zh-CN" altLang="en-US" sz="2800" b="1">
                <a:solidFill>
                  <a:srgbClr val="FF0369"/>
                </a:solidFill>
                <a:latin typeface="宋体" panose="02010600030101010101" pitchFamily="2" charset="-122"/>
              </a:rPr>
              <a:t>碎片</a:t>
            </a:r>
            <a:r>
              <a:rPr lang="zh-CN" altLang="en-US" sz="2800" b="1">
                <a:latin typeface="宋体" panose="02010600030101010101" pitchFamily="2" charset="-122"/>
              </a:rPr>
              <a:t>。碎片的出现造成了存储空间的浪费。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anim calcmode="lin" valueType="num">
                                      <p:cBhvr additive="base">
                                        <p:cTn id="7" dur="500" fill="hold"/>
                                        <p:tgtEl>
                                          <p:spTgt spid="130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0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0051">
                                            <p:txEl>
                                              <p:pRg st="1" end="1"/>
                                            </p:txEl>
                                          </p:spTgt>
                                        </p:tgtEl>
                                        <p:attrNameLst>
                                          <p:attrName>style.visibility</p:attrName>
                                        </p:attrNameLst>
                                      </p:cBhvr>
                                      <p:to>
                                        <p:strVal val="visible"/>
                                      </p:to>
                                    </p:set>
                                    <p:anim calcmode="lin" valueType="num">
                                      <p:cBhvr additive="base">
                                        <p:cTn id="13" dur="500" fill="hold"/>
                                        <p:tgtEl>
                                          <p:spTgt spid="130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00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B950890-0221-41AC-8CAD-A1BDE90CFF9B}"/>
              </a:ext>
            </a:extLst>
          </p:cNvPr>
          <p:cNvSpPr>
            <a:spLocks noGrp="1" noChangeArrowheads="1"/>
          </p:cNvSpPr>
          <p:nvPr>
            <p:ph type="title"/>
          </p:nvPr>
        </p:nvSpPr>
        <p:spPr/>
        <p:txBody>
          <a:bodyPr/>
          <a:lstStyle/>
          <a:p>
            <a:r>
              <a:rPr lang="zh-CN" altLang="en-US" sz="3600">
                <a:latin typeface="宋体" panose="02010600030101010101" pitchFamily="2" charset="-122"/>
              </a:rPr>
              <a:t>在分区存储管理中解决碎片的办法</a:t>
            </a:r>
          </a:p>
        </p:txBody>
      </p:sp>
      <p:sp>
        <p:nvSpPr>
          <p:cNvPr id="188419" name="Rectangle 3" descr="Rectangle: Click to edit Master text styles&#10;Second level&#10;Third level&#10;Fourth level&#10;Fifth level">
            <a:extLst>
              <a:ext uri="{FF2B5EF4-FFF2-40B4-BE49-F238E27FC236}">
                <a16:creationId xmlns:a16="http://schemas.microsoft.com/office/drawing/2014/main" id="{BDC13D23-DE31-4803-8904-D4FEDA6C0956}"/>
              </a:ext>
            </a:extLst>
          </p:cNvPr>
          <p:cNvSpPr>
            <a:spLocks noGrp="1" noChangeArrowheads="1"/>
          </p:cNvSpPr>
          <p:nvPr>
            <p:ph type="body" idx="1"/>
          </p:nvPr>
        </p:nvSpPr>
        <p:spPr/>
        <p:txBody>
          <a:bodyPr/>
          <a:lstStyle/>
          <a:p>
            <a:pPr algn="just"/>
            <a:r>
              <a:rPr lang="zh-CN" altLang="en-US" b="1">
                <a:latin typeface="宋体" panose="02010600030101010101" pitchFamily="2" charset="-122"/>
              </a:rPr>
              <a:t>规定门限值（由操作系统规定，如1</a:t>
            </a:r>
            <a:r>
              <a:rPr lang="en-US" altLang="zh-CN" b="1">
                <a:latin typeface="宋体" panose="02010600030101010101" pitchFamily="2" charset="-122"/>
              </a:rPr>
              <a:t>K），</a:t>
            </a:r>
            <a:r>
              <a:rPr lang="zh-CN" altLang="en-US" b="1">
                <a:latin typeface="宋体" panose="02010600030101010101" pitchFamily="2" charset="-122"/>
              </a:rPr>
              <a:t>分割空闲区时，若剩余部分小于门限值，则不再分割此空闲区。</a:t>
            </a:r>
          </a:p>
          <a:p>
            <a:r>
              <a:rPr lang="zh-CN" altLang="en-US" b="1">
                <a:latin typeface="宋体" panose="02010600030101010101" pitchFamily="2" charset="-122"/>
              </a:rPr>
              <a:t>定期压缩存储空间，将所有空闲区集中到内存的一端，但这种方法的系统开销太大。</a:t>
            </a:r>
            <a:r>
              <a:rPr lang="zh-CN" altLang="en-US" sz="36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8419">
                                            <p:txEl>
                                              <p:pRg st="1" end="1"/>
                                            </p:txEl>
                                          </p:spTgt>
                                        </p:tgtEl>
                                        <p:attrNameLst>
                                          <p:attrName>style.visibility</p:attrName>
                                        </p:attrNameLst>
                                      </p:cBhvr>
                                      <p:to>
                                        <p:strVal val="visible"/>
                                      </p:to>
                                    </p:set>
                                    <p:anim calcmode="lin" valueType="num">
                                      <p:cBhvr additive="base">
                                        <p:cTn id="13" dur="500" fill="hold"/>
                                        <p:tgtEl>
                                          <p:spTgt spid="188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841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9" y="1098899"/>
            <a:ext cx="3068947"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动态分区的分配方案（续）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7.3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内存空间连续分配方案</a:t>
            </a:r>
          </a:p>
        </p:txBody>
      </p:sp>
      <p:sp>
        <p:nvSpPr>
          <p:cNvPr id="4" name="矩形 3"/>
          <p:cNvSpPr/>
          <p:nvPr/>
        </p:nvSpPr>
        <p:spPr>
          <a:xfrm>
            <a:off x="665552" y="1866452"/>
            <a:ext cx="7382437" cy="355481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动态分区的分配方案中没有内部碎片，但是</a:t>
            </a:r>
            <a:r>
              <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rPr>
              <a:t>会产生外部碎片</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。外部碎片问题的解决方法可以考虑这样一些措施：</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规定分割空闲区的下限值。</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分割空闲区时，若剩余部分小于下限值，则此空闲区不进行分割，而是全部分配给用户进程。</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内存拼接技术。</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将所有空闲区集中构成一个大的空闲区。拼接的时机一般在释放区回收的时候或者系统找不到足够大的空闲区的时候；或者定期进行拼接，但是拼接操作会消耗大量的系统资源。</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解除程序占用连续内存才能运行的限制</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（分页和分段就是借鉴了这种思想）把程序分拆为多个部分装入到不同分区，充分利用碎片。</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354460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9" y="1098899"/>
            <a:ext cx="3068947"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分页存储管理的基本思想</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809689" y="1540894"/>
            <a:ext cx="7103066" cy="1200329"/>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页存储管理将进程的逻辑地址空间分成若干个大小相等的页面（虚页），并为各页加以编号。相应地，也把内存的物理地址空间分成若干个页帧（页框），同样也为他们加以编号。在为进程分配内存空间时，将进程中的若干个虚页分别装入到多个不相邻的页帧中</a:t>
            </a:r>
            <a:r>
              <a:rPr lang="zh-CN" altLang="en-US"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2205246" y="2811178"/>
            <a:ext cx="4161783" cy="3831669"/>
          </a:xfrm>
          <a:prstGeom prst="rect">
            <a:avLst/>
          </a:prstGeom>
        </p:spPr>
      </p:pic>
    </p:spTree>
    <p:extLst>
      <p:ext uri="{BB962C8B-B14F-4D97-AF65-F5344CB8AC3E}">
        <p14:creationId xmlns:p14="http://schemas.microsoft.com/office/powerpoint/2010/main" val="105034838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Text Box 2">
            <a:extLst>
              <a:ext uri="{FF2B5EF4-FFF2-40B4-BE49-F238E27FC236}">
                <a16:creationId xmlns:a16="http://schemas.microsoft.com/office/drawing/2014/main" id="{469F96F3-A718-4666-9710-094CB76378A3}"/>
              </a:ext>
            </a:extLst>
          </p:cNvPr>
          <p:cNvSpPr txBox="1">
            <a:spLocks noChangeArrowheads="1"/>
          </p:cNvSpPr>
          <p:nvPr/>
        </p:nvSpPr>
        <p:spPr bwMode="auto">
          <a:xfrm>
            <a:off x="2743200" y="1143000"/>
            <a:ext cx="36385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rPr>
              <a:t> </a:t>
            </a:r>
            <a:r>
              <a:rPr lang="zh-CN" altLang="en-US" sz="3200" b="1">
                <a:latin typeface="Times New Roman" panose="02020603050405020304" pitchFamily="18" charset="0"/>
              </a:rPr>
              <a:t>程序的装入和链接 </a:t>
            </a:r>
          </a:p>
        </p:txBody>
      </p:sp>
      <p:sp>
        <p:nvSpPr>
          <p:cNvPr id="400387" name="Text Box 3">
            <a:extLst>
              <a:ext uri="{FF2B5EF4-FFF2-40B4-BE49-F238E27FC236}">
                <a16:creationId xmlns:a16="http://schemas.microsoft.com/office/drawing/2014/main" id="{2CC938CD-DD8A-4BEC-8F83-3047888433CF}"/>
              </a:ext>
            </a:extLst>
          </p:cNvPr>
          <p:cNvSpPr txBox="1">
            <a:spLocks noChangeArrowheads="1"/>
          </p:cNvSpPr>
          <p:nvPr/>
        </p:nvSpPr>
        <p:spPr bwMode="auto">
          <a:xfrm>
            <a:off x="2590800" y="6172200"/>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4-1 </a:t>
            </a:r>
            <a:r>
              <a:rPr lang="zh-CN" altLang="en-US">
                <a:latin typeface="Times New Roman" panose="02020603050405020304" pitchFamily="18" charset="0"/>
              </a:rPr>
              <a:t>对用户程序的处理步骤 </a:t>
            </a:r>
          </a:p>
        </p:txBody>
      </p:sp>
      <p:graphicFrame>
        <p:nvGraphicFramePr>
          <p:cNvPr id="400388" name="Object 4">
            <a:extLst>
              <a:ext uri="{FF2B5EF4-FFF2-40B4-BE49-F238E27FC236}">
                <a16:creationId xmlns:a16="http://schemas.microsoft.com/office/drawing/2014/main" id="{17C7974E-B5DB-4326-AB2B-325702BD4A1B}"/>
              </a:ext>
            </a:extLst>
          </p:cNvPr>
          <p:cNvGraphicFramePr>
            <a:graphicFrameLocks noChangeAspect="1"/>
          </p:cNvGraphicFramePr>
          <p:nvPr/>
        </p:nvGraphicFramePr>
        <p:xfrm>
          <a:off x="-381000" y="1828800"/>
          <a:ext cx="9144000" cy="5286375"/>
        </p:xfrm>
        <a:graphic>
          <a:graphicData uri="http://schemas.openxmlformats.org/presentationml/2006/ole">
            <mc:AlternateContent xmlns:mc="http://schemas.openxmlformats.org/markup-compatibility/2006">
              <mc:Choice xmlns:v="urn:schemas-microsoft-com:vml" Requires="v">
                <p:oleObj spid="_x0000_s1028" name="Visio" r:id="rId3" imgW="4387973" imgH="2536749" progId="Visio.Drawing.11">
                  <p:embed/>
                </p:oleObj>
              </mc:Choice>
              <mc:Fallback>
                <p:oleObj name="Visio" r:id="rId3" imgW="4387973" imgH="2536749" progId="Visio.Drawing.11">
                  <p:embed/>
                  <p:pic>
                    <p:nvPicPr>
                      <p:cNvPr id="400388" name="Object 4">
                        <a:extLst>
                          <a:ext uri="{FF2B5EF4-FFF2-40B4-BE49-F238E27FC236}">
                            <a16:creationId xmlns:a16="http://schemas.microsoft.com/office/drawing/2014/main" id="{17C7974E-B5DB-4326-AB2B-325702BD4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28800"/>
                        <a:ext cx="914400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descr="Rectangle: Click to edit Master text styles&#10;Second level&#10;Third level&#10;Fourth level&#10;Fifth level">
            <a:extLst>
              <a:ext uri="{FF2B5EF4-FFF2-40B4-BE49-F238E27FC236}">
                <a16:creationId xmlns:a16="http://schemas.microsoft.com/office/drawing/2014/main" id="{71B48BC4-E43C-4F33-A5DE-C38606344F28}"/>
              </a:ext>
            </a:extLst>
          </p:cNvPr>
          <p:cNvSpPr>
            <a:spLocks noGrp="1" noChangeArrowheads="1"/>
          </p:cNvSpPr>
          <p:nvPr>
            <p:ph type="body" idx="1"/>
          </p:nvPr>
        </p:nvSpPr>
        <p:spPr>
          <a:xfrm>
            <a:off x="381000" y="533400"/>
            <a:ext cx="8229600" cy="2133600"/>
          </a:xfrm>
        </p:spPr>
        <p:txBody>
          <a:bodyPr>
            <a:normAutofit fontScale="85000" lnSpcReduction="10000"/>
          </a:bodyPr>
          <a:lstStyle/>
          <a:p>
            <a:pPr>
              <a:lnSpc>
                <a:spcPct val="90000"/>
              </a:lnSpc>
            </a:pPr>
            <a:r>
              <a:rPr lang="zh-CN" altLang="en-US" sz="2800" dirty="0">
                <a:solidFill>
                  <a:srgbClr val="FF0369"/>
                </a:solidFill>
                <a:latin typeface="宋体" panose="02010600030101010101" pitchFamily="2" charset="-122"/>
              </a:rPr>
              <a:t>页:</a:t>
            </a:r>
            <a:r>
              <a:rPr lang="zh-CN" altLang="en-US" sz="2800" dirty="0"/>
              <a:t>用户程序按逻辑页划分成大小相等的部分</a:t>
            </a:r>
            <a:endParaRPr lang="zh-CN" altLang="en-US" dirty="0"/>
          </a:p>
          <a:p>
            <a:pPr>
              <a:lnSpc>
                <a:spcPct val="90000"/>
              </a:lnSpc>
            </a:pPr>
            <a:r>
              <a:rPr lang="zh-CN" altLang="en-US" dirty="0"/>
              <a:t>逻辑地址</a:t>
            </a:r>
          </a:p>
          <a:p>
            <a:pPr>
              <a:lnSpc>
                <a:spcPct val="90000"/>
              </a:lnSpc>
              <a:buFont typeface="Wingdings" panose="05000000000000000000" pitchFamily="2" charset="2"/>
              <a:buNone/>
            </a:pPr>
            <a:r>
              <a:rPr lang="zh-CN" altLang="en-US" dirty="0"/>
              <a:t>   	</a:t>
            </a:r>
            <a:r>
              <a:rPr lang="zh-CN" altLang="en-US" sz="2800" dirty="0"/>
              <a:t>用户程序的划分是由系统自动完成的，对用户是透明的。</a:t>
            </a:r>
          </a:p>
          <a:p>
            <a:pPr>
              <a:lnSpc>
                <a:spcPct val="90000"/>
              </a:lnSpc>
              <a:buFont typeface="Wingdings" panose="05000000000000000000" pitchFamily="2" charset="2"/>
              <a:buNone/>
            </a:pPr>
            <a:r>
              <a:rPr lang="zh-CN" altLang="en-US" sz="2800" dirty="0"/>
              <a:t>  页的大小为2的整数次幂，因此，地址的高位部分为页号，低位部分为页内地址</a:t>
            </a:r>
          </a:p>
        </p:txBody>
      </p:sp>
      <p:grpSp>
        <p:nvGrpSpPr>
          <p:cNvPr id="452612" name="Group 4">
            <a:extLst>
              <a:ext uri="{FF2B5EF4-FFF2-40B4-BE49-F238E27FC236}">
                <a16:creationId xmlns:a16="http://schemas.microsoft.com/office/drawing/2014/main" id="{7CFDBBAF-9D82-4BF5-A4B1-604B3FC9A91C}"/>
              </a:ext>
            </a:extLst>
          </p:cNvPr>
          <p:cNvGrpSpPr>
            <a:grpSpLocks/>
          </p:cNvGrpSpPr>
          <p:nvPr/>
        </p:nvGrpSpPr>
        <p:grpSpPr bwMode="auto">
          <a:xfrm>
            <a:off x="2209800" y="2971800"/>
            <a:ext cx="3429000" cy="685800"/>
            <a:chOff x="1536" y="960"/>
            <a:chExt cx="2160" cy="432"/>
          </a:xfrm>
        </p:grpSpPr>
        <p:sp>
          <p:nvSpPr>
            <p:cNvPr id="452613" name="Rectangle 5" descr="紫色网格">
              <a:extLst>
                <a:ext uri="{FF2B5EF4-FFF2-40B4-BE49-F238E27FC236}">
                  <a16:creationId xmlns:a16="http://schemas.microsoft.com/office/drawing/2014/main" id="{99E08520-91BD-4B55-A367-AFF2BD01322C}"/>
                </a:ext>
              </a:extLst>
            </p:cNvPr>
            <p:cNvSpPr>
              <a:spLocks noChangeArrowheads="1"/>
            </p:cNvSpPr>
            <p:nvPr/>
          </p:nvSpPr>
          <p:spPr bwMode="auto">
            <a:xfrm>
              <a:off x="1536" y="960"/>
              <a:ext cx="2160" cy="432"/>
            </a:xfrm>
            <a:prstGeom prst="rect">
              <a:avLst/>
            </a:prstGeom>
            <a:blipFill dpi="0" rotWithShape="0">
              <a:blip r:embed="rId2"/>
              <a:srcRect/>
              <a:tile tx="0" ty="0" sx="100000" sy="100000" flip="none" algn="tl"/>
            </a:blip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rgbClr val="FFFF00"/>
                  </a:solidFill>
                  <a:latin typeface="Times New Roman" panose="02020603050405020304" pitchFamily="18" charset="0"/>
                </a:rPr>
                <a:t>页号             页内地址</a:t>
              </a:r>
            </a:p>
          </p:txBody>
        </p:sp>
        <p:sp>
          <p:nvSpPr>
            <p:cNvPr id="452614" name="Line 6">
              <a:extLst>
                <a:ext uri="{FF2B5EF4-FFF2-40B4-BE49-F238E27FC236}">
                  <a16:creationId xmlns:a16="http://schemas.microsoft.com/office/drawing/2014/main" id="{C33A71CF-E604-4489-8219-95BAD9D382BF}"/>
                </a:ext>
              </a:extLst>
            </p:cNvPr>
            <p:cNvSpPr>
              <a:spLocks noChangeShapeType="1"/>
            </p:cNvSpPr>
            <p:nvPr/>
          </p:nvSpPr>
          <p:spPr bwMode="auto">
            <a:xfrm>
              <a:off x="2448" y="960"/>
              <a:ext cx="0" cy="43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52615" name="Group 7">
            <a:extLst>
              <a:ext uri="{FF2B5EF4-FFF2-40B4-BE49-F238E27FC236}">
                <a16:creationId xmlns:a16="http://schemas.microsoft.com/office/drawing/2014/main" id="{CE7771C7-7255-453E-B4D0-7EAC9B49C45E}"/>
              </a:ext>
            </a:extLst>
          </p:cNvPr>
          <p:cNvGrpSpPr>
            <a:grpSpLocks/>
          </p:cNvGrpSpPr>
          <p:nvPr/>
        </p:nvGrpSpPr>
        <p:grpSpPr bwMode="auto">
          <a:xfrm>
            <a:off x="1219200" y="3733800"/>
            <a:ext cx="5549900" cy="2560638"/>
            <a:chOff x="864" y="2288"/>
            <a:chExt cx="3496" cy="1613"/>
          </a:xfrm>
        </p:grpSpPr>
        <p:sp>
          <p:nvSpPr>
            <p:cNvPr id="452616" name="Rectangle 8">
              <a:extLst>
                <a:ext uri="{FF2B5EF4-FFF2-40B4-BE49-F238E27FC236}">
                  <a16:creationId xmlns:a16="http://schemas.microsoft.com/office/drawing/2014/main" id="{20E0A59C-000A-4AE8-B2E8-2B8AC846F2CA}"/>
                </a:ext>
              </a:extLst>
            </p:cNvPr>
            <p:cNvSpPr>
              <a:spLocks noChangeArrowheads="1"/>
            </p:cNvSpPr>
            <p:nvPr/>
          </p:nvSpPr>
          <p:spPr bwMode="auto">
            <a:xfrm>
              <a:off x="912" y="2784"/>
              <a:ext cx="3312" cy="432"/>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17" name="Line 9">
              <a:extLst>
                <a:ext uri="{FF2B5EF4-FFF2-40B4-BE49-F238E27FC236}">
                  <a16:creationId xmlns:a16="http://schemas.microsoft.com/office/drawing/2014/main" id="{AA94B605-E5C2-4787-A814-FB797C871610}"/>
                </a:ext>
              </a:extLst>
            </p:cNvPr>
            <p:cNvSpPr>
              <a:spLocks noChangeShapeType="1"/>
            </p:cNvSpPr>
            <p:nvPr/>
          </p:nvSpPr>
          <p:spPr bwMode="auto">
            <a:xfrm>
              <a:off x="2564" y="2784"/>
              <a:ext cx="0" cy="43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18" name="Text Box 10">
              <a:extLst>
                <a:ext uri="{FF2B5EF4-FFF2-40B4-BE49-F238E27FC236}">
                  <a16:creationId xmlns:a16="http://schemas.microsoft.com/office/drawing/2014/main" id="{6DE8D964-CA53-4E38-9007-DBA4766F322B}"/>
                </a:ext>
              </a:extLst>
            </p:cNvPr>
            <p:cNvSpPr txBox="1">
              <a:spLocks noChangeArrowheads="1"/>
            </p:cNvSpPr>
            <p:nvPr/>
          </p:nvSpPr>
          <p:spPr bwMode="auto">
            <a:xfrm>
              <a:off x="4148" y="2378"/>
              <a:ext cx="212"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0</a:t>
              </a:r>
            </a:p>
          </p:txBody>
        </p:sp>
        <p:sp>
          <p:nvSpPr>
            <p:cNvPr id="452619" name="Text Box 11">
              <a:extLst>
                <a:ext uri="{FF2B5EF4-FFF2-40B4-BE49-F238E27FC236}">
                  <a16:creationId xmlns:a16="http://schemas.microsoft.com/office/drawing/2014/main" id="{D1D3EA89-76F5-42F9-822F-7F7310143222}"/>
                </a:ext>
              </a:extLst>
            </p:cNvPr>
            <p:cNvSpPr txBox="1">
              <a:spLocks noChangeArrowheads="1"/>
            </p:cNvSpPr>
            <p:nvPr/>
          </p:nvSpPr>
          <p:spPr bwMode="auto">
            <a:xfrm>
              <a:off x="2564"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11</a:t>
              </a:r>
            </a:p>
          </p:txBody>
        </p:sp>
        <p:sp>
          <p:nvSpPr>
            <p:cNvPr id="452620" name="Text Box 12">
              <a:extLst>
                <a:ext uri="{FF2B5EF4-FFF2-40B4-BE49-F238E27FC236}">
                  <a16:creationId xmlns:a16="http://schemas.microsoft.com/office/drawing/2014/main" id="{E4ECC6B6-F574-4ED0-A583-28ECADCA5A7E}"/>
                </a:ext>
              </a:extLst>
            </p:cNvPr>
            <p:cNvSpPr txBox="1">
              <a:spLocks noChangeArrowheads="1"/>
            </p:cNvSpPr>
            <p:nvPr/>
          </p:nvSpPr>
          <p:spPr bwMode="auto">
            <a:xfrm>
              <a:off x="2276"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12</a:t>
              </a:r>
            </a:p>
          </p:txBody>
        </p:sp>
        <p:sp>
          <p:nvSpPr>
            <p:cNvPr id="452621" name="Text Box 13">
              <a:extLst>
                <a:ext uri="{FF2B5EF4-FFF2-40B4-BE49-F238E27FC236}">
                  <a16:creationId xmlns:a16="http://schemas.microsoft.com/office/drawing/2014/main" id="{2A2459B5-3848-4982-8CE9-D51C14C7ECC8}"/>
                </a:ext>
              </a:extLst>
            </p:cNvPr>
            <p:cNvSpPr txBox="1">
              <a:spLocks noChangeArrowheads="1"/>
            </p:cNvSpPr>
            <p:nvPr/>
          </p:nvSpPr>
          <p:spPr bwMode="auto">
            <a:xfrm>
              <a:off x="864" y="2400"/>
              <a:ext cx="308" cy="2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31</a:t>
              </a:r>
            </a:p>
          </p:txBody>
        </p:sp>
        <p:sp>
          <p:nvSpPr>
            <p:cNvPr id="452622" name="Text Box 14">
              <a:extLst>
                <a:ext uri="{FF2B5EF4-FFF2-40B4-BE49-F238E27FC236}">
                  <a16:creationId xmlns:a16="http://schemas.microsoft.com/office/drawing/2014/main" id="{35A3E216-0FEE-45D9-9F93-D481F314EA01}"/>
                </a:ext>
              </a:extLst>
            </p:cNvPr>
            <p:cNvSpPr txBox="1">
              <a:spLocks noChangeArrowheads="1"/>
            </p:cNvSpPr>
            <p:nvPr/>
          </p:nvSpPr>
          <p:spPr bwMode="auto">
            <a:xfrm>
              <a:off x="1468" y="2301"/>
              <a:ext cx="6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页号</a:t>
              </a:r>
              <a:r>
                <a:rPr lang="en-US" altLang="zh-CN" b="1">
                  <a:latin typeface="Times New Roman" panose="02020603050405020304" pitchFamily="18" charset="0"/>
                  <a:ea typeface="楷体_GB2312" pitchFamily="49" charset="-122"/>
                </a:rPr>
                <a:t>P</a:t>
              </a:r>
            </a:p>
          </p:txBody>
        </p:sp>
        <p:sp>
          <p:nvSpPr>
            <p:cNvPr id="452623" name="Text Box 15">
              <a:extLst>
                <a:ext uri="{FF2B5EF4-FFF2-40B4-BE49-F238E27FC236}">
                  <a16:creationId xmlns:a16="http://schemas.microsoft.com/office/drawing/2014/main" id="{4EA42FD6-306B-4C26-8B1E-83959053AC19}"/>
                </a:ext>
              </a:extLst>
            </p:cNvPr>
            <p:cNvSpPr txBox="1">
              <a:spLocks noChangeArrowheads="1"/>
            </p:cNvSpPr>
            <p:nvPr/>
          </p:nvSpPr>
          <p:spPr bwMode="auto">
            <a:xfrm>
              <a:off x="2809" y="2288"/>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页内位移量</a:t>
              </a:r>
              <a:r>
                <a:rPr lang="en-US" altLang="zh-CN" b="1">
                  <a:latin typeface="Times New Roman" panose="02020603050405020304" pitchFamily="18" charset="0"/>
                  <a:ea typeface="楷体_GB2312" pitchFamily="49" charset="-122"/>
                </a:rPr>
                <a:t>W</a:t>
              </a:r>
            </a:p>
          </p:txBody>
        </p:sp>
        <p:sp>
          <p:nvSpPr>
            <p:cNvPr id="452624" name="Text Box 16">
              <a:extLst>
                <a:ext uri="{FF2B5EF4-FFF2-40B4-BE49-F238E27FC236}">
                  <a16:creationId xmlns:a16="http://schemas.microsoft.com/office/drawing/2014/main" id="{12D0B84F-3DED-4FA7-9815-FDC03AC81706}"/>
                </a:ext>
              </a:extLst>
            </p:cNvPr>
            <p:cNvSpPr txBox="1">
              <a:spLocks noChangeArrowheads="1"/>
            </p:cNvSpPr>
            <p:nvPr/>
          </p:nvSpPr>
          <p:spPr bwMode="auto">
            <a:xfrm>
              <a:off x="1100" y="3613"/>
              <a:ext cx="1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编号0~1048575</a:t>
              </a:r>
            </a:p>
          </p:txBody>
        </p:sp>
        <p:sp>
          <p:nvSpPr>
            <p:cNvPr id="452625" name="Text Box 17">
              <a:extLst>
                <a:ext uri="{FF2B5EF4-FFF2-40B4-BE49-F238E27FC236}">
                  <a16:creationId xmlns:a16="http://schemas.microsoft.com/office/drawing/2014/main" id="{0977F5EC-77BE-4B16-9D07-443D59CB8463}"/>
                </a:ext>
              </a:extLst>
            </p:cNvPr>
            <p:cNvSpPr txBox="1">
              <a:spLocks noChangeArrowheads="1"/>
            </p:cNvSpPr>
            <p:nvPr/>
          </p:nvSpPr>
          <p:spPr bwMode="auto">
            <a:xfrm>
              <a:off x="2660" y="3613"/>
              <a:ext cx="14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相对地址0~4095</a:t>
              </a:r>
            </a:p>
          </p:txBody>
        </p:sp>
        <p:sp>
          <p:nvSpPr>
            <p:cNvPr id="452626" name="Arc 18">
              <a:extLst>
                <a:ext uri="{FF2B5EF4-FFF2-40B4-BE49-F238E27FC236}">
                  <a16:creationId xmlns:a16="http://schemas.microsoft.com/office/drawing/2014/main" id="{EAB63512-E05D-479C-86EA-27AF3D648728}"/>
                </a:ext>
              </a:extLst>
            </p:cNvPr>
            <p:cNvSpPr>
              <a:spLocks/>
            </p:cNvSpPr>
            <p:nvPr/>
          </p:nvSpPr>
          <p:spPr bwMode="auto">
            <a:xfrm flipH="1" flipV="1">
              <a:off x="980" y="3312"/>
              <a:ext cx="672"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7" name="Arc 19">
              <a:extLst>
                <a:ext uri="{FF2B5EF4-FFF2-40B4-BE49-F238E27FC236}">
                  <a16:creationId xmlns:a16="http://schemas.microsoft.com/office/drawing/2014/main" id="{F1145CDC-DE94-4349-8C73-CE98D6CAB887}"/>
                </a:ext>
              </a:extLst>
            </p:cNvPr>
            <p:cNvSpPr>
              <a:spLocks/>
            </p:cNvSpPr>
            <p:nvPr/>
          </p:nvSpPr>
          <p:spPr bwMode="auto">
            <a:xfrm flipV="1">
              <a:off x="1892" y="3312"/>
              <a:ext cx="624"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8" name="Arc 20">
              <a:extLst>
                <a:ext uri="{FF2B5EF4-FFF2-40B4-BE49-F238E27FC236}">
                  <a16:creationId xmlns:a16="http://schemas.microsoft.com/office/drawing/2014/main" id="{523B38F2-8C3D-49AC-9CD8-E2E6763620CD}"/>
                </a:ext>
              </a:extLst>
            </p:cNvPr>
            <p:cNvSpPr>
              <a:spLocks/>
            </p:cNvSpPr>
            <p:nvPr/>
          </p:nvSpPr>
          <p:spPr bwMode="auto">
            <a:xfrm flipV="1">
              <a:off x="3572" y="3312"/>
              <a:ext cx="624"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29" name="Arc 21">
              <a:extLst>
                <a:ext uri="{FF2B5EF4-FFF2-40B4-BE49-F238E27FC236}">
                  <a16:creationId xmlns:a16="http://schemas.microsoft.com/office/drawing/2014/main" id="{14175C05-1BD9-445E-9BBF-36C6791007CC}"/>
                </a:ext>
              </a:extLst>
            </p:cNvPr>
            <p:cNvSpPr>
              <a:spLocks/>
            </p:cNvSpPr>
            <p:nvPr/>
          </p:nvSpPr>
          <p:spPr bwMode="auto">
            <a:xfrm flipH="1" flipV="1">
              <a:off x="2660" y="3312"/>
              <a:ext cx="672" cy="24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B2DB1991-F7F6-4AA6-B17F-89A1CBF26029}"/>
              </a:ext>
            </a:extLst>
          </p:cNvPr>
          <p:cNvSpPr>
            <a:spLocks noGrp="1" noChangeArrowheads="1"/>
          </p:cNvSpPr>
          <p:nvPr>
            <p:ph type="title"/>
          </p:nvPr>
        </p:nvSpPr>
        <p:spPr/>
        <p:txBody>
          <a:bodyPr/>
          <a:lstStyle/>
          <a:p>
            <a:endParaRPr lang="zh-CN" altLang="en-US"/>
          </a:p>
        </p:txBody>
      </p:sp>
      <p:sp>
        <p:nvSpPr>
          <p:cNvPr id="453635" name="Rectangle 3" descr="Rectangle: Click to edit Master text styles&#10;Second level&#10;Third level&#10;Fourth level&#10;Fifth level">
            <a:extLst>
              <a:ext uri="{FF2B5EF4-FFF2-40B4-BE49-F238E27FC236}">
                <a16:creationId xmlns:a16="http://schemas.microsoft.com/office/drawing/2014/main" id="{5F567AA1-9A81-4DB2-8697-FC19637A7973}"/>
              </a:ext>
            </a:extLst>
          </p:cNvPr>
          <p:cNvSpPr>
            <a:spLocks noGrp="1" noChangeArrowheads="1"/>
          </p:cNvSpPr>
          <p:nvPr>
            <p:ph type="body" idx="1"/>
          </p:nvPr>
        </p:nvSpPr>
        <p:spPr/>
        <p:txBody>
          <a:bodyPr/>
          <a:lstStyle/>
          <a:p>
            <a:r>
              <a:rPr lang="zh-CN" altLang="en-US"/>
              <a:t>按页的大小划分为大小相等的区域，称为</a:t>
            </a:r>
            <a:r>
              <a:rPr lang="zh-CN" altLang="en-US">
                <a:solidFill>
                  <a:srgbClr val="FF0369"/>
                </a:solidFill>
              </a:rPr>
              <a:t>块或内存块（物理页面，页框）</a:t>
            </a:r>
            <a:endParaRPr lang="zh-CN" altLang="en-US"/>
          </a:p>
          <a:p>
            <a:r>
              <a:rPr lang="zh-CN" altLang="en-US"/>
              <a:t>内存分配</a:t>
            </a:r>
          </a:p>
          <a:p>
            <a:pPr>
              <a:buFont typeface="Wingdings" panose="05000000000000000000" pitchFamily="2" charset="2"/>
              <a:buNone/>
            </a:pPr>
            <a:r>
              <a:rPr lang="zh-CN" altLang="en-US"/>
              <a:t>   以页为单位进行分配，并按作业的页数多少来分配。逻辑上相邻的页，物理上不一定相邻</a:t>
            </a:r>
          </a:p>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分页存储管理的基本思想（续）</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pic>
        <p:nvPicPr>
          <p:cNvPr id="4" name="图片 3"/>
          <p:cNvPicPr>
            <a:picLocks noChangeAspect="1"/>
          </p:cNvPicPr>
          <p:nvPr/>
        </p:nvPicPr>
        <p:blipFill>
          <a:blip r:embed="rId3"/>
          <a:stretch>
            <a:fillRect/>
          </a:stretch>
        </p:blipFill>
        <p:spPr>
          <a:xfrm>
            <a:off x="1165986" y="1712745"/>
            <a:ext cx="6070144" cy="1716808"/>
          </a:xfrm>
          <a:prstGeom prst="rect">
            <a:avLst/>
          </a:prstGeom>
        </p:spPr>
      </p:pic>
      <p:sp>
        <p:nvSpPr>
          <p:cNvPr id="6" name="矩形 5"/>
          <p:cNvSpPr/>
          <p:nvPr/>
        </p:nvSpPr>
        <p:spPr>
          <a:xfrm>
            <a:off x="963621" y="3642425"/>
            <a:ext cx="6474874" cy="784830"/>
          </a:xfrm>
          <a:prstGeom prst="rect">
            <a:avLst/>
          </a:prstGeom>
          <a:solidFill>
            <a:schemeClr val="accent1">
              <a:lumMod val="20000"/>
              <a:lumOff val="80000"/>
            </a:schemeClr>
          </a:solidFill>
          <a:ln>
            <a:solidFill>
              <a:schemeClr val="accent1"/>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假设某系统物理内存大小为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4GB</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，页面大小为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4KB</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，则每个页表项至少应该为多少字节</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1165986" y="4870618"/>
            <a:ext cx="7247966" cy="1200329"/>
          </a:xfrm>
          <a:prstGeom prst="rect">
            <a:avLst/>
          </a:prstGeom>
        </p:spPr>
        <p:txBody>
          <a:bodyPr wrap="square">
            <a:spAutoFit/>
          </a:bodyPr>
          <a:lstStyle/>
          <a:p>
            <a:r>
              <a:rPr lang="en-US" altLang="zh-CN" b="1" kern="0" dirty="0">
                <a:solidFill>
                  <a:srgbClr val="000000"/>
                </a:solidFill>
                <a:latin typeface="宋体" panose="02010600030101010101" pitchFamily="2" charset="-122"/>
                <a:cs typeface="Times New Roman" panose="02020603050405020304" pitchFamily="18" charset="0"/>
              </a:rPr>
              <a:t>4GB= 2</a:t>
            </a:r>
            <a:r>
              <a:rPr lang="en-US" altLang="zh-CN" b="1" kern="0" baseline="30000" dirty="0">
                <a:solidFill>
                  <a:srgbClr val="000000"/>
                </a:solidFill>
                <a:latin typeface="宋体" panose="02010600030101010101" pitchFamily="2" charset="-122"/>
                <a:cs typeface="Times New Roman" panose="02020603050405020304" pitchFamily="18" charset="0"/>
              </a:rPr>
              <a:t>32</a:t>
            </a:r>
            <a:r>
              <a:rPr lang="en-US" altLang="zh-CN" b="1" kern="0" dirty="0">
                <a:solidFill>
                  <a:srgbClr val="000000"/>
                </a:solidFill>
                <a:latin typeface="宋体" panose="02010600030101010101" pitchFamily="2" charset="-122"/>
                <a:cs typeface="Times New Roman" panose="02020603050405020304" pitchFamily="18" charset="0"/>
              </a:rPr>
              <a:t> B</a:t>
            </a:r>
            <a:r>
              <a:rPr lang="zh-CN" altLang="zh-CN" b="1" kern="0" dirty="0">
                <a:solidFill>
                  <a:srgbClr val="000000"/>
                </a:solidFill>
                <a:ea typeface="宋体" panose="02010600030101010101" pitchFamily="2" charset="-122"/>
                <a:cs typeface="Times New Roman" panose="02020603050405020304" pitchFamily="18" charset="0"/>
              </a:rPr>
              <a:t>，</a:t>
            </a:r>
            <a:r>
              <a:rPr lang="en-US" altLang="zh-CN" b="1" kern="0" dirty="0">
                <a:solidFill>
                  <a:srgbClr val="000000"/>
                </a:solidFill>
                <a:ea typeface="宋体" panose="02010600030101010101" pitchFamily="2" charset="-122"/>
                <a:cs typeface="Times New Roman" panose="02020603050405020304" pitchFamily="18" charset="0"/>
              </a:rPr>
              <a:t>4KB= 2</a:t>
            </a:r>
            <a:r>
              <a:rPr lang="en-US" altLang="zh-CN" b="1" kern="0" baseline="30000" dirty="0">
                <a:solidFill>
                  <a:srgbClr val="000000"/>
                </a:solidFill>
                <a:ea typeface="宋体" panose="02010600030101010101" pitchFamily="2" charset="-122"/>
                <a:cs typeface="Times New Roman" panose="02020603050405020304" pitchFamily="18" charset="0"/>
              </a:rPr>
              <a:t>12</a:t>
            </a:r>
            <a:r>
              <a:rPr lang="en-US" altLang="zh-CN" b="1" kern="0" dirty="0">
                <a:solidFill>
                  <a:srgbClr val="000000"/>
                </a:solidFill>
                <a:ea typeface="宋体" panose="02010600030101010101" pitchFamily="2" charset="-122"/>
                <a:cs typeface="Times New Roman" panose="02020603050405020304" pitchFamily="18" charset="0"/>
              </a:rPr>
              <a:t> B</a:t>
            </a:r>
            <a:r>
              <a:rPr lang="zh-CN" altLang="zh-CN" b="1" kern="0" dirty="0">
                <a:solidFill>
                  <a:srgbClr val="000000"/>
                </a:solidFill>
                <a:ea typeface="宋体" panose="02010600030101010101" pitchFamily="2" charset="-122"/>
                <a:cs typeface="Times New Roman" panose="02020603050405020304" pitchFamily="18" charset="0"/>
              </a:rPr>
              <a:t>，因此</a:t>
            </a:r>
            <a:r>
              <a:rPr lang="en-US" altLang="zh-CN" b="1" kern="0" dirty="0">
                <a:solidFill>
                  <a:srgbClr val="000000"/>
                </a:solidFill>
                <a:ea typeface="宋体" panose="02010600030101010101" pitchFamily="2" charset="-122"/>
                <a:cs typeface="Times New Roman" panose="02020603050405020304" pitchFamily="18" charset="0"/>
              </a:rPr>
              <a:t>4GB</a:t>
            </a:r>
            <a:r>
              <a:rPr lang="zh-CN" altLang="zh-CN" b="1" kern="0" dirty="0">
                <a:solidFill>
                  <a:srgbClr val="000000"/>
                </a:solidFill>
                <a:ea typeface="宋体" panose="02010600030101010101" pitchFamily="2" charset="-122"/>
                <a:cs typeface="Times New Roman" panose="02020603050405020304" pitchFamily="18" charset="0"/>
              </a:rPr>
              <a:t>的内存总共会被分为</a:t>
            </a:r>
            <a:r>
              <a:rPr lang="en-US" altLang="zh-CN" b="1" kern="0" dirty="0">
                <a:solidFill>
                  <a:srgbClr val="000000"/>
                </a:solidFill>
                <a:ea typeface="宋体" panose="02010600030101010101" pitchFamily="2" charset="-122"/>
                <a:cs typeface="Times New Roman" panose="02020603050405020304" pitchFamily="18" charset="0"/>
              </a:rPr>
              <a:t>2</a:t>
            </a:r>
            <a:r>
              <a:rPr lang="en-US" altLang="zh-CN" b="1" kern="0" baseline="30000" dirty="0">
                <a:solidFill>
                  <a:srgbClr val="000000"/>
                </a:solidFill>
                <a:ea typeface="宋体" panose="02010600030101010101" pitchFamily="2" charset="-122"/>
                <a:cs typeface="Times New Roman" panose="02020603050405020304" pitchFamily="18" charset="0"/>
              </a:rPr>
              <a:t>32</a:t>
            </a:r>
            <a:r>
              <a:rPr lang="en-US" altLang="zh-CN" b="1" kern="0" dirty="0">
                <a:solidFill>
                  <a:srgbClr val="000000"/>
                </a:solidFill>
                <a:ea typeface="宋体" panose="02010600030101010101" pitchFamily="2" charset="-122"/>
                <a:cs typeface="Times New Roman" panose="02020603050405020304" pitchFamily="18" charset="0"/>
              </a:rPr>
              <a:t>/ 2</a:t>
            </a:r>
            <a:r>
              <a:rPr lang="en-US" altLang="zh-CN" b="1" kern="0" baseline="30000" dirty="0">
                <a:solidFill>
                  <a:srgbClr val="000000"/>
                </a:solidFill>
                <a:ea typeface="宋体" panose="02010600030101010101" pitchFamily="2" charset="-122"/>
                <a:cs typeface="Times New Roman" panose="02020603050405020304" pitchFamily="18" charset="0"/>
              </a:rPr>
              <a:t>12</a:t>
            </a:r>
            <a:r>
              <a:rPr lang="en-US" altLang="zh-CN" b="1" kern="0" dirty="0">
                <a:solidFill>
                  <a:srgbClr val="000000"/>
                </a:solidFill>
                <a:ea typeface="宋体" panose="02010600030101010101" pitchFamily="2" charset="-122"/>
                <a:cs typeface="Times New Roman" panose="02020603050405020304" pitchFamily="18" charset="0"/>
              </a:rPr>
              <a:t>= 2</a:t>
            </a:r>
            <a:r>
              <a:rPr lang="en-US" altLang="zh-CN" b="1" kern="0" baseline="30000" dirty="0">
                <a:solidFill>
                  <a:srgbClr val="000000"/>
                </a:solidFill>
                <a:ea typeface="宋体" panose="02010600030101010101" pitchFamily="2" charset="-122"/>
                <a:cs typeface="Times New Roman" panose="02020603050405020304" pitchFamily="18" charset="0"/>
              </a:rPr>
              <a:t>20</a:t>
            </a:r>
            <a:r>
              <a:rPr lang="zh-CN" altLang="zh-CN" b="1" kern="0" dirty="0">
                <a:solidFill>
                  <a:srgbClr val="000000"/>
                </a:solidFill>
                <a:ea typeface="宋体" panose="02010600030101010101" pitchFamily="2" charset="-122"/>
                <a:cs typeface="Times New Roman" panose="02020603050405020304" pitchFamily="18" charset="0"/>
              </a:rPr>
              <a:t>个内存块，内存页帧号的范围应该是</a:t>
            </a:r>
            <a:r>
              <a:rPr lang="en-US" altLang="zh-CN" b="1" kern="0" dirty="0">
                <a:solidFill>
                  <a:srgbClr val="000000"/>
                </a:solidFill>
                <a:ea typeface="宋体" panose="02010600030101010101" pitchFamily="2" charset="-122"/>
                <a:cs typeface="Times New Roman" panose="02020603050405020304" pitchFamily="18" charset="0"/>
              </a:rPr>
              <a:t>0~2</a:t>
            </a:r>
            <a:r>
              <a:rPr lang="en-US" altLang="zh-CN" b="1" kern="0" baseline="30000" dirty="0">
                <a:solidFill>
                  <a:srgbClr val="000000"/>
                </a:solidFill>
                <a:ea typeface="宋体" panose="02010600030101010101" pitchFamily="2" charset="-122"/>
                <a:cs typeface="Times New Roman" panose="02020603050405020304" pitchFamily="18" charset="0"/>
              </a:rPr>
              <a:t>20</a:t>
            </a:r>
            <a:r>
              <a:rPr lang="en-US" altLang="zh-CN" b="1" kern="0" dirty="0">
                <a:solidFill>
                  <a:srgbClr val="000000"/>
                </a:solidFill>
                <a:ea typeface="宋体" panose="02010600030101010101" pitchFamily="2" charset="-122"/>
                <a:cs typeface="Times New Roman" panose="02020603050405020304" pitchFamily="18" charset="0"/>
              </a:rPr>
              <a:t> -1</a:t>
            </a:r>
            <a:r>
              <a:rPr lang="zh-CN" altLang="zh-CN" b="1" kern="0" dirty="0">
                <a:solidFill>
                  <a:srgbClr val="000000"/>
                </a:solidFill>
                <a:ea typeface="宋体" panose="02010600030101010101" pitchFamily="2" charset="-122"/>
                <a:cs typeface="Times New Roman" panose="02020603050405020304" pitchFamily="18" charset="0"/>
              </a:rPr>
              <a:t>，因此至少要</a:t>
            </a:r>
            <a:r>
              <a:rPr lang="en-US" altLang="zh-CN" b="1" kern="0" dirty="0">
                <a:solidFill>
                  <a:srgbClr val="000000"/>
                </a:solidFill>
                <a:ea typeface="宋体" panose="02010600030101010101" pitchFamily="2" charset="-122"/>
                <a:cs typeface="Times New Roman" panose="02020603050405020304" pitchFamily="18" charset="0"/>
              </a:rPr>
              <a:t>20</a:t>
            </a:r>
            <a:r>
              <a:rPr lang="zh-CN" altLang="zh-CN" b="1" kern="0" dirty="0">
                <a:solidFill>
                  <a:srgbClr val="000000"/>
                </a:solidFill>
                <a:ea typeface="宋体" panose="02010600030101010101" pitchFamily="2" charset="-122"/>
                <a:cs typeface="Times New Roman" panose="02020603050405020304" pitchFamily="18" charset="0"/>
              </a:rPr>
              <a:t>个二进制位才能表示这么多的内存页帧号，</a:t>
            </a:r>
            <a:r>
              <a:rPr lang="zh-CN" altLang="zh-CN" b="1" kern="0" dirty="0">
                <a:solidFill>
                  <a:srgbClr val="C00000"/>
                </a:solidFill>
                <a:ea typeface="宋体" panose="02010600030101010101" pitchFamily="2" charset="-122"/>
                <a:cs typeface="Times New Roman" panose="02020603050405020304" pitchFamily="18" charset="0"/>
              </a:rPr>
              <a:t>故每个页表项</a:t>
            </a:r>
            <a:r>
              <a:rPr lang="zh-CN" altLang="zh-CN" b="1" kern="0" dirty="0">
                <a:solidFill>
                  <a:srgbClr val="C00000"/>
                </a:solidFill>
                <a:ea typeface="宋体" panose="02010600030101010101" pitchFamily="2" charset="-122"/>
                <a:cs typeface="宋体" panose="02010600030101010101" pitchFamily="2" charset="-122"/>
              </a:rPr>
              <a:t>至少要</a:t>
            </a:r>
            <a:r>
              <a:rPr lang="en-US" altLang="zh-CN" b="1" kern="0" dirty="0">
                <a:solidFill>
                  <a:srgbClr val="C00000"/>
                </a:solidFill>
                <a:ea typeface="宋体" panose="02010600030101010101" pitchFamily="2" charset="-122"/>
                <a:cs typeface="宋体" panose="02010600030101010101" pitchFamily="2" charset="-122"/>
              </a:rPr>
              <a:t>3</a:t>
            </a:r>
            <a:r>
              <a:rPr lang="zh-CN" altLang="zh-CN" b="1" kern="0" dirty="0">
                <a:solidFill>
                  <a:srgbClr val="C00000"/>
                </a:solidFill>
                <a:ea typeface="宋体" panose="02010600030101010101" pitchFamily="2" charset="-122"/>
                <a:cs typeface="宋体" panose="02010600030101010101" pitchFamily="2" charset="-122"/>
              </a:rPr>
              <a:t>个字节才够</a:t>
            </a:r>
            <a:r>
              <a:rPr lang="en-US" altLang="zh-CN" b="1" kern="0" dirty="0">
                <a:solidFill>
                  <a:srgbClr val="000000"/>
                </a:solidFill>
                <a:ea typeface="宋体" panose="02010600030101010101" pitchFamily="2" charset="-122"/>
                <a:cs typeface="宋体" panose="02010600030101010101" pitchFamily="2" charset="-122"/>
              </a:rPr>
              <a:t>(</a:t>
            </a:r>
            <a:r>
              <a:rPr lang="zh-CN" altLang="zh-CN" b="1" kern="0" dirty="0">
                <a:solidFill>
                  <a:srgbClr val="000000"/>
                </a:solidFill>
                <a:ea typeface="宋体" panose="02010600030101010101" pitchFamily="2" charset="-122"/>
                <a:cs typeface="宋体" panose="02010600030101010101" pitchFamily="2" charset="-122"/>
              </a:rPr>
              <a:t>每个字节</a:t>
            </a:r>
            <a:r>
              <a:rPr lang="en-US" altLang="zh-CN" b="1" kern="0" dirty="0">
                <a:solidFill>
                  <a:srgbClr val="000000"/>
                </a:solidFill>
                <a:ea typeface="宋体" panose="02010600030101010101" pitchFamily="2" charset="-122"/>
                <a:cs typeface="宋体" panose="02010600030101010101" pitchFamily="2" charset="-122"/>
              </a:rPr>
              <a:t>8</a:t>
            </a:r>
            <a:r>
              <a:rPr lang="zh-CN" altLang="zh-CN" b="1" kern="0" dirty="0">
                <a:solidFill>
                  <a:srgbClr val="000000"/>
                </a:solidFill>
                <a:ea typeface="宋体" panose="02010600030101010101" pitchFamily="2" charset="-122"/>
                <a:cs typeface="宋体" panose="02010600030101010101" pitchFamily="2" charset="-122"/>
              </a:rPr>
              <a:t>个二进制位，</a:t>
            </a:r>
            <a:r>
              <a:rPr lang="en-US" altLang="zh-CN" b="1" kern="0" dirty="0">
                <a:solidFill>
                  <a:srgbClr val="000000"/>
                </a:solidFill>
                <a:ea typeface="宋体" panose="02010600030101010101" pitchFamily="2" charset="-122"/>
                <a:cs typeface="宋体" panose="02010600030101010101" pitchFamily="2" charset="-122"/>
              </a:rPr>
              <a:t>3</a:t>
            </a:r>
            <a:r>
              <a:rPr lang="zh-CN" altLang="zh-CN" b="1" kern="0" dirty="0">
                <a:solidFill>
                  <a:srgbClr val="000000"/>
                </a:solidFill>
                <a:ea typeface="宋体" panose="02010600030101010101" pitchFamily="2" charset="-122"/>
                <a:cs typeface="宋体" panose="02010600030101010101" pitchFamily="2" charset="-122"/>
              </a:rPr>
              <a:t>个字节共</a:t>
            </a:r>
            <a:r>
              <a:rPr lang="en-US" altLang="zh-CN" b="1" kern="0" dirty="0">
                <a:solidFill>
                  <a:srgbClr val="000000"/>
                </a:solidFill>
                <a:ea typeface="宋体" panose="02010600030101010101" pitchFamily="2" charset="-122"/>
                <a:cs typeface="宋体" panose="02010600030101010101" pitchFamily="2" charset="-122"/>
              </a:rPr>
              <a:t>24</a:t>
            </a:r>
            <a:r>
              <a:rPr lang="zh-CN" altLang="zh-CN" b="1" kern="0" dirty="0">
                <a:solidFill>
                  <a:srgbClr val="000000"/>
                </a:solidFill>
                <a:ea typeface="宋体" panose="02010600030101010101" pitchFamily="2" charset="-122"/>
                <a:cs typeface="宋体" panose="02010600030101010101" pitchFamily="2" charset="-122"/>
              </a:rPr>
              <a:t>个二进制位</a:t>
            </a:r>
            <a:r>
              <a:rPr lang="en-US" altLang="zh-CN" b="1" kern="0" dirty="0">
                <a:solidFill>
                  <a:srgbClr val="000000"/>
                </a:solidFill>
                <a:ea typeface="宋体" panose="02010600030101010101" pitchFamily="2" charset="-122"/>
                <a:cs typeface="宋体" panose="02010600030101010101" pitchFamily="2" charset="-122"/>
              </a:rPr>
              <a:t>)</a:t>
            </a:r>
            <a:endParaRPr lang="zh-CN" altLang="en-US" b="1" dirty="0"/>
          </a:p>
        </p:txBody>
      </p:sp>
    </p:spTree>
    <p:extLst>
      <p:ext uri="{BB962C8B-B14F-4D97-AF65-F5344CB8AC3E}">
        <p14:creationId xmlns:p14="http://schemas.microsoft.com/office/powerpoint/2010/main" val="15547167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a:extLst>
              <a:ext uri="{FF2B5EF4-FFF2-40B4-BE49-F238E27FC236}">
                <a16:creationId xmlns:a16="http://schemas.microsoft.com/office/drawing/2014/main" id="{20409512-DDFA-4937-9812-307DD1C59984}"/>
              </a:ext>
            </a:extLst>
          </p:cNvPr>
          <p:cNvSpPr>
            <a:spLocks noChangeArrowheads="1"/>
          </p:cNvSpPr>
          <p:nvPr/>
        </p:nvSpPr>
        <p:spPr bwMode="auto">
          <a:xfrm>
            <a:off x="304800" y="762000"/>
            <a:ext cx="8534400" cy="5334000"/>
          </a:xfrm>
          <a:prstGeom prst="rect">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grpSp>
        <p:nvGrpSpPr>
          <p:cNvPr id="454659" name="Group 3">
            <a:extLst>
              <a:ext uri="{FF2B5EF4-FFF2-40B4-BE49-F238E27FC236}">
                <a16:creationId xmlns:a16="http://schemas.microsoft.com/office/drawing/2014/main" id="{0295466C-9039-4224-AC4C-94A0E2E21CFC}"/>
              </a:ext>
            </a:extLst>
          </p:cNvPr>
          <p:cNvGrpSpPr>
            <a:grpSpLocks/>
          </p:cNvGrpSpPr>
          <p:nvPr/>
        </p:nvGrpSpPr>
        <p:grpSpPr bwMode="auto">
          <a:xfrm>
            <a:off x="603250" y="930275"/>
            <a:ext cx="7321550" cy="4937125"/>
            <a:chOff x="380" y="586"/>
            <a:chExt cx="4612" cy="3110"/>
          </a:xfrm>
        </p:grpSpPr>
        <p:sp>
          <p:nvSpPr>
            <p:cNvPr id="454660" name="Line 4">
              <a:extLst>
                <a:ext uri="{FF2B5EF4-FFF2-40B4-BE49-F238E27FC236}">
                  <a16:creationId xmlns:a16="http://schemas.microsoft.com/office/drawing/2014/main" id="{E866D8E1-F665-4117-B03D-750D115BAADC}"/>
                </a:ext>
              </a:extLst>
            </p:cNvPr>
            <p:cNvSpPr>
              <a:spLocks noChangeShapeType="1"/>
            </p:cNvSpPr>
            <p:nvPr/>
          </p:nvSpPr>
          <p:spPr bwMode="auto">
            <a:xfrm>
              <a:off x="2640" y="1104"/>
              <a:ext cx="0" cy="168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1" name="Text Box 5">
              <a:extLst>
                <a:ext uri="{FF2B5EF4-FFF2-40B4-BE49-F238E27FC236}">
                  <a16:creationId xmlns:a16="http://schemas.microsoft.com/office/drawing/2014/main" id="{CCBDD8FE-5B4E-4834-8FE9-770BC5132A78}"/>
                </a:ext>
              </a:extLst>
            </p:cNvPr>
            <p:cNvSpPr txBox="1">
              <a:spLocks noChangeArrowheads="1"/>
            </p:cNvSpPr>
            <p:nvPr/>
          </p:nvSpPr>
          <p:spPr bwMode="auto">
            <a:xfrm>
              <a:off x="2640" y="614"/>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2" name="Text Box 6">
              <a:extLst>
                <a:ext uri="{FF2B5EF4-FFF2-40B4-BE49-F238E27FC236}">
                  <a16:creationId xmlns:a16="http://schemas.microsoft.com/office/drawing/2014/main" id="{960D0DD5-21E9-4D24-8534-614D760038D1}"/>
                </a:ext>
              </a:extLst>
            </p:cNvPr>
            <p:cNvSpPr txBox="1">
              <a:spLocks noChangeArrowheads="1"/>
            </p:cNvSpPr>
            <p:nvPr/>
          </p:nvSpPr>
          <p:spPr bwMode="auto">
            <a:xfrm>
              <a:off x="2640" y="80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3" name="Text Box 7">
              <a:extLst>
                <a:ext uri="{FF2B5EF4-FFF2-40B4-BE49-F238E27FC236}">
                  <a16:creationId xmlns:a16="http://schemas.microsoft.com/office/drawing/2014/main" id="{136A3C08-C1A6-4D81-B8C6-1A78BC5628E1}"/>
                </a:ext>
              </a:extLst>
            </p:cNvPr>
            <p:cNvSpPr txBox="1">
              <a:spLocks noChangeArrowheads="1"/>
            </p:cNvSpPr>
            <p:nvPr/>
          </p:nvSpPr>
          <p:spPr bwMode="auto">
            <a:xfrm>
              <a:off x="2640" y="129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664" name="Rectangle 8">
              <a:extLst>
                <a:ext uri="{FF2B5EF4-FFF2-40B4-BE49-F238E27FC236}">
                  <a16:creationId xmlns:a16="http://schemas.microsoft.com/office/drawing/2014/main" id="{DBE84979-0F3E-4EFC-A381-C8A64A11C748}"/>
                </a:ext>
              </a:extLst>
            </p:cNvPr>
            <p:cNvSpPr>
              <a:spLocks noChangeArrowheads="1"/>
            </p:cNvSpPr>
            <p:nvPr/>
          </p:nvSpPr>
          <p:spPr bwMode="auto">
            <a:xfrm>
              <a:off x="3600"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5" name="Rectangle 9">
              <a:extLst>
                <a:ext uri="{FF2B5EF4-FFF2-40B4-BE49-F238E27FC236}">
                  <a16:creationId xmlns:a16="http://schemas.microsoft.com/office/drawing/2014/main" id="{D4CD9898-38EF-42C5-9C52-2A46985748B8}"/>
                </a:ext>
              </a:extLst>
            </p:cNvPr>
            <p:cNvSpPr>
              <a:spLocks noChangeArrowheads="1"/>
            </p:cNvSpPr>
            <p:nvPr/>
          </p:nvSpPr>
          <p:spPr bwMode="auto">
            <a:xfrm>
              <a:off x="3948"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6" name="Rectangle 10" descr="浅色上对角线">
              <a:extLst>
                <a:ext uri="{FF2B5EF4-FFF2-40B4-BE49-F238E27FC236}">
                  <a16:creationId xmlns:a16="http://schemas.microsoft.com/office/drawing/2014/main" id="{544F0541-95BA-499D-B281-6DD6A77ABDC2}"/>
                </a:ext>
              </a:extLst>
            </p:cNvPr>
            <p:cNvSpPr>
              <a:spLocks noChangeArrowheads="1"/>
            </p:cNvSpPr>
            <p:nvPr/>
          </p:nvSpPr>
          <p:spPr bwMode="auto">
            <a:xfrm>
              <a:off x="4296" y="730"/>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7" name="Rectangle 11">
              <a:extLst>
                <a:ext uri="{FF2B5EF4-FFF2-40B4-BE49-F238E27FC236}">
                  <a16:creationId xmlns:a16="http://schemas.microsoft.com/office/drawing/2014/main" id="{B6F5A365-6F77-492D-9E75-6A7468CB9B57}"/>
                </a:ext>
              </a:extLst>
            </p:cNvPr>
            <p:cNvSpPr>
              <a:spLocks noChangeArrowheads="1"/>
            </p:cNvSpPr>
            <p:nvPr/>
          </p:nvSpPr>
          <p:spPr bwMode="auto">
            <a:xfrm>
              <a:off x="4644" y="730"/>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8" name="Rectangle 12">
              <a:extLst>
                <a:ext uri="{FF2B5EF4-FFF2-40B4-BE49-F238E27FC236}">
                  <a16:creationId xmlns:a16="http://schemas.microsoft.com/office/drawing/2014/main" id="{D2FD04E7-7EE8-4EFB-BD50-D4CEF0D0863F}"/>
                </a:ext>
              </a:extLst>
            </p:cNvPr>
            <p:cNvSpPr>
              <a:spLocks noChangeArrowheads="1"/>
            </p:cNvSpPr>
            <p:nvPr/>
          </p:nvSpPr>
          <p:spPr bwMode="auto">
            <a:xfrm>
              <a:off x="3948"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69" name="Rectangle 13">
              <a:extLst>
                <a:ext uri="{FF2B5EF4-FFF2-40B4-BE49-F238E27FC236}">
                  <a16:creationId xmlns:a16="http://schemas.microsoft.com/office/drawing/2014/main" id="{4C365599-35D7-4EF3-9A17-4306168ADB88}"/>
                </a:ext>
              </a:extLst>
            </p:cNvPr>
            <p:cNvSpPr>
              <a:spLocks noChangeArrowheads="1"/>
            </p:cNvSpPr>
            <p:nvPr/>
          </p:nvSpPr>
          <p:spPr bwMode="auto">
            <a:xfrm>
              <a:off x="4296"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0" name="Rectangle 14">
              <a:extLst>
                <a:ext uri="{FF2B5EF4-FFF2-40B4-BE49-F238E27FC236}">
                  <a16:creationId xmlns:a16="http://schemas.microsoft.com/office/drawing/2014/main" id="{71F9502C-49F6-49EC-9776-7A6C910669FB}"/>
                </a:ext>
              </a:extLst>
            </p:cNvPr>
            <p:cNvSpPr>
              <a:spLocks noChangeArrowheads="1"/>
            </p:cNvSpPr>
            <p:nvPr/>
          </p:nvSpPr>
          <p:spPr bwMode="auto">
            <a:xfrm>
              <a:off x="4644" y="1073"/>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1" name="Rectangle 15" descr="浅色上对角线">
              <a:extLst>
                <a:ext uri="{FF2B5EF4-FFF2-40B4-BE49-F238E27FC236}">
                  <a16:creationId xmlns:a16="http://schemas.microsoft.com/office/drawing/2014/main" id="{949D9EF6-B331-414F-BF5B-39CDEF618B7F}"/>
                </a:ext>
              </a:extLst>
            </p:cNvPr>
            <p:cNvSpPr>
              <a:spLocks noChangeArrowheads="1"/>
            </p:cNvSpPr>
            <p:nvPr/>
          </p:nvSpPr>
          <p:spPr bwMode="auto">
            <a:xfrm>
              <a:off x="3600" y="1073"/>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2" name="Rectangle 16">
              <a:extLst>
                <a:ext uri="{FF2B5EF4-FFF2-40B4-BE49-F238E27FC236}">
                  <a16:creationId xmlns:a16="http://schemas.microsoft.com/office/drawing/2014/main" id="{603ABADF-D282-4C99-9134-A07E265E7821}"/>
                </a:ext>
              </a:extLst>
            </p:cNvPr>
            <p:cNvSpPr>
              <a:spLocks noChangeArrowheads="1"/>
            </p:cNvSpPr>
            <p:nvPr/>
          </p:nvSpPr>
          <p:spPr bwMode="auto">
            <a:xfrm>
              <a:off x="3600"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3" name="Rectangle 17">
              <a:extLst>
                <a:ext uri="{FF2B5EF4-FFF2-40B4-BE49-F238E27FC236}">
                  <a16:creationId xmlns:a16="http://schemas.microsoft.com/office/drawing/2014/main" id="{96258EFC-CEDC-4532-B7AE-FEBC4068C485}"/>
                </a:ext>
              </a:extLst>
            </p:cNvPr>
            <p:cNvSpPr>
              <a:spLocks noChangeArrowheads="1"/>
            </p:cNvSpPr>
            <p:nvPr/>
          </p:nvSpPr>
          <p:spPr bwMode="auto">
            <a:xfrm>
              <a:off x="3948"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4" name="Rectangle 18">
              <a:extLst>
                <a:ext uri="{FF2B5EF4-FFF2-40B4-BE49-F238E27FC236}">
                  <a16:creationId xmlns:a16="http://schemas.microsoft.com/office/drawing/2014/main" id="{670D7CDD-493F-4C3C-A28A-501D33FF46DA}"/>
                </a:ext>
              </a:extLst>
            </p:cNvPr>
            <p:cNvSpPr>
              <a:spLocks noChangeArrowheads="1"/>
            </p:cNvSpPr>
            <p:nvPr/>
          </p:nvSpPr>
          <p:spPr bwMode="auto">
            <a:xfrm>
              <a:off x="4296" y="1416"/>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5" name="Rectangle 19" descr="浅色上对角线">
              <a:extLst>
                <a:ext uri="{FF2B5EF4-FFF2-40B4-BE49-F238E27FC236}">
                  <a16:creationId xmlns:a16="http://schemas.microsoft.com/office/drawing/2014/main" id="{1207C208-8EDD-4324-85A3-5B8F43638CF7}"/>
                </a:ext>
              </a:extLst>
            </p:cNvPr>
            <p:cNvSpPr>
              <a:spLocks noChangeArrowheads="1"/>
            </p:cNvSpPr>
            <p:nvPr/>
          </p:nvSpPr>
          <p:spPr bwMode="auto">
            <a:xfrm>
              <a:off x="4644" y="1416"/>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6" name="Rectangle 20">
              <a:extLst>
                <a:ext uri="{FF2B5EF4-FFF2-40B4-BE49-F238E27FC236}">
                  <a16:creationId xmlns:a16="http://schemas.microsoft.com/office/drawing/2014/main" id="{C15F1EDA-F39B-47EC-9C70-6802149DB19F}"/>
                </a:ext>
              </a:extLst>
            </p:cNvPr>
            <p:cNvSpPr>
              <a:spLocks noChangeArrowheads="1"/>
            </p:cNvSpPr>
            <p:nvPr/>
          </p:nvSpPr>
          <p:spPr bwMode="auto">
            <a:xfrm>
              <a:off x="3600"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7" name="Rectangle 21">
              <a:extLst>
                <a:ext uri="{FF2B5EF4-FFF2-40B4-BE49-F238E27FC236}">
                  <a16:creationId xmlns:a16="http://schemas.microsoft.com/office/drawing/2014/main" id="{6D18B1F8-436B-4888-A83F-EA5F4A4BED23}"/>
                </a:ext>
              </a:extLst>
            </p:cNvPr>
            <p:cNvSpPr>
              <a:spLocks noChangeArrowheads="1"/>
            </p:cNvSpPr>
            <p:nvPr/>
          </p:nvSpPr>
          <p:spPr bwMode="auto">
            <a:xfrm>
              <a:off x="4296"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8" name="Rectangle 22">
              <a:extLst>
                <a:ext uri="{FF2B5EF4-FFF2-40B4-BE49-F238E27FC236}">
                  <a16:creationId xmlns:a16="http://schemas.microsoft.com/office/drawing/2014/main" id="{A4521C46-786F-40F8-BF9C-CAE88642647F}"/>
                </a:ext>
              </a:extLst>
            </p:cNvPr>
            <p:cNvSpPr>
              <a:spLocks noChangeArrowheads="1"/>
            </p:cNvSpPr>
            <p:nvPr/>
          </p:nvSpPr>
          <p:spPr bwMode="auto">
            <a:xfrm>
              <a:off x="4644" y="1759"/>
              <a:ext cx="348" cy="342"/>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79" name="Rectangle 23">
              <a:extLst>
                <a:ext uri="{FF2B5EF4-FFF2-40B4-BE49-F238E27FC236}">
                  <a16:creationId xmlns:a16="http://schemas.microsoft.com/office/drawing/2014/main" id="{62DB99FF-61E9-4AD4-80EA-BDBBCBFCB82F}"/>
                </a:ext>
              </a:extLst>
            </p:cNvPr>
            <p:cNvSpPr>
              <a:spLocks noChangeArrowheads="1"/>
            </p:cNvSpPr>
            <p:nvPr/>
          </p:nvSpPr>
          <p:spPr bwMode="auto">
            <a:xfrm>
              <a:off x="4644"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0" name="Rectangle 24">
              <a:extLst>
                <a:ext uri="{FF2B5EF4-FFF2-40B4-BE49-F238E27FC236}">
                  <a16:creationId xmlns:a16="http://schemas.microsoft.com/office/drawing/2014/main" id="{5F3A4035-36A8-4839-AE13-BB0FF4ABD50C}"/>
                </a:ext>
              </a:extLst>
            </p:cNvPr>
            <p:cNvSpPr>
              <a:spLocks noChangeArrowheads="1"/>
            </p:cNvSpPr>
            <p:nvPr/>
          </p:nvSpPr>
          <p:spPr bwMode="auto">
            <a:xfrm>
              <a:off x="3948"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1" name="Rectangle 25">
              <a:extLst>
                <a:ext uri="{FF2B5EF4-FFF2-40B4-BE49-F238E27FC236}">
                  <a16:creationId xmlns:a16="http://schemas.microsoft.com/office/drawing/2014/main" id="{27AA4955-A7CB-4FB9-8BE8-6BB23913470E}"/>
                </a:ext>
              </a:extLst>
            </p:cNvPr>
            <p:cNvSpPr>
              <a:spLocks noChangeArrowheads="1"/>
            </p:cNvSpPr>
            <p:nvPr/>
          </p:nvSpPr>
          <p:spPr bwMode="auto">
            <a:xfrm>
              <a:off x="3600" y="2101"/>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2" name="Rectangle 26">
              <a:extLst>
                <a:ext uri="{FF2B5EF4-FFF2-40B4-BE49-F238E27FC236}">
                  <a16:creationId xmlns:a16="http://schemas.microsoft.com/office/drawing/2014/main" id="{4D4ADC88-9B2D-4BF7-AF86-B4CF6776F9A7}"/>
                </a:ext>
              </a:extLst>
            </p:cNvPr>
            <p:cNvSpPr>
              <a:spLocks noChangeArrowheads="1"/>
            </p:cNvSpPr>
            <p:nvPr/>
          </p:nvSpPr>
          <p:spPr bwMode="auto">
            <a:xfrm>
              <a:off x="3600"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3" name="Rectangle 27">
              <a:extLst>
                <a:ext uri="{FF2B5EF4-FFF2-40B4-BE49-F238E27FC236}">
                  <a16:creationId xmlns:a16="http://schemas.microsoft.com/office/drawing/2014/main" id="{8FD2090C-DAB3-47E8-B33C-8488BBB38908}"/>
                </a:ext>
              </a:extLst>
            </p:cNvPr>
            <p:cNvSpPr>
              <a:spLocks noChangeArrowheads="1"/>
            </p:cNvSpPr>
            <p:nvPr/>
          </p:nvSpPr>
          <p:spPr bwMode="auto">
            <a:xfrm>
              <a:off x="3948"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4" name="Rectangle 28">
              <a:extLst>
                <a:ext uri="{FF2B5EF4-FFF2-40B4-BE49-F238E27FC236}">
                  <a16:creationId xmlns:a16="http://schemas.microsoft.com/office/drawing/2014/main" id="{28F3B37B-789F-4EFA-9E31-E2764D180B20}"/>
                </a:ext>
              </a:extLst>
            </p:cNvPr>
            <p:cNvSpPr>
              <a:spLocks noChangeArrowheads="1"/>
            </p:cNvSpPr>
            <p:nvPr/>
          </p:nvSpPr>
          <p:spPr bwMode="auto">
            <a:xfrm>
              <a:off x="3948"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5" name="Rectangle 29">
              <a:extLst>
                <a:ext uri="{FF2B5EF4-FFF2-40B4-BE49-F238E27FC236}">
                  <a16:creationId xmlns:a16="http://schemas.microsoft.com/office/drawing/2014/main" id="{5C64354B-166A-491F-A664-AC0BE85C71C7}"/>
                </a:ext>
              </a:extLst>
            </p:cNvPr>
            <p:cNvSpPr>
              <a:spLocks noChangeArrowheads="1"/>
            </p:cNvSpPr>
            <p:nvPr/>
          </p:nvSpPr>
          <p:spPr bwMode="auto">
            <a:xfrm>
              <a:off x="4296"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6" name="Rectangle 30">
              <a:extLst>
                <a:ext uri="{FF2B5EF4-FFF2-40B4-BE49-F238E27FC236}">
                  <a16:creationId xmlns:a16="http://schemas.microsoft.com/office/drawing/2014/main" id="{32DF49E8-DED2-4828-9530-A36C8D8CBDA7}"/>
                </a:ext>
              </a:extLst>
            </p:cNvPr>
            <p:cNvSpPr>
              <a:spLocks noChangeArrowheads="1"/>
            </p:cNvSpPr>
            <p:nvPr/>
          </p:nvSpPr>
          <p:spPr bwMode="auto">
            <a:xfrm>
              <a:off x="4644" y="2787"/>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7" name="Rectangle 31">
              <a:extLst>
                <a:ext uri="{FF2B5EF4-FFF2-40B4-BE49-F238E27FC236}">
                  <a16:creationId xmlns:a16="http://schemas.microsoft.com/office/drawing/2014/main" id="{5A77E9EB-04C8-4F6F-B67E-84D6B66D0CD7}"/>
                </a:ext>
              </a:extLst>
            </p:cNvPr>
            <p:cNvSpPr>
              <a:spLocks noChangeArrowheads="1"/>
            </p:cNvSpPr>
            <p:nvPr/>
          </p:nvSpPr>
          <p:spPr bwMode="auto">
            <a:xfrm>
              <a:off x="4644" y="2444"/>
              <a:ext cx="348" cy="343"/>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8" name="Rectangle 32" descr="浅色上对角线">
              <a:extLst>
                <a:ext uri="{FF2B5EF4-FFF2-40B4-BE49-F238E27FC236}">
                  <a16:creationId xmlns:a16="http://schemas.microsoft.com/office/drawing/2014/main" id="{C2DCE9B9-AB3C-402F-94F2-A1308855A980}"/>
                </a:ext>
              </a:extLst>
            </p:cNvPr>
            <p:cNvSpPr>
              <a:spLocks noChangeArrowheads="1"/>
            </p:cNvSpPr>
            <p:nvPr/>
          </p:nvSpPr>
          <p:spPr bwMode="auto">
            <a:xfrm>
              <a:off x="3948" y="1759"/>
              <a:ext cx="348" cy="342"/>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89" name="Rectangle 33" descr="浅色上对角线">
              <a:extLst>
                <a:ext uri="{FF2B5EF4-FFF2-40B4-BE49-F238E27FC236}">
                  <a16:creationId xmlns:a16="http://schemas.microsoft.com/office/drawing/2014/main" id="{BFB2E669-ED8E-4E5A-A24B-8B264A963514}"/>
                </a:ext>
              </a:extLst>
            </p:cNvPr>
            <p:cNvSpPr>
              <a:spLocks noChangeArrowheads="1"/>
            </p:cNvSpPr>
            <p:nvPr/>
          </p:nvSpPr>
          <p:spPr bwMode="auto">
            <a:xfrm>
              <a:off x="4296" y="2101"/>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0" name="Rectangle 34" descr="浅色上对角线">
              <a:extLst>
                <a:ext uri="{FF2B5EF4-FFF2-40B4-BE49-F238E27FC236}">
                  <a16:creationId xmlns:a16="http://schemas.microsoft.com/office/drawing/2014/main" id="{75FE36D5-B1E1-4298-A086-0612A3F9D074}"/>
                </a:ext>
              </a:extLst>
            </p:cNvPr>
            <p:cNvSpPr>
              <a:spLocks noChangeArrowheads="1"/>
            </p:cNvSpPr>
            <p:nvPr/>
          </p:nvSpPr>
          <p:spPr bwMode="auto">
            <a:xfrm>
              <a:off x="4296" y="2444"/>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1" name="Rectangle 35" descr="浅色上对角线">
              <a:extLst>
                <a:ext uri="{FF2B5EF4-FFF2-40B4-BE49-F238E27FC236}">
                  <a16:creationId xmlns:a16="http://schemas.microsoft.com/office/drawing/2014/main" id="{01995DA5-F451-4F98-A9E2-996F30C2C846}"/>
                </a:ext>
              </a:extLst>
            </p:cNvPr>
            <p:cNvSpPr>
              <a:spLocks noChangeArrowheads="1"/>
            </p:cNvSpPr>
            <p:nvPr/>
          </p:nvSpPr>
          <p:spPr bwMode="auto">
            <a:xfrm>
              <a:off x="3600" y="2787"/>
              <a:ext cx="348" cy="343"/>
            </a:xfrm>
            <a:prstGeom prst="rect">
              <a:avLst/>
            </a:prstGeom>
            <a:pattFill prst="ltUpDiag">
              <a:fgClr>
                <a:schemeClr val="accent2"/>
              </a:fgClr>
              <a:bgClr>
                <a:srgbClr val="FFFFFF"/>
              </a:bgClr>
            </a:patt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2" name="Line 36">
              <a:extLst>
                <a:ext uri="{FF2B5EF4-FFF2-40B4-BE49-F238E27FC236}">
                  <a16:creationId xmlns:a16="http://schemas.microsoft.com/office/drawing/2014/main" id="{6A45AC8B-0BBE-432A-99EA-B5F23DCADDD3}"/>
                </a:ext>
              </a:extLst>
            </p:cNvPr>
            <p:cNvSpPr>
              <a:spLocks noChangeShapeType="1"/>
            </p:cNvSpPr>
            <p:nvPr/>
          </p:nvSpPr>
          <p:spPr bwMode="auto">
            <a:xfrm>
              <a:off x="1296" y="1018"/>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3" name="Line 37">
              <a:extLst>
                <a:ext uri="{FF2B5EF4-FFF2-40B4-BE49-F238E27FC236}">
                  <a16:creationId xmlns:a16="http://schemas.microsoft.com/office/drawing/2014/main" id="{710C234A-2DE7-4211-B065-B2837A62FA23}"/>
                </a:ext>
              </a:extLst>
            </p:cNvPr>
            <p:cNvSpPr>
              <a:spLocks noChangeShapeType="1"/>
            </p:cNvSpPr>
            <p:nvPr/>
          </p:nvSpPr>
          <p:spPr bwMode="auto">
            <a:xfrm>
              <a:off x="1296" y="121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4" name="Line 38">
              <a:extLst>
                <a:ext uri="{FF2B5EF4-FFF2-40B4-BE49-F238E27FC236}">
                  <a16:creationId xmlns:a16="http://schemas.microsoft.com/office/drawing/2014/main" id="{71C38C99-4EEB-4104-ABFC-D95736547AC0}"/>
                </a:ext>
              </a:extLst>
            </p:cNvPr>
            <p:cNvSpPr>
              <a:spLocks noChangeShapeType="1"/>
            </p:cNvSpPr>
            <p:nvPr/>
          </p:nvSpPr>
          <p:spPr bwMode="auto">
            <a:xfrm>
              <a:off x="1296" y="145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5" name="Line 39">
              <a:extLst>
                <a:ext uri="{FF2B5EF4-FFF2-40B4-BE49-F238E27FC236}">
                  <a16:creationId xmlns:a16="http://schemas.microsoft.com/office/drawing/2014/main" id="{F75A1F6C-B800-4952-B859-8FDDE561AA0B}"/>
                </a:ext>
              </a:extLst>
            </p:cNvPr>
            <p:cNvSpPr>
              <a:spLocks noChangeShapeType="1"/>
            </p:cNvSpPr>
            <p:nvPr/>
          </p:nvSpPr>
          <p:spPr bwMode="auto">
            <a:xfrm>
              <a:off x="1296" y="169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6" name="Line 40">
              <a:extLst>
                <a:ext uri="{FF2B5EF4-FFF2-40B4-BE49-F238E27FC236}">
                  <a16:creationId xmlns:a16="http://schemas.microsoft.com/office/drawing/2014/main" id="{F37B9254-455F-4453-BD24-13ABC0293362}"/>
                </a:ext>
              </a:extLst>
            </p:cNvPr>
            <p:cNvSpPr>
              <a:spLocks noChangeShapeType="1"/>
            </p:cNvSpPr>
            <p:nvPr/>
          </p:nvSpPr>
          <p:spPr bwMode="auto">
            <a:xfrm>
              <a:off x="1296" y="193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7" name="Line 41">
              <a:extLst>
                <a:ext uri="{FF2B5EF4-FFF2-40B4-BE49-F238E27FC236}">
                  <a16:creationId xmlns:a16="http://schemas.microsoft.com/office/drawing/2014/main" id="{8BF45C90-A808-4B84-8B91-766F086E1BE7}"/>
                </a:ext>
              </a:extLst>
            </p:cNvPr>
            <p:cNvSpPr>
              <a:spLocks noChangeShapeType="1"/>
            </p:cNvSpPr>
            <p:nvPr/>
          </p:nvSpPr>
          <p:spPr bwMode="auto">
            <a:xfrm>
              <a:off x="1296" y="217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8" name="Line 42">
              <a:extLst>
                <a:ext uri="{FF2B5EF4-FFF2-40B4-BE49-F238E27FC236}">
                  <a16:creationId xmlns:a16="http://schemas.microsoft.com/office/drawing/2014/main" id="{D67695C2-F43D-4D85-A333-36E7BF6C43A4}"/>
                </a:ext>
              </a:extLst>
            </p:cNvPr>
            <p:cNvSpPr>
              <a:spLocks noChangeShapeType="1"/>
            </p:cNvSpPr>
            <p:nvPr/>
          </p:nvSpPr>
          <p:spPr bwMode="auto">
            <a:xfrm>
              <a:off x="1296" y="2410"/>
              <a:ext cx="480" cy="192"/>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699" name="Rectangle 43">
              <a:extLst>
                <a:ext uri="{FF2B5EF4-FFF2-40B4-BE49-F238E27FC236}">
                  <a16:creationId xmlns:a16="http://schemas.microsoft.com/office/drawing/2014/main" id="{6F6E1D52-FC5A-4F04-8FF7-84F9DC184ACC}"/>
                </a:ext>
              </a:extLst>
            </p:cNvPr>
            <p:cNvSpPr>
              <a:spLocks noChangeArrowheads="1"/>
            </p:cNvSpPr>
            <p:nvPr/>
          </p:nvSpPr>
          <p:spPr bwMode="auto">
            <a:xfrm>
              <a:off x="2016" y="111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0" name="Rectangle 44">
              <a:extLst>
                <a:ext uri="{FF2B5EF4-FFF2-40B4-BE49-F238E27FC236}">
                  <a16:creationId xmlns:a16="http://schemas.microsoft.com/office/drawing/2014/main" id="{B22D78EA-7045-4543-B9FC-AFFDC75FD4C9}"/>
                </a:ext>
              </a:extLst>
            </p:cNvPr>
            <p:cNvSpPr>
              <a:spLocks noChangeArrowheads="1"/>
            </p:cNvSpPr>
            <p:nvPr/>
          </p:nvSpPr>
          <p:spPr bwMode="auto">
            <a:xfrm>
              <a:off x="2016" y="135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1" name="Rectangle 45">
              <a:extLst>
                <a:ext uri="{FF2B5EF4-FFF2-40B4-BE49-F238E27FC236}">
                  <a16:creationId xmlns:a16="http://schemas.microsoft.com/office/drawing/2014/main" id="{889E3747-F3B8-4F36-B563-8840B22E9CE8}"/>
                </a:ext>
              </a:extLst>
            </p:cNvPr>
            <p:cNvSpPr>
              <a:spLocks noChangeArrowheads="1"/>
            </p:cNvSpPr>
            <p:nvPr/>
          </p:nvSpPr>
          <p:spPr bwMode="auto">
            <a:xfrm>
              <a:off x="2016" y="159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2" name="Rectangle 46">
              <a:extLst>
                <a:ext uri="{FF2B5EF4-FFF2-40B4-BE49-F238E27FC236}">
                  <a16:creationId xmlns:a16="http://schemas.microsoft.com/office/drawing/2014/main" id="{9FCAD7EC-0E0A-4927-8A4A-6C4B95C0C5A6}"/>
                </a:ext>
              </a:extLst>
            </p:cNvPr>
            <p:cNvSpPr>
              <a:spLocks noChangeArrowheads="1"/>
            </p:cNvSpPr>
            <p:nvPr/>
          </p:nvSpPr>
          <p:spPr bwMode="auto">
            <a:xfrm>
              <a:off x="2016" y="183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3" name="Rectangle 47">
              <a:extLst>
                <a:ext uri="{FF2B5EF4-FFF2-40B4-BE49-F238E27FC236}">
                  <a16:creationId xmlns:a16="http://schemas.microsoft.com/office/drawing/2014/main" id="{6A8822D0-01A3-4F2D-95F0-0528A5C92F1E}"/>
                </a:ext>
              </a:extLst>
            </p:cNvPr>
            <p:cNvSpPr>
              <a:spLocks noChangeArrowheads="1"/>
            </p:cNvSpPr>
            <p:nvPr/>
          </p:nvSpPr>
          <p:spPr bwMode="auto">
            <a:xfrm>
              <a:off x="2016" y="207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4" name="Rectangle 48">
              <a:extLst>
                <a:ext uri="{FF2B5EF4-FFF2-40B4-BE49-F238E27FC236}">
                  <a16:creationId xmlns:a16="http://schemas.microsoft.com/office/drawing/2014/main" id="{8FDD0422-BC47-4B6F-9992-9B5EE0E12FEF}"/>
                </a:ext>
              </a:extLst>
            </p:cNvPr>
            <p:cNvSpPr>
              <a:spLocks noChangeArrowheads="1"/>
            </p:cNvSpPr>
            <p:nvPr/>
          </p:nvSpPr>
          <p:spPr bwMode="auto">
            <a:xfrm>
              <a:off x="2016" y="231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5" name="Rectangle 49">
              <a:extLst>
                <a:ext uri="{FF2B5EF4-FFF2-40B4-BE49-F238E27FC236}">
                  <a16:creationId xmlns:a16="http://schemas.microsoft.com/office/drawing/2014/main" id="{4D8F949A-01ED-4540-89EA-6C7E3650374D}"/>
                </a:ext>
              </a:extLst>
            </p:cNvPr>
            <p:cNvSpPr>
              <a:spLocks noChangeArrowheads="1"/>
            </p:cNvSpPr>
            <p:nvPr/>
          </p:nvSpPr>
          <p:spPr bwMode="auto">
            <a:xfrm>
              <a:off x="2016" y="2554"/>
              <a:ext cx="864"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grpSp>
          <p:nvGrpSpPr>
            <p:cNvPr id="454706" name="Group 50">
              <a:extLst>
                <a:ext uri="{FF2B5EF4-FFF2-40B4-BE49-F238E27FC236}">
                  <a16:creationId xmlns:a16="http://schemas.microsoft.com/office/drawing/2014/main" id="{BCFD4F00-824D-4EB1-96D1-3B15B9E70AE0}"/>
                </a:ext>
              </a:extLst>
            </p:cNvPr>
            <p:cNvGrpSpPr>
              <a:grpSpLocks/>
            </p:cNvGrpSpPr>
            <p:nvPr/>
          </p:nvGrpSpPr>
          <p:grpSpPr bwMode="auto">
            <a:xfrm>
              <a:off x="384" y="852"/>
              <a:ext cx="912" cy="1702"/>
              <a:chOff x="384" y="842"/>
              <a:chExt cx="912" cy="1702"/>
            </a:xfrm>
          </p:grpSpPr>
          <p:sp>
            <p:nvSpPr>
              <p:cNvPr id="454707" name="Rectangle 51">
                <a:extLst>
                  <a:ext uri="{FF2B5EF4-FFF2-40B4-BE49-F238E27FC236}">
                    <a16:creationId xmlns:a16="http://schemas.microsoft.com/office/drawing/2014/main" id="{44747164-1F43-4437-8184-5D827452273F}"/>
                  </a:ext>
                </a:extLst>
              </p:cNvPr>
              <p:cNvSpPr>
                <a:spLocks noChangeArrowheads="1"/>
              </p:cNvSpPr>
              <p:nvPr/>
            </p:nvSpPr>
            <p:spPr bwMode="auto">
              <a:xfrm>
                <a:off x="384" y="864"/>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8" name="Rectangle 52">
                <a:extLst>
                  <a:ext uri="{FF2B5EF4-FFF2-40B4-BE49-F238E27FC236}">
                    <a16:creationId xmlns:a16="http://schemas.microsoft.com/office/drawing/2014/main" id="{0EF994CC-E895-4D81-9D76-E1A3F9F54104}"/>
                  </a:ext>
                </a:extLst>
              </p:cNvPr>
              <p:cNvSpPr>
                <a:spLocks noChangeArrowheads="1"/>
              </p:cNvSpPr>
              <p:nvPr/>
            </p:nvSpPr>
            <p:spPr bwMode="auto">
              <a:xfrm>
                <a:off x="384" y="1104"/>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09" name="Rectangle 53">
                <a:extLst>
                  <a:ext uri="{FF2B5EF4-FFF2-40B4-BE49-F238E27FC236}">
                    <a16:creationId xmlns:a16="http://schemas.microsoft.com/office/drawing/2014/main" id="{A6E90F5F-8EC1-4926-BD15-568A6050C07C}"/>
                  </a:ext>
                </a:extLst>
              </p:cNvPr>
              <p:cNvSpPr>
                <a:spLocks noChangeArrowheads="1"/>
              </p:cNvSpPr>
              <p:nvPr/>
            </p:nvSpPr>
            <p:spPr bwMode="auto">
              <a:xfrm>
                <a:off x="384" y="131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0" name="Rectangle 54">
                <a:extLst>
                  <a:ext uri="{FF2B5EF4-FFF2-40B4-BE49-F238E27FC236}">
                    <a16:creationId xmlns:a16="http://schemas.microsoft.com/office/drawing/2014/main" id="{1AE91A16-959E-462C-96A3-7DAF8D2115A0}"/>
                  </a:ext>
                </a:extLst>
              </p:cNvPr>
              <p:cNvSpPr>
                <a:spLocks noChangeArrowheads="1"/>
              </p:cNvSpPr>
              <p:nvPr/>
            </p:nvSpPr>
            <p:spPr bwMode="auto">
              <a:xfrm>
                <a:off x="384" y="155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1" name="Rectangle 55">
                <a:extLst>
                  <a:ext uri="{FF2B5EF4-FFF2-40B4-BE49-F238E27FC236}">
                    <a16:creationId xmlns:a16="http://schemas.microsoft.com/office/drawing/2014/main" id="{60ABF48F-B060-43B2-8FA6-554E8E969170}"/>
                  </a:ext>
                </a:extLst>
              </p:cNvPr>
              <p:cNvSpPr>
                <a:spLocks noChangeArrowheads="1"/>
              </p:cNvSpPr>
              <p:nvPr/>
            </p:nvSpPr>
            <p:spPr bwMode="auto">
              <a:xfrm>
                <a:off x="384" y="179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2" name="Rectangle 56">
                <a:extLst>
                  <a:ext uri="{FF2B5EF4-FFF2-40B4-BE49-F238E27FC236}">
                    <a16:creationId xmlns:a16="http://schemas.microsoft.com/office/drawing/2014/main" id="{9C435EA7-44DD-46D5-A318-1B057B64ECDF}"/>
                  </a:ext>
                </a:extLst>
              </p:cNvPr>
              <p:cNvSpPr>
                <a:spLocks noChangeArrowheads="1"/>
              </p:cNvSpPr>
              <p:nvPr/>
            </p:nvSpPr>
            <p:spPr bwMode="auto">
              <a:xfrm>
                <a:off x="384" y="203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sp>
            <p:nvSpPr>
              <p:cNvPr id="454713" name="Rectangle 57">
                <a:extLst>
                  <a:ext uri="{FF2B5EF4-FFF2-40B4-BE49-F238E27FC236}">
                    <a16:creationId xmlns:a16="http://schemas.microsoft.com/office/drawing/2014/main" id="{261E8DE5-8A8E-4D72-BCB8-D62A2AE576D3}"/>
                  </a:ext>
                </a:extLst>
              </p:cNvPr>
              <p:cNvSpPr>
                <a:spLocks noChangeArrowheads="1"/>
              </p:cNvSpPr>
              <p:nvPr/>
            </p:nvSpPr>
            <p:spPr bwMode="auto">
              <a:xfrm>
                <a:off x="384" y="2278"/>
                <a:ext cx="912" cy="24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rgbClr val="FFFF00"/>
                  </a:solidFill>
                  <a:latin typeface="Times New Roman" panose="02020603050405020304" pitchFamily="18" charset="0"/>
                  <a:ea typeface="楷体_GB2312" pitchFamily="49" charset="-122"/>
                </a:endParaRPr>
              </a:p>
            </p:txBody>
          </p:sp>
          <p:grpSp>
            <p:nvGrpSpPr>
              <p:cNvPr id="454714" name="Group 58">
                <a:extLst>
                  <a:ext uri="{FF2B5EF4-FFF2-40B4-BE49-F238E27FC236}">
                    <a16:creationId xmlns:a16="http://schemas.microsoft.com/office/drawing/2014/main" id="{B1E2686F-390D-4F3D-AB27-EBD56C605051}"/>
                  </a:ext>
                </a:extLst>
              </p:cNvPr>
              <p:cNvGrpSpPr>
                <a:grpSpLocks/>
              </p:cNvGrpSpPr>
              <p:nvPr/>
            </p:nvGrpSpPr>
            <p:grpSpPr bwMode="auto">
              <a:xfrm>
                <a:off x="758" y="842"/>
                <a:ext cx="222" cy="1702"/>
                <a:chOff x="758" y="842"/>
                <a:chExt cx="222" cy="1702"/>
              </a:xfrm>
            </p:grpSpPr>
            <p:sp>
              <p:nvSpPr>
                <p:cNvPr id="454715" name="Text Box 59">
                  <a:extLst>
                    <a:ext uri="{FF2B5EF4-FFF2-40B4-BE49-F238E27FC236}">
                      <a16:creationId xmlns:a16="http://schemas.microsoft.com/office/drawing/2014/main" id="{E107764B-43FE-48AB-8A36-8B2942FDFFD7}"/>
                    </a:ext>
                  </a:extLst>
                </p:cNvPr>
                <p:cNvSpPr txBox="1">
                  <a:spLocks noChangeArrowheads="1"/>
                </p:cNvSpPr>
                <p:nvPr/>
              </p:nvSpPr>
              <p:spPr bwMode="auto">
                <a:xfrm>
                  <a:off x="758" y="8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54716" name="Text Box 60">
                  <a:extLst>
                    <a:ext uri="{FF2B5EF4-FFF2-40B4-BE49-F238E27FC236}">
                      <a16:creationId xmlns:a16="http://schemas.microsoft.com/office/drawing/2014/main" id="{5BE8C978-326E-495C-9230-0E6C5643DD69}"/>
                    </a:ext>
                  </a:extLst>
                </p:cNvPr>
                <p:cNvSpPr txBox="1">
                  <a:spLocks noChangeArrowheads="1"/>
                </p:cNvSpPr>
                <p:nvPr/>
              </p:nvSpPr>
              <p:spPr bwMode="auto">
                <a:xfrm>
                  <a:off x="768" y="108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a:t>
                  </a:r>
                </a:p>
              </p:txBody>
            </p:sp>
            <p:sp>
              <p:nvSpPr>
                <p:cNvPr id="454717" name="Text Box 61">
                  <a:extLst>
                    <a:ext uri="{FF2B5EF4-FFF2-40B4-BE49-F238E27FC236}">
                      <a16:creationId xmlns:a16="http://schemas.microsoft.com/office/drawing/2014/main" id="{7084B713-F3B8-49BB-99D8-3DC0E7C0E990}"/>
                    </a:ext>
                  </a:extLst>
                </p:cNvPr>
                <p:cNvSpPr txBox="1">
                  <a:spLocks noChangeArrowheads="1"/>
                </p:cNvSpPr>
                <p:nvPr/>
              </p:nvSpPr>
              <p:spPr bwMode="auto">
                <a:xfrm>
                  <a:off x="768" y="12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2</a:t>
                  </a:r>
                </a:p>
              </p:txBody>
            </p:sp>
            <p:sp>
              <p:nvSpPr>
                <p:cNvPr id="454718" name="Text Box 62">
                  <a:extLst>
                    <a:ext uri="{FF2B5EF4-FFF2-40B4-BE49-F238E27FC236}">
                      <a16:creationId xmlns:a16="http://schemas.microsoft.com/office/drawing/2014/main" id="{FB9F3D10-77FA-44A4-9275-A974920B0DB4}"/>
                    </a:ext>
                  </a:extLst>
                </p:cNvPr>
                <p:cNvSpPr txBox="1">
                  <a:spLocks noChangeArrowheads="1"/>
                </p:cNvSpPr>
                <p:nvPr/>
              </p:nvSpPr>
              <p:spPr bwMode="auto">
                <a:xfrm>
                  <a:off x="768" y="15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3</a:t>
                  </a:r>
                </a:p>
              </p:txBody>
            </p:sp>
            <p:sp>
              <p:nvSpPr>
                <p:cNvPr id="454719" name="Text Box 63">
                  <a:extLst>
                    <a:ext uri="{FF2B5EF4-FFF2-40B4-BE49-F238E27FC236}">
                      <a16:creationId xmlns:a16="http://schemas.microsoft.com/office/drawing/2014/main" id="{062B8F67-B29D-4B48-AE02-C95361CCD817}"/>
                    </a:ext>
                  </a:extLst>
                </p:cNvPr>
                <p:cNvSpPr txBox="1">
                  <a:spLocks noChangeArrowheads="1"/>
                </p:cNvSpPr>
                <p:nvPr/>
              </p:nvSpPr>
              <p:spPr bwMode="auto">
                <a:xfrm>
                  <a:off x="768"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4</a:t>
                  </a:r>
                </a:p>
              </p:txBody>
            </p:sp>
            <p:sp>
              <p:nvSpPr>
                <p:cNvPr id="454720" name="Text Box 64">
                  <a:extLst>
                    <a:ext uri="{FF2B5EF4-FFF2-40B4-BE49-F238E27FC236}">
                      <a16:creationId xmlns:a16="http://schemas.microsoft.com/office/drawing/2014/main" id="{E16A28E4-8499-4632-A89D-56C3D9F47EC1}"/>
                    </a:ext>
                  </a:extLst>
                </p:cNvPr>
                <p:cNvSpPr txBox="1">
                  <a:spLocks noChangeArrowheads="1"/>
                </p:cNvSpPr>
                <p:nvPr/>
              </p:nvSpPr>
              <p:spPr bwMode="auto">
                <a:xfrm>
                  <a:off x="768" y="20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5</a:t>
                  </a:r>
                </a:p>
              </p:txBody>
            </p:sp>
            <p:sp>
              <p:nvSpPr>
                <p:cNvPr id="454721" name="Text Box 65">
                  <a:extLst>
                    <a:ext uri="{FF2B5EF4-FFF2-40B4-BE49-F238E27FC236}">
                      <a16:creationId xmlns:a16="http://schemas.microsoft.com/office/drawing/2014/main" id="{0818C91F-C6E1-4C37-AF92-BAE513A681CF}"/>
                    </a:ext>
                  </a:extLst>
                </p:cNvPr>
                <p:cNvSpPr txBox="1">
                  <a:spLocks noChangeArrowheads="1"/>
                </p:cNvSpPr>
                <p:nvPr/>
              </p:nvSpPr>
              <p:spPr bwMode="auto">
                <a:xfrm>
                  <a:off x="768"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6</a:t>
                  </a:r>
                </a:p>
              </p:txBody>
            </p:sp>
          </p:grpSp>
        </p:grpSp>
        <p:grpSp>
          <p:nvGrpSpPr>
            <p:cNvPr id="454722" name="Group 66">
              <a:extLst>
                <a:ext uri="{FF2B5EF4-FFF2-40B4-BE49-F238E27FC236}">
                  <a16:creationId xmlns:a16="http://schemas.microsoft.com/office/drawing/2014/main" id="{C4DCE103-A340-4E33-8A77-06337F93836D}"/>
                </a:ext>
              </a:extLst>
            </p:cNvPr>
            <p:cNvGrpSpPr>
              <a:grpSpLocks/>
            </p:cNvGrpSpPr>
            <p:nvPr/>
          </p:nvGrpSpPr>
          <p:grpSpPr bwMode="auto">
            <a:xfrm>
              <a:off x="380" y="586"/>
              <a:ext cx="4612" cy="3110"/>
              <a:chOff x="380" y="576"/>
              <a:chExt cx="4612" cy="3110"/>
            </a:xfrm>
          </p:grpSpPr>
          <p:grpSp>
            <p:nvGrpSpPr>
              <p:cNvPr id="454723" name="Group 67">
                <a:extLst>
                  <a:ext uri="{FF2B5EF4-FFF2-40B4-BE49-F238E27FC236}">
                    <a16:creationId xmlns:a16="http://schemas.microsoft.com/office/drawing/2014/main" id="{F4E1D1AE-2257-4B0D-9DA2-F24B3F2D924E}"/>
                  </a:ext>
                </a:extLst>
              </p:cNvPr>
              <p:cNvGrpSpPr>
                <a:grpSpLocks/>
              </p:cNvGrpSpPr>
              <p:nvPr/>
            </p:nvGrpSpPr>
            <p:grpSpPr bwMode="auto">
              <a:xfrm>
                <a:off x="380" y="576"/>
                <a:ext cx="4612" cy="3110"/>
                <a:chOff x="380" y="576"/>
                <a:chExt cx="4612" cy="3110"/>
              </a:xfrm>
            </p:grpSpPr>
            <p:sp>
              <p:nvSpPr>
                <p:cNvPr id="454724" name="Text Box 68">
                  <a:extLst>
                    <a:ext uri="{FF2B5EF4-FFF2-40B4-BE49-F238E27FC236}">
                      <a16:creationId xmlns:a16="http://schemas.microsoft.com/office/drawing/2014/main" id="{1EA017F1-F44A-4F4E-936C-A29CCD9B51A3}"/>
                    </a:ext>
                  </a:extLst>
                </p:cNvPr>
                <p:cNvSpPr txBox="1">
                  <a:spLocks noChangeArrowheads="1"/>
                </p:cNvSpPr>
                <p:nvPr/>
              </p:nvSpPr>
              <p:spPr bwMode="auto">
                <a:xfrm>
                  <a:off x="1796"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54725" name="Text Box 69">
                  <a:extLst>
                    <a:ext uri="{FF2B5EF4-FFF2-40B4-BE49-F238E27FC236}">
                      <a16:creationId xmlns:a16="http://schemas.microsoft.com/office/drawing/2014/main" id="{140BDCBE-6C2C-415C-AE7F-A14374B13F76}"/>
                    </a:ext>
                  </a:extLst>
                </p:cNvPr>
                <p:cNvSpPr txBox="1">
                  <a:spLocks noChangeArrowheads="1"/>
                </p:cNvSpPr>
                <p:nvPr/>
              </p:nvSpPr>
              <p:spPr bwMode="auto">
                <a:xfrm>
                  <a:off x="1796" y="12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a:t>
                  </a:r>
                </a:p>
              </p:txBody>
            </p:sp>
            <p:sp>
              <p:nvSpPr>
                <p:cNvPr id="454726" name="Text Box 70">
                  <a:extLst>
                    <a:ext uri="{FF2B5EF4-FFF2-40B4-BE49-F238E27FC236}">
                      <a16:creationId xmlns:a16="http://schemas.microsoft.com/office/drawing/2014/main" id="{4E1B875E-9BB6-463F-A49B-4811BF14D0A0}"/>
                    </a:ext>
                  </a:extLst>
                </p:cNvPr>
                <p:cNvSpPr txBox="1">
                  <a:spLocks noChangeArrowheads="1"/>
                </p:cNvSpPr>
                <p:nvPr/>
              </p:nvSpPr>
              <p:spPr bwMode="auto">
                <a:xfrm>
                  <a:off x="1796" y="153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2</a:t>
                  </a:r>
                </a:p>
              </p:txBody>
            </p:sp>
            <p:sp>
              <p:nvSpPr>
                <p:cNvPr id="454727" name="Text Box 71">
                  <a:extLst>
                    <a:ext uri="{FF2B5EF4-FFF2-40B4-BE49-F238E27FC236}">
                      <a16:creationId xmlns:a16="http://schemas.microsoft.com/office/drawing/2014/main" id="{33B56946-7A09-4927-866A-697DCB50531D}"/>
                    </a:ext>
                  </a:extLst>
                </p:cNvPr>
                <p:cNvSpPr txBox="1">
                  <a:spLocks noChangeArrowheads="1"/>
                </p:cNvSpPr>
                <p:nvPr/>
              </p:nvSpPr>
              <p:spPr bwMode="auto">
                <a:xfrm>
                  <a:off x="179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3</a:t>
                  </a:r>
                </a:p>
              </p:txBody>
            </p:sp>
            <p:sp>
              <p:nvSpPr>
                <p:cNvPr id="454728" name="Text Box 72">
                  <a:extLst>
                    <a:ext uri="{FF2B5EF4-FFF2-40B4-BE49-F238E27FC236}">
                      <a16:creationId xmlns:a16="http://schemas.microsoft.com/office/drawing/2014/main" id="{9DF1AD41-C59A-4E01-A338-AC05D4D64176}"/>
                    </a:ext>
                  </a:extLst>
                </p:cNvPr>
                <p:cNvSpPr txBox="1">
                  <a:spLocks noChangeArrowheads="1"/>
                </p:cNvSpPr>
                <p:nvPr/>
              </p:nvSpPr>
              <p:spPr bwMode="auto">
                <a:xfrm>
                  <a:off x="1796" y="20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4</a:t>
                  </a:r>
                </a:p>
              </p:txBody>
            </p:sp>
            <p:sp>
              <p:nvSpPr>
                <p:cNvPr id="454729" name="Text Box 73">
                  <a:extLst>
                    <a:ext uri="{FF2B5EF4-FFF2-40B4-BE49-F238E27FC236}">
                      <a16:creationId xmlns:a16="http://schemas.microsoft.com/office/drawing/2014/main" id="{923CEABF-198D-4C0F-8EF8-5D6A96964578}"/>
                    </a:ext>
                  </a:extLst>
                </p:cNvPr>
                <p:cNvSpPr txBox="1">
                  <a:spLocks noChangeArrowheads="1"/>
                </p:cNvSpPr>
                <p:nvPr/>
              </p:nvSpPr>
              <p:spPr bwMode="auto">
                <a:xfrm>
                  <a:off x="1796"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5</a:t>
                  </a:r>
                </a:p>
              </p:txBody>
            </p:sp>
            <p:sp>
              <p:nvSpPr>
                <p:cNvPr id="454730" name="Text Box 74">
                  <a:extLst>
                    <a:ext uri="{FF2B5EF4-FFF2-40B4-BE49-F238E27FC236}">
                      <a16:creationId xmlns:a16="http://schemas.microsoft.com/office/drawing/2014/main" id="{2632E72E-9BAD-4BF4-A5B4-28744C10F8EF}"/>
                    </a:ext>
                  </a:extLst>
                </p:cNvPr>
                <p:cNvSpPr txBox="1">
                  <a:spLocks noChangeArrowheads="1"/>
                </p:cNvSpPr>
                <p:nvPr/>
              </p:nvSpPr>
              <p:spPr bwMode="auto">
                <a:xfrm>
                  <a:off x="1776" y="249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6</a:t>
                  </a:r>
                </a:p>
              </p:txBody>
            </p:sp>
            <p:grpSp>
              <p:nvGrpSpPr>
                <p:cNvPr id="454731" name="Group 75">
                  <a:extLst>
                    <a:ext uri="{FF2B5EF4-FFF2-40B4-BE49-F238E27FC236}">
                      <a16:creationId xmlns:a16="http://schemas.microsoft.com/office/drawing/2014/main" id="{4C6E7D39-AFB1-4794-A532-6C72A0156CB1}"/>
                    </a:ext>
                  </a:extLst>
                </p:cNvPr>
                <p:cNvGrpSpPr>
                  <a:grpSpLocks/>
                </p:cNvGrpSpPr>
                <p:nvPr/>
              </p:nvGrpSpPr>
              <p:grpSpPr bwMode="auto">
                <a:xfrm>
                  <a:off x="380" y="576"/>
                  <a:ext cx="4612" cy="3110"/>
                  <a:chOff x="380" y="576"/>
                  <a:chExt cx="4612" cy="3110"/>
                </a:xfrm>
              </p:grpSpPr>
              <p:sp>
                <p:nvSpPr>
                  <p:cNvPr id="454732" name="Text Box 76">
                    <a:extLst>
                      <a:ext uri="{FF2B5EF4-FFF2-40B4-BE49-F238E27FC236}">
                        <a16:creationId xmlns:a16="http://schemas.microsoft.com/office/drawing/2014/main" id="{7CD3CA03-4CEE-4F27-8C61-7F73D86B3F74}"/>
                      </a:ext>
                    </a:extLst>
                  </p:cNvPr>
                  <p:cNvSpPr txBox="1">
                    <a:spLocks noChangeArrowheads="1"/>
                  </p:cNvSpPr>
                  <p:nvPr/>
                </p:nvSpPr>
                <p:spPr bwMode="auto">
                  <a:xfrm>
                    <a:off x="380" y="2605"/>
                    <a:ext cx="8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FFFF00"/>
                        </a:solidFill>
                        <a:latin typeface="Times New Roman" panose="02020603050405020304" pitchFamily="18" charset="0"/>
                        <a:ea typeface="楷体_GB2312" pitchFamily="49" charset="-122"/>
                      </a:rPr>
                      <a:t>作业的</a:t>
                    </a:r>
                  </a:p>
                  <a:p>
                    <a:pPr algn="ctr"/>
                    <a:r>
                      <a:rPr lang="zh-CN" altLang="en-US" b="1">
                        <a:solidFill>
                          <a:srgbClr val="FFFF00"/>
                        </a:solidFill>
                        <a:latin typeface="Times New Roman" panose="02020603050405020304" pitchFamily="18" charset="0"/>
                        <a:ea typeface="楷体_GB2312" pitchFamily="49" charset="-122"/>
                      </a:rPr>
                      <a:t>地址空间</a:t>
                    </a:r>
                  </a:p>
                </p:txBody>
              </p:sp>
              <p:sp>
                <p:nvSpPr>
                  <p:cNvPr id="454733" name="Text Box 77">
                    <a:extLst>
                      <a:ext uri="{FF2B5EF4-FFF2-40B4-BE49-F238E27FC236}">
                        <a16:creationId xmlns:a16="http://schemas.microsoft.com/office/drawing/2014/main" id="{700335F4-84A5-4A9E-9E18-8653351F28AB}"/>
                      </a:ext>
                    </a:extLst>
                  </p:cNvPr>
                  <p:cNvSpPr txBox="1">
                    <a:spLocks noChangeArrowheads="1"/>
                  </p:cNvSpPr>
                  <p:nvPr/>
                </p:nvSpPr>
                <p:spPr bwMode="auto">
                  <a:xfrm>
                    <a:off x="1991" y="576"/>
                    <a:ext cx="108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a:solidFill>
                          <a:srgbClr val="FFFF00"/>
                        </a:solidFill>
                        <a:latin typeface="Times New Roman" panose="02020603050405020304" pitchFamily="18" charset="0"/>
                        <a:ea typeface="楷体_GB2312" pitchFamily="49" charset="-122"/>
                      </a:rPr>
                      <a:t>页框</a:t>
                    </a:r>
                  </a:p>
                  <a:p>
                    <a:pPr algn="ctr"/>
                    <a:r>
                      <a:rPr lang="zh-CN" altLang="en-US" b="1">
                        <a:solidFill>
                          <a:srgbClr val="FFFF00"/>
                        </a:solidFill>
                        <a:latin typeface="Times New Roman" panose="02020603050405020304" pitchFamily="18" charset="0"/>
                        <a:ea typeface="楷体_GB2312" pitchFamily="49" charset="-122"/>
                      </a:rPr>
                      <a:t>（物理块）</a:t>
                    </a:r>
                  </a:p>
                </p:txBody>
              </p:sp>
              <p:sp>
                <p:nvSpPr>
                  <p:cNvPr id="454734" name="Text Box 78">
                    <a:extLst>
                      <a:ext uri="{FF2B5EF4-FFF2-40B4-BE49-F238E27FC236}">
                        <a16:creationId xmlns:a16="http://schemas.microsoft.com/office/drawing/2014/main" id="{A58EED25-9431-448C-9CDA-549F7C5FF74E}"/>
                      </a:ext>
                    </a:extLst>
                  </p:cNvPr>
                  <p:cNvSpPr txBox="1">
                    <a:spLocks noChangeArrowheads="1"/>
                  </p:cNvSpPr>
                  <p:nvPr/>
                </p:nvSpPr>
                <p:spPr bwMode="auto">
                  <a:xfrm>
                    <a:off x="1536" y="720"/>
                    <a:ext cx="5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页号</a:t>
                    </a:r>
                  </a:p>
                </p:txBody>
              </p:sp>
              <p:sp>
                <p:nvSpPr>
                  <p:cNvPr id="454735" name="Text Box 79">
                    <a:extLst>
                      <a:ext uri="{FF2B5EF4-FFF2-40B4-BE49-F238E27FC236}">
                        <a16:creationId xmlns:a16="http://schemas.microsoft.com/office/drawing/2014/main" id="{B15713F8-C9F1-4779-909B-F889EB6FEDE3}"/>
                      </a:ext>
                    </a:extLst>
                  </p:cNvPr>
                  <p:cNvSpPr txBox="1">
                    <a:spLocks noChangeArrowheads="1"/>
                  </p:cNvSpPr>
                  <p:nvPr/>
                </p:nvSpPr>
                <p:spPr bwMode="auto">
                  <a:xfrm>
                    <a:off x="2188" y="2880"/>
                    <a:ext cx="5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页表</a:t>
                    </a:r>
                  </a:p>
                </p:txBody>
              </p:sp>
              <p:sp>
                <p:nvSpPr>
                  <p:cNvPr id="454736" name="Text Box 80">
                    <a:extLst>
                      <a:ext uri="{FF2B5EF4-FFF2-40B4-BE49-F238E27FC236}">
                        <a16:creationId xmlns:a16="http://schemas.microsoft.com/office/drawing/2014/main" id="{7EE06C43-836E-4EFA-823C-78862F8E9969}"/>
                      </a:ext>
                    </a:extLst>
                  </p:cNvPr>
                  <p:cNvSpPr txBox="1">
                    <a:spLocks noChangeArrowheads="1"/>
                  </p:cNvSpPr>
                  <p:nvPr/>
                </p:nvSpPr>
                <p:spPr bwMode="auto">
                  <a:xfrm>
                    <a:off x="3600" y="3168"/>
                    <a:ext cx="139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FFFF00"/>
                        </a:solidFill>
                        <a:latin typeface="Times New Roman" panose="02020603050405020304" pitchFamily="18" charset="0"/>
                        <a:ea typeface="楷体_GB2312" pitchFamily="49" charset="-122"/>
                      </a:rPr>
                      <a:t>主存中页框（物理块）</a:t>
                    </a:r>
                  </a:p>
                </p:txBody>
              </p:sp>
            </p:grpSp>
          </p:grpSp>
          <p:grpSp>
            <p:nvGrpSpPr>
              <p:cNvPr id="454737" name="Group 81">
                <a:extLst>
                  <a:ext uri="{FF2B5EF4-FFF2-40B4-BE49-F238E27FC236}">
                    <a16:creationId xmlns:a16="http://schemas.microsoft.com/office/drawing/2014/main" id="{49E5B8C0-D752-4627-A0A0-17993A1D588F}"/>
                  </a:ext>
                </a:extLst>
              </p:cNvPr>
              <p:cNvGrpSpPr>
                <a:grpSpLocks/>
              </p:cNvGrpSpPr>
              <p:nvPr/>
            </p:nvGrpSpPr>
            <p:grpSpPr bwMode="auto">
              <a:xfrm>
                <a:off x="2640" y="1008"/>
                <a:ext cx="276" cy="1834"/>
                <a:chOff x="2640" y="1008"/>
                <a:chExt cx="276" cy="1834"/>
              </a:xfrm>
            </p:grpSpPr>
            <p:grpSp>
              <p:nvGrpSpPr>
                <p:cNvPr id="454738" name="Group 82">
                  <a:extLst>
                    <a:ext uri="{FF2B5EF4-FFF2-40B4-BE49-F238E27FC236}">
                      <a16:creationId xmlns:a16="http://schemas.microsoft.com/office/drawing/2014/main" id="{E47EA073-325C-4E40-A31F-837F4BB0AE90}"/>
                    </a:ext>
                  </a:extLst>
                </p:cNvPr>
                <p:cNvGrpSpPr>
                  <a:grpSpLocks/>
                </p:cNvGrpSpPr>
                <p:nvPr/>
              </p:nvGrpSpPr>
              <p:grpSpPr bwMode="auto">
                <a:xfrm>
                  <a:off x="2640" y="1008"/>
                  <a:ext cx="276" cy="1584"/>
                  <a:chOff x="2640" y="1008"/>
                  <a:chExt cx="276" cy="1584"/>
                </a:xfrm>
              </p:grpSpPr>
              <p:sp>
                <p:nvSpPr>
                  <p:cNvPr id="454739" name="Text Box 83">
                    <a:extLst>
                      <a:ext uri="{FF2B5EF4-FFF2-40B4-BE49-F238E27FC236}">
                        <a16:creationId xmlns:a16="http://schemas.microsoft.com/office/drawing/2014/main" id="{1C50AA35-D32A-4BE1-923E-88049CFDC0BB}"/>
                      </a:ext>
                    </a:extLst>
                  </p:cNvPr>
                  <p:cNvSpPr txBox="1">
                    <a:spLocks noChangeArrowheads="1"/>
                  </p:cNvSpPr>
                  <p:nvPr/>
                </p:nvSpPr>
                <p:spPr bwMode="auto">
                  <a:xfrm>
                    <a:off x="2640" y="1008"/>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0" name="Text Box 84">
                    <a:extLst>
                      <a:ext uri="{FF2B5EF4-FFF2-40B4-BE49-F238E27FC236}">
                        <a16:creationId xmlns:a16="http://schemas.microsoft.com/office/drawing/2014/main" id="{C1C53C0B-21E9-444D-985A-B74476CF2AA6}"/>
                      </a:ext>
                    </a:extLst>
                  </p:cNvPr>
                  <p:cNvSpPr txBox="1">
                    <a:spLocks noChangeArrowheads="1"/>
                  </p:cNvSpPr>
                  <p:nvPr/>
                </p:nvSpPr>
                <p:spPr bwMode="auto">
                  <a:xfrm>
                    <a:off x="2640" y="152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1" name="Text Box 85">
                    <a:extLst>
                      <a:ext uri="{FF2B5EF4-FFF2-40B4-BE49-F238E27FC236}">
                        <a16:creationId xmlns:a16="http://schemas.microsoft.com/office/drawing/2014/main" id="{2CCEDE1A-6B33-4AFD-AD3F-7456B97F3E6B}"/>
                      </a:ext>
                    </a:extLst>
                  </p:cNvPr>
                  <p:cNvSpPr txBox="1">
                    <a:spLocks noChangeArrowheads="1"/>
                  </p:cNvSpPr>
                  <p:nvPr/>
                </p:nvSpPr>
                <p:spPr bwMode="auto">
                  <a:xfrm>
                    <a:off x="2640" y="176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grpSp>
            <p:sp>
              <p:nvSpPr>
                <p:cNvPr id="454742" name="Text Box 86">
                  <a:extLst>
                    <a:ext uri="{FF2B5EF4-FFF2-40B4-BE49-F238E27FC236}">
                      <a16:creationId xmlns:a16="http://schemas.microsoft.com/office/drawing/2014/main" id="{4708207F-4B9A-41A0-8D5C-1F7E7819E8EF}"/>
                    </a:ext>
                  </a:extLst>
                </p:cNvPr>
                <p:cNvSpPr txBox="1">
                  <a:spLocks noChangeArrowheads="1"/>
                </p:cNvSpPr>
                <p:nvPr/>
              </p:nvSpPr>
              <p:spPr bwMode="auto">
                <a:xfrm>
                  <a:off x="2640" y="201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grpSp>
        </p:grpSp>
        <p:sp>
          <p:nvSpPr>
            <p:cNvPr id="454743" name="Text Box 87">
              <a:extLst>
                <a:ext uri="{FF2B5EF4-FFF2-40B4-BE49-F238E27FC236}">
                  <a16:creationId xmlns:a16="http://schemas.microsoft.com/office/drawing/2014/main" id="{DBD72C0E-CCCA-47A0-AA17-A5BE543EFA45}"/>
                </a:ext>
              </a:extLst>
            </p:cNvPr>
            <p:cNvSpPr txBox="1">
              <a:spLocks noChangeArrowheads="1"/>
            </p:cNvSpPr>
            <p:nvPr/>
          </p:nvSpPr>
          <p:spPr bwMode="auto">
            <a:xfrm>
              <a:off x="2652" y="129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4" name="Text Box 88">
              <a:extLst>
                <a:ext uri="{FF2B5EF4-FFF2-40B4-BE49-F238E27FC236}">
                  <a16:creationId xmlns:a16="http://schemas.microsoft.com/office/drawing/2014/main" id="{6FE630B0-04FC-4B00-A6FB-8744E47E15F8}"/>
                </a:ext>
              </a:extLst>
            </p:cNvPr>
            <p:cNvSpPr txBox="1">
              <a:spLocks noChangeArrowheads="1"/>
            </p:cNvSpPr>
            <p:nvPr/>
          </p:nvSpPr>
          <p:spPr bwMode="auto">
            <a:xfrm>
              <a:off x="2640" y="816"/>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5" name="Text Box 89">
              <a:extLst>
                <a:ext uri="{FF2B5EF4-FFF2-40B4-BE49-F238E27FC236}">
                  <a16:creationId xmlns:a16="http://schemas.microsoft.com/office/drawing/2014/main" id="{52F818E9-3723-4792-8F73-D2FAFDDA6228}"/>
                </a:ext>
              </a:extLst>
            </p:cNvPr>
            <p:cNvSpPr txBox="1">
              <a:spLocks noChangeArrowheads="1"/>
            </p:cNvSpPr>
            <p:nvPr/>
          </p:nvSpPr>
          <p:spPr bwMode="auto">
            <a:xfrm>
              <a:off x="2640" y="624"/>
              <a:ext cx="276"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8000">
                  <a:solidFill>
                    <a:srgbClr val="FFFF00"/>
                  </a:solidFill>
                  <a:latin typeface="Times New Roman" panose="02020603050405020304" pitchFamily="18" charset="0"/>
                  <a:ea typeface="楷体_GB2312" pitchFamily="49" charset="-122"/>
                </a:rPr>
                <a:t>.</a:t>
              </a:r>
            </a:p>
          </p:txBody>
        </p:sp>
        <p:sp>
          <p:nvSpPr>
            <p:cNvPr id="454746" name="Line 90">
              <a:extLst>
                <a:ext uri="{FF2B5EF4-FFF2-40B4-BE49-F238E27FC236}">
                  <a16:creationId xmlns:a16="http://schemas.microsoft.com/office/drawing/2014/main" id="{774E4572-A8D1-4FAB-BC93-E665782409EB}"/>
                </a:ext>
              </a:extLst>
            </p:cNvPr>
            <p:cNvSpPr>
              <a:spLocks noChangeShapeType="1"/>
            </p:cNvSpPr>
            <p:nvPr/>
          </p:nvSpPr>
          <p:spPr bwMode="auto">
            <a:xfrm flipV="1">
              <a:off x="2784" y="922"/>
              <a:ext cx="1728" cy="52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7" name="Line 91">
              <a:extLst>
                <a:ext uri="{FF2B5EF4-FFF2-40B4-BE49-F238E27FC236}">
                  <a16:creationId xmlns:a16="http://schemas.microsoft.com/office/drawing/2014/main" id="{74CA672A-CD55-460A-AAE7-45191DD76000}"/>
                </a:ext>
              </a:extLst>
            </p:cNvPr>
            <p:cNvSpPr>
              <a:spLocks noChangeShapeType="1"/>
            </p:cNvSpPr>
            <p:nvPr/>
          </p:nvSpPr>
          <p:spPr bwMode="auto">
            <a:xfrm>
              <a:off x="2784" y="1642"/>
              <a:ext cx="1344" cy="2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8" name="Line 92">
              <a:extLst>
                <a:ext uri="{FF2B5EF4-FFF2-40B4-BE49-F238E27FC236}">
                  <a16:creationId xmlns:a16="http://schemas.microsoft.com/office/drawing/2014/main" id="{7A8B267A-6733-43ED-BCB2-F0E2D6894AE5}"/>
                </a:ext>
              </a:extLst>
            </p:cNvPr>
            <p:cNvSpPr>
              <a:spLocks noChangeShapeType="1"/>
            </p:cNvSpPr>
            <p:nvPr/>
          </p:nvSpPr>
          <p:spPr bwMode="auto">
            <a:xfrm flipV="1">
              <a:off x="2784" y="1594"/>
              <a:ext cx="2016" cy="3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49" name="Line 93">
              <a:extLst>
                <a:ext uri="{FF2B5EF4-FFF2-40B4-BE49-F238E27FC236}">
                  <a16:creationId xmlns:a16="http://schemas.microsoft.com/office/drawing/2014/main" id="{BF9DC247-1BCF-4C7D-B302-B13282C24CC9}"/>
                </a:ext>
              </a:extLst>
            </p:cNvPr>
            <p:cNvSpPr>
              <a:spLocks noChangeShapeType="1"/>
            </p:cNvSpPr>
            <p:nvPr/>
          </p:nvSpPr>
          <p:spPr bwMode="auto">
            <a:xfrm>
              <a:off x="2784" y="2170"/>
              <a:ext cx="1680" cy="48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0" name="Line 94">
              <a:extLst>
                <a:ext uri="{FF2B5EF4-FFF2-40B4-BE49-F238E27FC236}">
                  <a16:creationId xmlns:a16="http://schemas.microsoft.com/office/drawing/2014/main" id="{2FFE2F35-7D1B-4D91-8859-D708B3DC8681}"/>
                </a:ext>
              </a:extLst>
            </p:cNvPr>
            <p:cNvSpPr>
              <a:spLocks noChangeShapeType="1"/>
            </p:cNvSpPr>
            <p:nvPr/>
          </p:nvSpPr>
          <p:spPr bwMode="auto">
            <a:xfrm flipV="1">
              <a:off x="2784" y="2314"/>
              <a:ext cx="1680" cy="9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1" name="Line 95">
              <a:extLst>
                <a:ext uri="{FF2B5EF4-FFF2-40B4-BE49-F238E27FC236}">
                  <a16:creationId xmlns:a16="http://schemas.microsoft.com/office/drawing/2014/main" id="{4B3EDFC4-F8B8-4E5C-B4C1-93253B5B2621}"/>
                </a:ext>
              </a:extLst>
            </p:cNvPr>
            <p:cNvSpPr>
              <a:spLocks noChangeShapeType="1"/>
            </p:cNvSpPr>
            <p:nvPr/>
          </p:nvSpPr>
          <p:spPr bwMode="auto">
            <a:xfrm>
              <a:off x="2784" y="2650"/>
              <a:ext cx="1008" cy="3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4752" name="Line 96">
              <a:extLst>
                <a:ext uri="{FF2B5EF4-FFF2-40B4-BE49-F238E27FC236}">
                  <a16:creationId xmlns:a16="http://schemas.microsoft.com/office/drawing/2014/main" id="{84D13B3A-9664-4823-93A8-B2FE3C06BE20}"/>
                </a:ext>
              </a:extLst>
            </p:cNvPr>
            <p:cNvSpPr>
              <a:spLocks noChangeShapeType="1"/>
            </p:cNvSpPr>
            <p:nvPr/>
          </p:nvSpPr>
          <p:spPr bwMode="auto">
            <a:xfrm>
              <a:off x="2784" y="1258"/>
              <a:ext cx="100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2749471" cy="416332"/>
          </a:xfrm>
          <a:prstGeom prst="rect">
            <a:avLst/>
          </a:prstGeom>
        </p:spPr>
        <p:txBody>
          <a:bodyPr wrap="none">
            <a:spAutoFit/>
          </a:bodyPr>
          <a:lstStyle/>
          <a:p>
            <a:pPr indent="266700" algn="just">
              <a:lnSpc>
                <a:spcPct val="125000"/>
              </a:lnSpc>
              <a:spcAft>
                <a:spcPts val="0"/>
              </a:spcAft>
            </a:pPr>
            <a:r>
              <a:rPr lang="en-US" altLang="zh-CN"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1. </a:t>
            </a:r>
            <a:r>
              <a:rPr lang="zh-CN" altLang="zh-CN" b="1" kern="0" dirty="0">
                <a:solidFill>
                  <a:srgbClr val="0C0CC6"/>
                </a:solidFill>
                <a:latin typeface="华文楷体" panose="02010600040101010101" pitchFamily="2" charset="-122"/>
                <a:ea typeface="华文楷体" panose="02010600040101010101" pitchFamily="2" charset="-122"/>
                <a:cs typeface="宋体" panose="02010600030101010101" pitchFamily="2" charset="-122"/>
              </a:rPr>
              <a:t>基本的地址变换机构</a:t>
            </a:r>
            <a:endParaRPr lang="zh-CN" altLang="zh-CN" b="1" kern="100" dirty="0">
              <a:solidFill>
                <a:srgbClr val="0C0CC6"/>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686391" y="1960047"/>
            <a:ext cx="6144750" cy="4220368"/>
          </a:xfrm>
          <a:prstGeom prst="rect">
            <a:avLst/>
          </a:prstGeom>
        </p:spPr>
      </p:pic>
      <p:sp>
        <p:nvSpPr>
          <p:cNvPr id="13" name="矩形 12"/>
          <p:cNvSpPr/>
          <p:nvPr/>
        </p:nvSpPr>
        <p:spPr>
          <a:xfrm>
            <a:off x="6831141" y="2269737"/>
            <a:ext cx="1664570" cy="1477328"/>
          </a:xfrm>
          <a:prstGeom prst="rect">
            <a:avLst/>
          </a:prstGeom>
        </p:spPr>
        <p:txBody>
          <a:bodyPr wrap="square">
            <a:spAutoFit/>
          </a:bodyPr>
          <a:lstStyle/>
          <a:p>
            <a:r>
              <a:rPr lang="en-US" altLang="zh-CN" b="1" kern="0" dirty="0">
                <a:latin typeface="华文楷体" panose="02010600040101010101" pitchFamily="2" charset="-122"/>
                <a:ea typeface="华文楷体" panose="02010600040101010101" pitchFamily="2" charset="-122"/>
              </a:rPr>
              <a:t>CPU</a:t>
            </a:r>
            <a:r>
              <a:rPr lang="zh-CN" altLang="zh-CN" b="1" kern="0" dirty="0">
                <a:latin typeface="华文楷体" panose="02010600040101010101" pitchFamily="2" charset="-122"/>
                <a:ea typeface="华文楷体" panose="02010600040101010101" pitchFamily="2" charset="-122"/>
                <a:cs typeface="Times New Roman" panose="02020603050405020304" pitchFamily="18" charset="0"/>
              </a:rPr>
              <a:t>执行指令时，每次存取一个数据时，都要</a:t>
            </a:r>
            <a:r>
              <a:rPr lang="zh-CN" altLang="zh-CN" b="1" kern="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两次</a:t>
            </a:r>
            <a:r>
              <a:rPr lang="zh-CN" altLang="zh-CN" b="1" kern="0" dirty="0">
                <a:latin typeface="华文楷体" panose="02010600040101010101" pitchFamily="2" charset="-122"/>
                <a:ea typeface="华文楷体" panose="02010600040101010101" pitchFamily="2" charset="-122"/>
                <a:cs typeface="Times New Roman" panose="02020603050405020304" pitchFamily="18" charset="0"/>
              </a:rPr>
              <a:t>访问内存</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5362360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7AC8C8FE-5624-460B-A861-42A39F243304}"/>
              </a:ext>
            </a:extLst>
          </p:cNvPr>
          <p:cNvSpPr>
            <a:spLocks noGrp="1" noChangeArrowheads="1"/>
          </p:cNvSpPr>
          <p:nvPr>
            <p:ph type="title"/>
          </p:nvPr>
        </p:nvSpPr>
        <p:spPr/>
        <p:txBody>
          <a:bodyPr/>
          <a:lstStyle/>
          <a:p>
            <a:endParaRPr lang="zh-CN" altLang="en-US"/>
          </a:p>
        </p:txBody>
      </p:sp>
      <p:sp>
        <p:nvSpPr>
          <p:cNvPr id="456707" name="Rectangle 3" descr="Rectangle: Click to edit Master text styles&#10;Second level&#10;Third level&#10;Fourth level&#10;Fifth level">
            <a:extLst>
              <a:ext uri="{FF2B5EF4-FFF2-40B4-BE49-F238E27FC236}">
                <a16:creationId xmlns:a16="http://schemas.microsoft.com/office/drawing/2014/main" id="{37418AB0-FD70-4013-A361-98D9310CB40C}"/>
              </a:ext>
            </a:extLst>
          </p:cNvPr>
          <p:cNvSpPr>
            <a:spLocks noGrp="1" noChangeArrowheads="1"/>
          </p:cNvSpPr>
          <p:nvPr>
            <p:ph type="body" idx="1"/>
          </p:nvPr>
        </p:nvSpPr>
        <p:spPr/>
        <p:txBody>
          <a:bodyPr/>
          <a:lstStyle/>
          <a:p>
            <a:pPr algn="just">
              <a:lnSpc>
                <a:spcPct val="90000"/>
              </a:lnSpc>
            </a:pPr>
            <a:r>
              <a:rPr lang="zh-CN" altLang="en-US">
                <a:latin typeface="宋体" panose="02010600030101010101" pitchFamily="2" charset="-122"/>
              </a:rPr>
              <a:t>页表:</a:t>
            </a:r>
            <a:r>
              <a:rPr lang="zh-CN" altLang="en-US" b="1">
                <a:latin typeface="宋体" panose="02010600030101010101" pitchFamily="2" charset="-122"/>
              </a:rPr>
              <a:t>用来登记页号和块的对应关系和有关信息。</a:t>
            </a:r>
          </a:p>
          <a:p>
            <a:pPr algn="just">
              <a:lnSpc>
                <a:spcPct val="90000"/>
              </a:lnSpc>
            </a:pPr>
            <a:r>
              <a:rPr lang="zh-CN" altLang="en-US" b="1">
                <a:latin typeface="宋体" panose="02010600030101010101" pitchFamily="2" charset="-122"/>
              </a:rPr>
              <a:t>系统为</a:t>
            </a:r>
            <a:r>
              <a:rPr lang="zh-CN" altLang="en-US" b="1">
                <a:solidFill>
                  <a:srgbClr val="FF0369"/>
                </a:solidFill>
                <a:latin typeface="宋体" panose="02010600030101010101" pitchFamily="2" charset="-122"/>
              </a:rPr>
              <a:t>每个进程建立一个页表</a:t>
            </a:r>
            <a:r>
              <a:rPr lang="zh-CN" altLang="en-US" b="1">
                <a:latin typeface="宋体" panose="02010600030101010101" pitchFamily="2" charset="-122"/>
              </a:rPr>
              <a:t>，页表的长度和首地址存放在该进程的进程控制块（</a:t>
            </a:r>
            <a:r>
              <a:rPr lang="en-US" altLang="zh-CN" b="1">
                <a:solidFill>
                  <a:srgbClr val="FF0369"/>
                </a:solidFill>
                <a:latin typeface="宋体" panose="02010600030101010101" pitchFamily="2" charset="-122"/>
              </a:rPr>
              <a:t>PCB</a:t>
            </a:r>
            <a:r>
              <a:rPr lang="en-US" altLang="zh-CN" b="1">
                <a:latin typeface="宋体" panose="02010600030101010101" pitchFamily="2" charset="-122"/>
              </a:rPr>
              <a:t>）</a:t>
            </a:r>
            <a:r>
              <a:rPr lang="zh-CN" altLang="en-US" b="1">
                <a:latin typeface="宋体" panose="02010600030101010101" pitchFamily="2" charset="-122"/>
              </a:rPr>
              <a:t>中。</a:t>
            </a:r>
          </a:p>
          <a:p>
            <a:pPr algn="just">
              <a:lnSpc>
                <a:spcPct val="90000"/>
              </a:lnSpc>
            </a:pPr>
            <a:r>
              <a:rPr lang="zh-CN" altLang="en-US" b="1">
                <a:latin typeface="宋体" panose="02010600030101010101" pitchFamily="2" charset="-122"/>
              </a:rPr>
              <a:t>占用处理机的现行进程的页表必须驻留在内存，其首地址和长度由地址映射机构的</a:t>
            </a:r>
            <a:r>
              <a:rPr lang="zh-CN" altLang="en-US" b="1">
                <a:solidFill>
                  <a:srgbClr val="3366FF"/>
                </a:solidFill>
                <a:latin typeface="宋体" panose="02010600030101010101" pitchFamily="2" charset="-122"/>
              </a:rPr>
              <a:t>页表起址和长度寄存器</a:t>
            </a:r>
            <a:r>
              <a:rPr lang="zh-CN" altLang="en-US" b="1">
                <a:latin typeface="宋体" panose="02010600030101010101" pitchFamily="2" charset="-122"/>
              </a:rPr>
              <a:t>指示。</a:t>
            </a:r>
            <a:endParaRPr lang="zh-CN" altLang="en-US"/>
          </a:p>
          <a:p>
            <a:pPr>
              <a:lnSpc>
                <a:spcPct val="90000"/>
              </a:lnSpc>
            </a:pP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C3570016-56CA-4FD5-AB17-9287BEACFB20}"/>
              </a:ext>
            </a:extLst>
          </p:cNvPr>
          <p:cNvSpPr>
            <a:spLocks noGrp="1" noChangeArrowheads="1"/>
          </p:cNvSpPr>
          <p:nvPr>
            <p:ph type="title"/>
          </p:nvPr>
        </p:nvSpPr>
        <p:spPr/>
        <p:txBody>
          <a:bodyPr/>
          <a:lstStyle/>
          <a:p>
            <a:r>
              <a:rPr lang="zh-CN" altLang="en-US" sz="4800">
                <a:latin typeface="宋体" panose="02010600030101010101" pitchFamily="2" charset="-122"/>
              </a:rPr>
              <a:t>页表内容</a:t>
            </a:r>
            <a:endParaRPr lang="en-US" altLang="zh-CN"/>
          </a:p>
        </p:txBody>
      </p:sp>
      <p:sp>
        <p:nvSpPr>
          <p:cNvPr id="457731" name="Rectangle 3" descr="Rectangle: Click to edit Master text styles&#10;Second level&#10;Third level&#10;Fourth level&#10;Fifth level">
            <a:extLst>
              <a:ext uri="{FF2B5EF4-FFF2-40B4-BE49-F238E27FC236}">
                <a16:creationId xmlns:a16="http://schemas.microsoft.com/office/drawing/2014/main" id="{C2B8C563-7EBA-4823-BB8E-7DE920D7D784}"/>
              </a:ext>
            </a:extLst>
          </p:cNvPr>
          <p:cNvSpPr>
            <a:spLocks noGrp="1" noChangeArrowheads="1"/>
          </p:cNvSpPr>
          <p:nvPr>
            <p:ph type="body" idx="1"/>
          </p:nvPr>
        </p:nvSpPr>
        <p:spPr/>
        <p:txBody>
          <a:bodyPr/>
          <a:lstStyle/>
          <a:p>
            <a:pPr algn="just"/>
            <a:r>
              <a:rPr lang="zh-CN" altLang="en-US" sz="2800">
                <a:latin typeface="宋体" panose="02010600030101010101" pitchFamily="2" charset="-122"/>
              </a:rPr>
              <a:t>页表包含以下几个表项：</a:t>
            </a:r>
          </a:p>
          <a:p>
            <a:pPr algn="just"/>
            <a:r>
              <a:rPr lang="zh-CN" altLang="en-US" sz="2800" b="1">
                <a:latin typeface="宋体" panose="02010600030101010101" pitchFamily="2" charset="-122"/>
              </a:rPr>
              <a:t>页号：登记程序地址空间的页号。</a:t>
            </a:r>
          </a:p>
          <a:p>
            <a:pPr algn="just"/>
            <a:r>
              <a:rPr lang="zh-CN" altLang="en-US" sz="2800" b="1">
                <a:latin typeface="宋体" panose="02010600030101010101" pitchFamily="2" charset="-122"/>
              </a:rPr>
              <a:t>块号：登记相应的页所对应的内存块号</a:t>
            </a:r>
          </a:p>
          <a:p>
            <a:pPr algn="just"/>
            <a:r>
              <a:rPr lang="zh-CN" altLang="en-US" sz="2800" b="1">
                <a:latin typeface="宋体" panose="02010600030101010101" pitchFamily="2" charset="-122"/>
              </a:rPr>
              <a:t>其它：登记与存储信息保护有关的信息</a:t>
            </a:r>
            <a:r>
              <a:rPr lang="zh-CN" altLang="en-US" sz="3600" b="1">
                <a:latin typeface="宋体" panose="02010600030101010101" pitchFamily="2" charset="-122"/>
              </a:rPr>
              <a:t>。</a:t>
            </a:r>
          </a:p>
        </p:txBody>
      </p:sp>
      <p:graphicFrame>
        <p:nvGraphicFramePr>
          <p:cNvPr id="457732" name="Group 4">
            <a:extLst>
              <a:ext uri="{FF2B5EF4-FFF2-40B4-BE49-F238E27FC236}">
                <a16:creationId xmlns:a16="http://schemas.microsoft.com/office/drawing/2014/main" id="{3064A8E8-8803-48A4-879D-4FF1E1215E52}"/>
              </a:ext>
            </a:extLst>
          </p:cNvPr>
          <p:cNvGraphicFramePr>
            <a:graphicFrameLocks noGrp="1"/>
          </p:cNvGraphicFramePr>
          <p:nvPr/>
        </p:nvGraphicFramePr>
        <p:xfrm>
          <a:off x="1828800" y="4038600"/>
          <a:ext cx="3733800" cy="2072640"/>
        </p:xfrm>
        <a:graphic>
          <a:graphicData uri="http://schemas.openxmlformats.org/drawingml/2006/table">
            <a:tbl>
              <a:tblPr/>
              <a:tblGrid>
                <a:gridCol w="1244600">
                  <a:extLst>
                    <a:ext uri="{9D8B030D-6E8A-4147-A177-3AD203B41FA5}">
                      <a16:colId xmlns:a16="http://schemas.microsoft.com/office/drawing/2014/main" val="1186679626"/>
                    </a:ext>
                  </a:extLst>
                </a:gridCol>
                <a:gridCol w="1244600">
                  <a:extLst>
                    <a:ext uri="{9D8B030D-6E8A-4147-A177-3AD203B41FA5}">
                      <a16:colId xmlns:a16="http://schemas.microsoft.com/office/drawing/2014/main" val="3308384923"/>
                    </a:ext>
                  </a:extLst>
                </a:gridCol>
                <a:gridCol w="1244600">
                  <a:extLst>
                    <a:ext uri="{9D8B030D-6E8A-4147-A177-3AD203B41FA5}">
                      <a16:colId xmlns:a16="http://schemas.microsoft.com/office/drawing/2014/main" val="4247040011"/>
                    </a:ext>
                  </a:extLst>
                </a:gridCol>
              </a:tblGrid>
              <a:tr h="38100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页号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块号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其它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676429"/>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174724"/>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6920447"/>
                  </a:ext>
                </a:extLst>
              </a:tr>
              <a:tr h="222250">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894882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descr="Rectangle: Click to edit Master text styles&#10;Second level&#10;Third level&#10;Fourth level&#10;Fifth level">
            <a:extLst>
              <a:ext uri="{FF2B5EF4-FFF2-40B4-BE49-F238E27FC236}">
                <a16:creationId xmlns:a16="http://schemas.microsoft.com/office/drawing/2014/main" id="{90E76DF9-F21B-4D91-9CA6-28CE9C197695}"/>
              </a:ext>
            </a:extLst>
          </p:cNvPr>
          <p:cNvSpPr>
            <a:spLocks noGrp="1" noChangeArrowheads="1"/>
          </p:cNvSpPr>
          <p:nvPr>
            <p:ph type="body" idx="1"/>
          </p:nvPr>
        </p:nvSpPr>
        <p:spPr>
          <a:xfrm>
            <a:off x="457200" y="609600"/>
            <a:ext cx="8305800" cy="2286000"/>
          </a:xfrm>
        </p:spPr>
        <p:txBody>
          <a:bodyPr>
            <a:normAutofit fontScale="92500"/>
          </a:bodyPr>
          <a:lstStyle/>
          <a:p>
            <a:pPr algn="just">
              <a:buFont typeface="Wingdings" panose="05000000000000000000" pitchFamily="2" charset="2"/>
              <a:buNone/>
            </a:pPr>
            <a:r>
              <a:rPr lang="zh-CN" altLang="en-US" sz="2400" b="1">
                <a:solidFill>
                  <a:schemeClr val="accent2"/>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页表</a:t>
            </a:r>
          </a:p>
          <a:p>
            <a:pPr algn="just">
              <a:buFont typeface="Wingdings" panose="05000000000000000000" pitchFamily="2" charset="2"/>
              <a:buNone/>
            </a:pPr>
            <a:r>
              <a:rPr lang="zh-CN" altLang="en-US" sz="2400" b="1">
                <a:latin typeface="楷体_GB2312" pitchFamily="49" charset="-122"/>
                <a:ea typeface="楷体_GB2312" pitchFamily="49" charset="-122"/>
              </a:rPr>
              <a:t>       最简单的页表由页号与页面号组成，每个进程至少有一个页表, 记录了该进程的页与页面的对应关系。如图(</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所示：</a:t>
            </a:r>
          </a:p>
          <a:p>
            <a:pPr algn="just">
              <a:buFont typeface="Wingdings" panose="05000000000000000000" pitchFamily="2" charset="2"/>
              <a:buNone/>
            </a:pPr>
            <a:r>
              <a:rPr lang="zh-CN" altLang="en-US" sz="2400" b="1">
                <a:latin typeface="Times New Roman" panose="02020603050405020304" pitchFamily="18" charset="0"/>
                <a:ea typeface="楷体_GB2312" pitchFamily="49" charset="-122"/>
              </a:rPr>
              <a:t> </a:t>
            </a:r>
            <a:r>
              <a:rPr lang="zh-CN" altLang="en-US" sz="2400" b="1">
                <a:latin typeface="楷体_GB2312" pitchFamily="49" charset="-122"/>
                <a:ea typeface="楷体_GB2312" pitchFamily="49" charset="-122"/>
              </a:rPr>
              <a:t>   请求表</a:t>
            </a:r>
          </a:p>
          <a:p>
            <a:pPr algn="just">
              <a:buFont typeface="Wingdings" panose="05000000000000000000" pitchFamily="2" charset="2"/>
              <a:buNone/>
            </a:pPr>
            <a:r>
              <a:rPr lang="zh-CN" altLang="en-US" sz="2400" b="1">
                <a:latin typeface="楷体_GB2312" pitchFamily="49" charset="-122"/>
                <a:ea typeface="楷体_GB2312" pitchFamily="49" charset="-122"/>
              </a:rPr>
              <a:t>       请求表记录了作业或进程在内存中的实际对应位置，其表项如图(</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所示：</a:t>
            </a:r>
            <a:endParaRPr lang="zh-CN" altLang="en-US" sz="2400" b="1">
              <a:solidFill>
                <a:schemeClr val="accent2"/>
              </a:solidFill>
              <a:latin typeface="楷体_GB2312" pitchFamily="49" charset="-122"/>
              <a:ea typeface="楷体_GB2312" pitchFamily="49" charset="-122"/>
            </a:endParaRPr>
          </a:p>
        </p:txBody>
      </p:sp>
      <p:grpSp>
        <p:nvGrpSpPr>
          <p:cNvPr id="516099" name="Group 3">
            <a:extLst>
              <a:ext uri="{FF2B5EF4-FFF2-40B4-BE49-F238E27FC236}">
                <a16:creationId xmlns:a16="http://schemas.microsoft.com/office/drawing/2014/main" id="{AA7BCCBE-33B4-4E64-A815-187A5DE1CC38}"/>
              </a:ext>
            </a:extLst>
          </p:cNvPr>
          <p:cNvGrpSpPr>
            <a:grpSpLocks/>
          </p:cNvGrpSpPr>
          <p:nvPr/>
        </p:nvGrpSpPr>
        <p:grpSpPr bwMode="auto">
          <a:xfrm>
            <a:off x="252369" y="3899694"/>
            <a:ext cx="2362200" cy="1828800"/>
            <a:chOff x="-3" y="-3"/>
            <a:chExt cx="679" cy="1493"/>
          </a:xfrm>
        </p:grpSpPr>
        <p:grpSp>
          <p:nvGrpSpPr>
            <p:cNvPr id="516100" name="Group 4">
              <a:extLst>
                <a:ext uri="{FF2B5EF4-FFF2-40B4-BE49-F238E27FC236}">
                  <a16:creationId xmlns:a16="http://schemas.microsoft.com/office/drawing/2014/main" id="{FA23D9AB-AABF-4BC5-BB9C-EE0CD8CE38B9}"/>
                </a:ext>
              </a:extLst>
            </p:cNvPr>
            <p:cNvGrpSpPr>
              <a:grpSpLocks/>
            </p:cNvGrpSpPr>
            <p:nvPr/>
          </p:nvGrpSpPr>
          <p:grpSpPr bwMode="auto">
            <a:xfrm>
              <a:off x="0" y="0"/>
              <a:ext cx="673" cy="1487"/>
              <a:chOff x="0" y="0"/>
              <a:chExt cx="673" cy="1487"/>
            </a:xfrm>
          </p:grpSpPr>
          <p:grpSp>
            <p:nvGrpSpPr>
              <p:cNvPr id="516101" name="Group 5">
                <a:extLst>
                  <a:ext uri="{FF2B5EF4-FFF2-40B4-BE49-F238E27FC236}">
                    <a16:creationId xmlns:a16="http://schemas.microsoft.com/office/drawing/2014/main" id="{8EA08376-75A7-4B40-BB02-37ADBFB5A119}"/>
                  </a:ext>
                </a:extLst>
              </p:cNvPr>
              <p:cNvGrpSpPr>
                <a:grpSpLocks/>
              </p:cNvGrpSpPr>
              <p:nvPr/>
            </p:nvGrpSpPr>
            <p:grpSpPr bwMode="auto">
              <a:xfrm>
                <a:off x="0" y="0"/>
                <a:ext cx="309" cy="422"/>
                <a:chOff x="0" y="0"/>
                <a:chExt cx="309" cy="422"/>
              </a:xfrm>
            </p:grpSpPr>
            <p:sp>
              <p:nvSpPr>
                <p:cNvPr id="516102" name="Rectangle 6">
                  <a:extLst>
                    <a:ext uri="{FF2B5EF4-FFF2-40B4-BE49-F238E27FC236}">
                      <a16:creationId xmlns:a16="http://schemas.microsoft.com/office/drawing/2014/main" id="{375AE113-D85F-4F2F-8D3D-A4871C0FC504}"/>
                    </a:ext>
                  </a:extLst>
                </p:cNvPr>
                <p:cNvSpPr>
                  <a:spLocks noChangeArrowheads="1"/>
                </p:cNvSpPr>
                <p:nvPr/>
              </p:nvSpPr>
              <p:spPr bwMode="auto">
                <a:xfrm>
                  <a:off x="43" y="0"/>
                  <a:ext cx="223"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3" name="Rectangle 7">
                  <a:extLst>
                    <a:ext uri="{FF2B5EF4-FFF2-40B4-BE49-F238E27FC236}">
                      <a16:creationId xmlns:a16="http://schemas.microsoft.com/office/drawing/2014/main" id="{809DA206-5470-409E-9C87-C9487BD0B129}"/>
                    </a:ext>
                  </a:extLst>
                </p:cNvPr>
                <p:cNvSpPr>
                  <a:spLocks noChangeArrowheads="1"/>
                </p:cNvSpPr>
                <p:nvPr/>
              </p:nvSpPr>
              <p:spPr bwMode="auto">
                <a:xfrm>
                  <a:off x="0" y="0"/>
                  <a:ext cx="309"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04" name="Group 8">
                <a:extLst>
                  <a:ext uri="{FF2B5EF4-FFF2-40B4-BE49-F238E27FC236}">
                    <a16:creationId xmlns:a16="http://schemas.microsoft.com/office/drawing/2014/main" id="{0F059E13-8662-4F35-8100-CD1C4B812A37}"/>
                  </a:ext>
                </a:extLst>
              </p:cNvPr>
              <p:cNvGrpSpPr>
                <a:grpSpLocks/>
              </p:cNvGrpSpPr>
              <p:nvPr/>
            </p:nvGrpSpPr>
            <p:grpSpPr bwMode="auto">
              <a:xfrm>
                <a:off x="309" y="0"/>
                <a:ext cx="364" cy="422"/>
                <a:chOff x="309" y="0"/>
                <a:chExt cx="364" cy="422"/>
              </a:xfrm>
            </p:grpSpPr>
            <p:sp>
              <p:nvSpPr>
                <p:cNvPr id="516105" name="Rectangle 9">
                  <a:extLst>
                    <a:ext uri="{FF2B5EF4-FFF2-40B4-BE49-F238E27FC236}">
                      <a16:creationId xmlns:a16="http://schemas.microsoft.com/office/drawing/2014/main" id="{240CDBCD-4256-4903-B728-E5BB2159D24F}"/>
                    </a:ext>
                  </a:extLst>
                </p:cNvPr>
                <p:cNvSpPr>
                  <a:spLocks noChangeArrowheads="1"/>
                </p:cNvSpPr>
                <p:nvPr/>
              </p:nvSpPr>
              <p:spPr bwMode="auto">
                <a:xfrm>
                  <a:off x="352" y="0"/>
                  <a:ext cx="278"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页面号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6" name="Rectangle 10">
                  <a:extLst>
                    <a:ext uri="{FF2B5EF4-FFF2-40B4-BE49-F238E27FC236}">
                      <a16:creationId xmlns:a16="http://schemas.microsoft.com/office/drawing/2014/main" id="{07687F8A-53F5-4F71-95EC-58B2C81C1351}"/>
                    </a:ext>
                  </a:extLst>
                </p:cNvPr>
                <p:cNvSpPr>
                  <a:spLocks noChangeArrowheads="1"/>
                </p:cNvSpPr>
                <p:nvPr/>
              </p:nvSpPr>
              <p:spPr bwMode="auto">
                <a:xfrm>
                  <a:off x="309" y="0"/>
                  <a:ext cx="364"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07" name="Group 11">
                <a:extLst>
                  <a:ext uri="{FF2B5EF4-FFF2-40B4-BE49-F238E27FC236}">
                    <a16:creationId xmlns:a16="http://schemas.microsoft.com/office/drawing/2014/main" id="{34F5CB28-D88A-4708-9134-21172CC85A6E}"/>
                  </a:ext>
                </a:extLst>
              </p:cNvPr>
              <p:cNvGrpSpPr>
                <a:grpSpLocks/>
              </p:cNvGrpSpPr>
              <p:nvPr/>
            </p:nvGrpSpPr>
            <p:grpSpPr bwMode="auto">
              <a:xfrm>
                <a:off x="0" y="422"/>
                <a:ext cx="309" cy="355"/>
                <a:chOff x="0" y="422"/>
                <a:chExt cx="309" cy="355"/>
              </a:xfrm>
            </p:grpSpPr>
            <p:sp>
              <p:nvSpPr>
                <p:cNvPr id="516108" name="Rectangle 12">
                  <a:extLst>
                    <a:ext uri="{FF2B5EF4-FFF2-40B4-BE49-F238E27FC236}">
                      <a16:creationId xmlns:a16="http://schemas.microsoft.com/office/drawing/2014/main" id="{398808F3-7FAE-4CE3-984D-F1B2ED5BC952}"/>
                    </a:ext>
                  </a:extLst>
                </p:cNvPr>
                <p:cNvSpPr>
                  <a:spLocks noChangeArrowheads="1"/>
                </p:cNvSpPr>
                <p:nvPr/>
              </p:nvSpPr>
              <p:spPr bwMode="auto">
                <a:xfrm>
                  <a:off x="43" y="422"/>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09" name="Rectangle 13">
                  <a:extLst>
                    <a:ext uri="{FF2B5EF4-FFF2-40B4-BE49-F238E27FC236}">
                      <a16:creationId xmlns:a16="http://schemas.microsoft.com/office/drawing/2014/main" id="{CF499C10-5606-43F9-8656-43701271C092}"/>
                    </a:ext>
                  </a:extLst>
                </p:cNvPr>
                <p:cNvSpPr>
                  <a:spLocks noChangeArrowheads="1"/>
                </p:cNvSpPr>
                <p:nvPr/>
              </p:nvSpPr>
              <p:spPr bwMode="auto">
                <a:xfrm>
                  <a:off x="0" y="422"/>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0" name="Group 14">
                <a:extLst>
                  <a:ext uri="{FF2B5EF4-FFF2-40B4-BE49-F238E27FC236}">
                    <a16:creationId xmlns:a16="http://schemas.microsoft.com/office/drawing/2014/main" id="{E5A0974B-EBBF-41E3-93F3-9E15B2143563}"/>
                  </a:ext>
                </a:extLst>
              </p:cNvPr>
              <p:cNvGrpSpPr>
                <a:grpSpLocks/>
              </p:cNvGrpSpPr>
              <p:nvPr/>
            </p:nvGrpSpPr>
            <p:grpSpPr bwMode="auto">
              <a:xfrm>
                <a:off x="309" y="422"/>
                <a:ext cx="364" cy="355"/>
                <a:chOff x="309" y="422"/>
                <a:chExt cx="364" cy="355"/>
              </a:xfrm>
            </p:grpSpPr>
            <p:sp>
              <p:nvSpPr>
                <p:cNvPr id="516111" name="Rectangle 15">
                  <a:extLst>
                    <a:ext uri="{FF2B5EF4-FFF2-40B4-BE49-F238E27FC236}">
                      <a16:creationId xmlns:a16="http://schemas.microsoft.com/office/drawing/2014/main" id="{B8174E16-6E05-497B-9EA9-BD0AAA1D39DA}"/>
                    </a:ext>
                  </a:extLst>
                </p:cNvPr>
                <p:cNvSpPr>
                  <a:spLocks noChangeArrowheads="1"/>
                </p:cNvSpPr>
                <p:nvPr/>
              </p:nvSpPr>
              <p:spPr bwMode="auto">
                <a:xfrm>
                  <a:off x="352" y="422"/>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9</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2" name="Rectangle 16">
                  <a:extLst>
                    <a:ext uri="{FF2B5EF4-FFF2-40B4-BE49-F238E27FC236}">
                      <a16:creationId xmlns:a16="http://schemas.microsoft.com/office/drawing/2014/main" id="{C586CA80-5D05-4E18-9410-889D2956D47C}"/>
                    </a:ext>
                  </a:extLst>
                </p:cNvPr>
                <p:cNvSpPr>
                  <a:spLocks noChangeArrowheads="1"/>
                </p:cNvSpPr>
                <p:nvPr/>
              </p:nvSpPr>
              <p:spPr bwMode="auto">
                <a:xfrm>
                  <a:off x="309" y="422"/>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3" name="Group 17">
                <a:extLst>
                  <a:ext uri="{FF2B5EF4-FFF2-40B4-BE49-F238E27FC236}">
                    <a16:creationId xmlns:a16="http://schemas.microsoft.com/office/drawing/2014/main" id="{612B64EC-3653-40FC-A21C-2F2EACE0732E}"/>
                  </a:ext>
                </a:extLst>
              </p:cNvPr>
              <p:cNvGrpSpPr>
                <a:grpSpLocks/>
              </p:cNvGrpSpPr>
              <p:nvPr/>
            </p:nvGrpSpPr>
            <p:grpSpPr bwMode="auto">
              <a:xfrm>
                <a:off x="0" y="777"/>
                <a:ext cx="309" cy="355"/>
                <a:chOff x="0" y="777"/>
                <a:chExt cx="309" cy="355"/>
              </a:xfrm>
            </p:grpSpPr>
            <p:sp>
              <p:nvSpPr>
                <p:cNvPr id="516114" name="Rectangle 18">
                  <a:extLst>
                    <a:ext uri="{FF2B5EF4-FFF2-40B4-BE49-F238E27FC236}">
                      <a16:creationId xmlns:a16="http://schemas.microsoft.com/office/drawing/2014/main" id="{88858AC8-6BF8-4E68-B760-C602070616C2}"/>
                    </a:ext>
                  </a:extLst>
                </p:cNvPr>
                <p:cNvSpPr>
                  <a:spLocks noChangeArrowheads="1"/>
                </p:cNvSpPr>
                <p:nvPr/>
              </p:nvSpPr>
              <p:spPr bwMode="auto">
                <a:xfrm>
                  <a:off x="43" y="777"/>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5" name="Rectangle 19">
                  <a:extLst>
                    <a:ext uri="{FF2B5EF4-FFF2-40B4-BE49-F238E27FC236}">
                      <a16:creationId xmlns:a16="http://schemas.microsoft.com/office/drawing/2014/main" id="{0A5CB098-7285-46D4-990D-911C81ACA056}"/>
                    </a:ext>
                  </a:extLst>
                </p:cNvPr>
                <p:cNvSpPr>
                  <a:spLocks noChangeArrowheads="1"/>
                </p:cNvSpPr>
                <p:nvPr/>
              </p:nvSpPr>
              <p:spPr bwMode="auto">
                <a:xfrm>
                  <a:off x="0" y="777"/>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6" name="Group 20">
                <a:extLst>
                  <a:ext uri="{FF2B5EF4-FFF2-40B4-BE49-F238E27FC236}">
                    <a16:creationId xmlns:a16="http://schemas.microsoft.com/office/drawing/2014/main" id="{82E0F8FD-D9EB-4A2D-8D9B-628BE1DE549C}"/>
                  </a:ext>
                </a:extLst>
              </p:cNvPr>
              <p:cNvGrpSpPr>
                <a:grpSpLocks/>
              </p:cNvGrpSpPr>
              <p:nvPr/>
            </p:nvGrpSpPr>
            <p:grpSpPr bwMode="auto">
              <a:xfrm>
                <a:off x="309" y="777"/>
                <a:ext cx="364" cy="355"/>
                <a:chOff x="309" y="777"/>
                <a:chExt cx="364" cy="355"/>
              </a:xfrm>
            </p:grpSpPr>
            <p:sp>
              <p:nvSpPr>
                <p:cNvPr id="516117" name="Rectangle 21">
                  <a:extLst>
                    <a:ext uri="{FF2B5EF4-FFF2-40B4-BE49-F238E27FC236}">
                      <a16:creationId xmlns:a16="http://schemas.microsoft.com/office/drawing/2014/main" id="{B4C84835-326C-40DF-9415-C7FA33B71D6F}"/>
                    </a:ext>
                  </a:extLst>
                </p:cNvPr>
                <p:cNvSpPr>
                  <a:spLocks noChangeArrowheads="1"/>
                </p:cNvSpPr>
                <p:nvPr/>
              </p:nvSpPr>
              <p:spPr bwMode="auto">
                <a:xfrm>
                  <a:off x="352" y="777"/>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18" name="Rectangle 22">
                  <a:extLst>
                    <a:ext uri="{FF2B5EF4-FFF2-40B4-BE49-F238E27FC236}">
                      <a16:creationId xmlns:a16="http://schemas.microsoft.com/office/drawing/2014/main" id="{63DDCC1D-84A6-4608-9788-34842A8CF06D}"/>
                    </a:ext>
                  </a:extLst>
                </p:cNvPr>
                <p:cNvSpPr>
                  <a:spLocks noChangeArrowheads="1"/>
                </p:cNvSpPr>
                <p:nvPr/>
              </p:nvSpPr>
              <p:spPr bwMode="auto">
                <a:xfrm>
                  <a:off x="309" y="777"/>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19" name="Group 23">
                <a:extLst>
                  <a:ext uri="{FF2B5EF4-FFF2-40B4-BE49-F238E27FC236}">
                    <a16:creationId xmlns:a16="http://schemas.microsoft.com/office/drawing/2014/main" id="{30B1F1C7-8260-4E8C-A071-3DFF3E97F3E3}"/>
                  </a:ext>
                </a:extLst>
              </p:cNvPr>
              <p:cNvGrpSpPr>
                <a:grpSpLocks/>
              </p:cNvGrpSpPr>
              <p:nvPr/>
            </p:nvGrpSpPr>
            <p:grpSpPr bwMode="auto">
              <a:xfrm>
                <a:off x="0" y="1132"/>
                <a:ext cx="309" cy="355"/>
                <a:chOff x="0" y="1132"/>
                <a:chExt cx="309" cy="355"/>
              </a:xfrm>
            </p:grpSpPr>
            <p:sp>
              <p:nvSpPr>
                <p:cNvPr id="516120" name="Rectangle 24">
                  <a:extLst>
                    <a:ext uri="{FF2B5EF4-FFF2-40B4-BE49-F238E27FC236}">
                      <a16:creationId xmlns:a16="http://schemas.microsoft.com/office/drawing/2014/main" id="{10A277DE-5F4E-4772-9432-DEA27622033E}"/>
                    </a:ext>
                  </a:extLst>
                </p:cNvPr>
                <p:cNvSpPr>
                  <a:spLocks noChangeArrowheads="1"/>
                </p:cNvSpPr>
                <p:nvPr/>
              </p:nvSpPr>
              <p:spPr bwMode="auto">
                <a:xfrm>
                  <a:off x="43" y="1132"/>
                  <a:ext cx="223"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21" name="Rectangle 25">
                  <a:extLst>
                    <a:ext uri="{FF2B5EF4-FFF2-40B4-BE49-F238E27FC236}">
                      <a16:creationId xmlns:a16="http://schemas.microsoft.com/office/drawing/2014/main" id="{E8200FE8-E3A8-48A3-B173-119C2DE55F88}"/>
                    </a:ext>
                  </a:extLst>
                </p:cNvPr>
                <p:cNvSpPr>
                  <a:spLocks noChangeArrowheads="1"/>
                </p:cNvSpPr>
                <p:nvPr/>
              </p:nvSpPr>
              <p:spPr bwMode="auto">
                <a:xfrm>
                  <a:off x="0" y="1132"/>
                  <a:ext cx="309"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22" name="Group 26">
                <a:extLst>
                  <a:ext uri="{FF2B5EF4-FFF2-40B4-BE49-F238E27FC236}">
                    <a16:creationId xmlns:a16="http://schemas.microsoft.com/office/drawing/2014/main" id="{CE9C1466-31D2-4438-B8DC-65D12626551A}"/>
                  </a:ext>
                </a:extLst>
              </p:cNvPr>
              <p:cNvGrpSpPr>
                <a:grpSpLocks/>
              </p:cNvGrpSpPr>
              <p:nvPr/>
            </p:nvGrpSpPr>
            <p:grpSpPr bwMode="auto">
              <a:xfrm>
                <a:off x="309" y="1132"/>
                <a:ext cx="364" cy="355"/>
                <a:chOff x="309" y="1132"/>
                <a:chExt cx="364" cy="355"/>
              </a:xfrm>
            </p:grpSpPr>
            <p:sp>
              <p:nvSpPr>
                <p:cNvPr id="516123" name="Rectangle 27">
                  <a:extLst>
                    <a:ext uri="{FF2B5EF4-FFF2-40B4-BE49-F238E27FC236}">
                      <a16:creationId xmlns:a16="http://schemas.microsoft.com/office/drawing/2014/main" id="{219A47ED-A815-4CD1-BDCD-DF5D9A9E8DF2}"/>
                    </a:ext>
                  </a:extLst>
                </p:cNvPr>
                <p:cNvSpPr>
                  <a:spLocks noChangeArrowheads="1"/>
                </p:cNvSpPr>
                <p:nvPr/>
              </p:nvSpPr>
              <p:spPr bwMode="auto">
                <a:xfrm>
                  <a:off x="352" y="1132"/>
                  <a:ext cx="278"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24" name="Rectangle 28">
                  <a:extLst>
                    <a:ext uri="{FF2B5EF4-FFF2-40B4-BE49-F238E27FC236}">
                      <a16:creationId xmlns:a16="http://schemas.microsoft.com/office/drawing/2014/main" id="{24219BB7-4B9A-429E-B926-A528B7E0A22E}"/>
                    </a:ext>
                  </a:extLst>
                </p:cNvPr>
                <p:cNvSpPr>
                  <a:spLocks noChangeArrowheads="1"/>
                </p:cNvSpPr>
                <p:nvPr/>
              </p:nvSpPr>
              <p:spPr bwMode="auto">
                <a:xfrm>
                  <a:off x="309" y="1132"/>
                  <a:ext cx="364"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516125" name="Rectangle 29">
              <a:extLst>
                <a:ext uri="{FF2B5EF4-FFF2-40B4-BE49-F238E27FC236}">
                  <a16:creationId xmlns:a16="http://schemas.microsoft.com/office/drawing/2014/main" id="{40020449-7394-4FF0-B530-75D2C1811566}"/>
                </a:ext>
              </a:extLst>
            </p:cNvPr>
            <p:cNvSpPr>
              <a:spLocks noChangeArrowheads="1"/>
            </p:cNvSpPr>
            <p:nvPr/>
          </p:nvSpPr>
          <p:spPr bwMode="auto">
            <a:xfrm>
              <a:off x="-3" y="-3"/>
              <a:ext cx="679" cy="1493"/>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26" name="Group 30">
            <a:extLst>
              <a:ext uri="{FF2B5EF4-FFF2-40B4-BE49-F238E27FC236}">
                <a16:creationId xmlns:a16="http://schemas.microsoft.com/office/drawing/2014/main" id="{4D7BEBB1-EF0C-4850-B6C5-DC8A2E69F9AB}"/>
              </a:ext>
            </a:extLst>
          </p:cNvPr>
          <p:cNvGrpSpPr>
            <a:grpSpLocks/>
          </p:cNvGrpSpPr>
          <p:nvPr/>
        </p:nvGrpSpPr>
        <p:grpSpPr bwMode="auto">
          <a:xfrm>
            <a:off x="2774601" y="3613150"/>
            <a:ext cx="6210008" cy="2263775"/>
            <a:chOff x="-3" y="-3"/>
            <a:chExt cx="2312" cy="1426"/>
          </a:xfrm>
        </p:grpSpPr>
        <p:grpSp>
          <p:nvGrpSpPr>
            <p:cNvPr id="516127" name="Group 31">
              <a:extLst>
                <a:ext uri="{FF2B5EF4-FFF2-40B4-BE49-F238E27FC236}">
                  <a16:creationId xmlns:a16="http://schemas.microsoft.com/office/drawing/2014/main" id="{8D7AD419-09BF-498A-ACBA-B3C4559349DC}"/>
                </a:ext>
              </a:extLst>
            </p:cNvPr>
            <p:cNvGrpSpPr>
              <a:grpSpLocks/>
            </p:cNvGrpSpPr>
            <p:nvPr/>
          </p:nvGrpSpPr>
          <p:grpSpPr bwMode="auto">
            <a:xfrm>
              <a:off x="0" y="0"/>
              <a:ext cx="2306" cy="1420"/>
              <a:chOff x="0" y="0"/>
              <a:chExt cx="2306" cy="1420"/>
            </a:xfrm>
          </p:grpSpPr>
          <p:grpSp>
            <p:nvGrpSpPr>
              <p:cNvPr id="516128" name="Group 32">
                <a:extLst>
                  <a:ext uri="{FF2B5EF4-FFF2-40B4-BE49-F238E27FC236}">
                    <a16:creationId xmlns:a16="http://schemas.microsoft.com/office/drawing/2014/main" id="{27F5237B-4B60-4439-ACC7-9E14E9B0F3F2}"/>
                  </a:ext>
                </a:extLst>
              </p:cNvPr>
              <p:cNvGrpSpPr>
                <a:grpSpLocks/>
              </p:cNvGrpSpPr>
              <p:nvPr/>
            </p:nvGrpSpPr>
            <p:grpSpPr bwMode="auto">
              <a:xfrm>
                <a:off x="0" y="0"/>
                <a:ext cx="450" cy="355"/>
                <a:chOff x="0" y="0"/>
                <a:chExt cx="450" cy="355"/>
              </a:xfrm>
            </p:grpSpPr>
            <p:sp>
              <p:nvSpPr>
                <p:cNvPr id="516129" name="Rectangle 33">
                  <a:extLst>
                    <a:ext uri="{FF2B5EF4-FFF2-40B4-BE49-F238E27FC236}">
                      <a16:creationId xmlns:a16="http://schemas.microsoft.com/office/drawing/2014/main" id="{5347CC7D-04BB-45C6-9B35-75231810B94E}"/>
                    </a:ext>
                  </a:extLst>
                </p:cNvPr>
                <p:cNvSpPr>
                  <a:spLocks noChangeArrowheads="1"/>
                </p:cNvSpPr>
                <p:nvPr/>
              </p:nvSpPr>
              <p:spPr bwMode="auto">
                <a:xfrm>
                  <a:off x="43" y="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进程号</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0" name="Rectangle 34">
                  <a:extLst>
                    <a:ext uri="{FF2B5EF4-FFF2-40B4-BE49-F238E27FC236}">
                      <a16:creationId xmlns:a16="http://schemas.microsoft.com/office/drawing/2014/main" id="{2B02102F-9524-47E5-9754-6B22C2C363DE}"/>
                    </a:ext>
                  </a:extLst>
                </p:cNvPr>
                <p:cNvSpPr>
                  <a:spLocks noChangeArrowheads="1"/>
                </p:cNvSpPr>
                <p:nvPr/>
              </p:nvSpPr>
              <p:spPr bwMode="auto">
                <a:xfrm>
                  <a:off x="0" y="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1" name="Group 35">
                <a:extLst>
                  <a:ext uri="{FF2B5EF4-FFF2-40B4-BE49-F238E27FC236}">
                    <a16:creationId xmlns:a16="http://schemas.microsoft.com/office/drawing/2014/main" id="{5F443F72-26E1-42FD-BECC-6703D1129C79}"/>
                  </a:ext>
                </a:extLst>
              </p:cNvPr>
              <p:cNvGrpSpPr>
                <a:grpSpLocks/>
              </p:cNvGrpSpPr>
              <p:nvPr/>
            </p:nvGrpSpPr>
            <p:grpSpPr bwMode="auto">
              <a:xfrm>
                <a:off x="450" y="0"/>
                <a:ext cx="498" cy="355"/>
                <a:chOff x="450" y="0"/>
                <a:chExt cx="498" cy="355"/>
              </a:xfrm>
            </p:grpSpPr>
            <p:sp>
              <p:nvSpPr>
                <p:cNvPr id="516132" name="Rectangle 36">
                  <a:extLst>
                    <a:ext uri="{FF2B5EF4-FFF2-40B4-BE49-F238E27FC236}">
                      <a16:creationId xmlns:a16="http://schemas.microsoft.com/office/drawing/2014/main" id="{F96C0246-A747-40A8-A191-85F9D6DDE5A2}"/>
                    </a:ext>
                  </a:extLst>
                </p:cNvPr>
                <p:cNvSpPr>
                  <a:spLocks noChangeArrowheads="1"/>
                </p:cNvSpPr>
                <p:nvPr/>
              </p:nvSpPr>
              <p:spPr bwMode="auto">
                <a:xfrm>
                  <a:off x="493" y="0"/>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请求页面数</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3" name="Rectangle 37">
                  <a:extLst>
                    <a:ext uri="{FF2B5EF4-FFF2-40B4-BE49-F238E27FC236}">
                      <a16:creationId xmlns:a16="http://schemas.microsoft.com/office/drawing/2014/main" id="{700043F7-466F-4467-BC78-512BCB5D6573}"/>
                    </a:ext>
                  </a:extLst>
                </p:cNvPr>
                <p:cNvSpPr>
                  <a:spLocks noChangeArrowheads="1"/>
                </p:cNvSpPr>
                <p:nvPr/>
              </p:nvSpPr>
              <p:spPr bwMode="auto">
                <a:xfrm>
                  <a:off x="450" y="0"/>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4" name="Group 38">
                <a:extLst>
                  <a:ext uri="{FF2B5EF4-FFF2-40B4-BE49-F238E27FC236}">
                    <a16:creationId xmlns:a16="http://schemas.microsoft.com/office/drawing/2014/main" id="{9E3A16DA-DC0D-4CD5-BB73-63E35A341345}"/>
                  </a:ext>
                </a:extLst>
              </p:cNvPr>
              <p:cNvGrpSpPr>
                <a:grpSpLocks/>
              </p:cNvGrpSpPr>
              <p:nvPr/>
            </p:nvGrpSpPr>
            <p:grpSpPr bwMode="auto">
              <a:xfrm>
                <a:off x="948" y="0"/>
                <a:ext cx="476" cy="355"/>
                <a:chOff x="948" y="0"/>
                <a:chExt cx="476" cy="355"/>
              </a:xfrm>
            </p:grpSpPr>
            <p:sp>
              <p:nvSpPr>
                <p:cNvPr id="516135" name="Rectangle 39">
                  <a:extLst>
                    <a:ext uri="{FF2B5EF4-FFF2-40B4-BE49-F238E27FC236}">
                      <a16:creationId xmlns:a16="http://schemas.microsoft.com/office/drawing/2014/main" id="{108C5722-0CD5-47FF-A781-C1E38525562B}"/>
                    </a:ext>
                  </a:extLst>
                </p:cNvPr>
                <p:cNvSpPr>
                  <a:spLocks noChangeArrowheads="1"/>
                </p:cNvSpPr>
                <p:nvPr/>
              </p:nvSpPr>
              <p:spPr bwMode="auto">
                <a:xfrm>
                  <a:off x="991" y="0"/>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页表始址</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6" name="Rectangle 40">
                  <a:extLst>
                    <a:ext uri="{FF2B5EF4-FFF2-40B4-BE49-F238E27FC236}">
                      <a16:creationId xmlns:a16="http://schemas.microsoft.com/office/drawing/2014/main" id="{01FFD2B9-9B2E-43DB-A31A-2C2B07D27512}"/>
                    </a:ext>
                  </a:extLst>
                </p:cNvPr>
                <p:cNvSpPr>
                  <a:spLocks noChangeArrowheads="1"/>
                </p:cNvSpPr>
                <p:nvPr/>
              </p:nvSpPr>
              <p:spPr bwMode="auto">
                <a:xfrm>
                  <a:off x="948" y="0"/>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37" name="Group 41">
                <a:extLst>
                  <a:ext uri="{FF2B5EF4-FFF2-40B4-BE49-F238E27FC236}">
                    <a16:creationId xmlns:a16="http://schemas.microsoft.com/office/drawing/2014/main" id="{843843B0-EFA2-4C82-9499-4EEBAAE92258}"/>
                  </a:ext>
                </a:extLst>
              </p:cNvPr>
              <p:cNvGrpSpPr>
                <a:grpSpLocks/>
              </p:cNvGrpSpPr>
              <p:nvPr/>
            </p:nvGrpSpPr>
            <p:grpSpPr bwMode="auto">
              <a:xfrm>
                <a:off x="1424" y="0"/>
                <a:ext cx="432" cy="355"/>
                <a:chOff x="1424" y="0"/>
                <a:chExt cx="432" cy="355"/>
              </a:xfrm>
            </p:grpSpPr>
            <p:sp>
              <p:nvSpPr>
                <p:cNvPr id="516138" name="Rectangle 42">
                  <a:extLst>
                    <a:ext uri="{FF2B5EF4-FFF2-40B4-BE49-F238E27FC236}">
                      <a16:creationId xmlns:a16="http://schemas.microsoft.com/office/drawing/2014/main" id="{77A108CB-24C6-4C30-B49C-A3FA4C66BBAB}"/>
                    </a:ext>
                  </a:extLst>
                </p:cNvPr>
                <p:cNvSpPr>
                  <a:spLocks noChangeArrowheads="1"/>
                </p:cNvSpPr>
                <p:nvPr/>
              </p:nvSpPr>
              <p:spPr bwMode="auto">
                <a:xfrm>
                  <a:off x="1467" y="0"/>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页表长度</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39" name="Rectangle 43">
                  <a:extLst>
                    <a:ext uri="{FF2B5EF4-FFF2-40B4-BE49-F238E27FC236}">
                      <a16:creationId xmlns:a16="http://schemas.microsoft.com/office/drawing/2014/main" id="{082A8B71-5507-477C-AA44-6638D3138632}"/>
                    </a:ext>
                  </a:extLst>
                </p:cNvPr>
                <p:cNvSpPr>
                  <a:spLocks noChangeArrowheads="1"/>
                </p:cNvSpPr>
                <p:nvPr/>
              </p:nvSpPr>
              <p:spPr bwMode="auto">
                <a:xfrm>
                  <a:off x="1424" y="0"/>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0" name="Group 44">
                <a:extLst>
                  <a:ext uri="{FF2B5EF4-FFF2-40B4-BE49-F238E27FC236}">
                    <a16:creationId xmlns:a16="http://schemas.microsoft.com/office/drawing/2014/main" id="{8A397CAD-BDBC-45DF-A3C4-47E4B24761A2}"/>
                  </a:ext>
                </a:extLst>
              </p:cNvPr>
              <p:cNvGrpSpPr>
                <a:grpSpLocks/>
              </p:cNvGrpSpPr>
              <p:nvPr/>
            </p:nvGrpSpPr>
            <p:grpSpPr bwMode="auto">
              <a:xfrm>
                <a:off x="1856" y="0"/>
                <a:ext cx="450" cy="355"/>
                <a:chOff x="1856" y="0"/>
                <a:chExt cx="450" cy="355"/>
              </a:xfrm>
            </p:grpSpPr>
            <p:sp>
              <p:nvSpPr>
                <p:cNvPr id="516141" name="Rectangle 45">
                  <a:extLst>
                    <a:ext uri="{FF2B5EF4-FFF2-40B4-BE49-F238E27FC236}">
                      <a16:creationId xmlns:a16="http://schemas.microsoft.com/office/drawing/2014/main" id="{6F5DFD28-FBF7-4CA9-BB89-BCC75CDCDFD8}"/>
                    </a:ext>
                  </a:extLst>
                </p:cNvPr>
                <p:cNvSpPr>
                  <a:spLocks noChangeArrowheads="1"/>
                </p:cNvSpPr>
                <p:nvPr/>
              </p:nvSpPr>
              <p:spPr bwMode="auto">
                <a:xfrm>
                  <a:off x="1899" y="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状态</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2" name="Rectangle 46">
                  <a:extLst>
                    <a:ext uri="{FF2B5EF4-FFF2-40B4-BE49-F238E27FC236}">
                      <a16:creationId xmlns:a16="http://schemas.microsoft.com/office/drawing/2014/main" id="{C2C8842A-1549-4D35-B01E-3192F16B7995}"/>
                    </a:ext>
                  </a:extLst>
                </p:cNvPr>
                <p:cNvSpPr>
                  <a:spLocks noChangeArrowheads="1"/>
                </p:cNvSpPr>
                <p:nvPr/>
              </p:nvSpPr>
              <p:spPr bwMode="auto">
                <a:xfrm>
                  <a:off x="1856" y="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3" name="Group 47">
                <a:extLst>
                  <a:ext uri="{FF2B5EF4-FFF2-40B4-BE49-F238E27FC236}">
                    <a16:creationId xmlns:a16="http://schemas.microsoft.com/office/drawing/2014/main" id="{0A962037-EAF2-4116-8B19-567799AF0FB8}"/>
                  </a:ext>
                </a:extLst>
              </p:cNvPr>
              <p:cNvGrpSpPr>
                <a:grpSpLocks/>
              </p:cNvGrpSpPr>
              <p:nvPr/>
            </p:nvGrpSpPr>
            <p:grpSpPr bwMode="auto">
              <a:xfrm>
                <a:off x="0" y="355"/>
                <a:ext cx="450" cy="355"/>
                <a:chOff x="0" y="355"/>
                <a:chExt cx="450" cy="355"/>
              </a:xfrm>
            </p:grpSpPr>
            <p:sp>
              <p:nvSpPr>
                <p:cNvPr id="516144" name="Rectangle 48">
                  <a:extLst>
                    <a:ext uri="{FF2B5EF4-FFF2-40B4-BE49-F238E27FC236}">
                      <a16:creationId xmlns:a16="http://schemas.microsoft.com/office/drawing/2014/main" id="{80806920-380B-41F3-B48D-474B0EC85F0D}"/>
                    </a:ext>
                  </a:extLst>
                </p:cNvPr>
                <p:cNvSpPr>
                  <a:spLocks noChangeArrowheads="1"/>
                </p:cNvSpPr>
                <p:nvPr/>
              </p:nvSpPr>
              <p:spPr bwMode="auto">
                <a:xfrm>
                  <a:off x="43" y="35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5" name="Rectangle 49">
                  <a:extLst>
                    <a:ext uri="{FF2B5EF4-FFF2-40B4-BE49-F238E27FC236}">
                      <a16:creationId xmlns:a16="http://schemas.microsoft.com/office/drawing/2014/main" id="{D21C165C-6026-44C6-8CE7-9EE0B86F04EA}"/>
                    </a:ext>
                  </a:extLst>
                </p:cNvPr>
                <p:cNvSpPr>
                  <a:spLocks noChangeArrowheads="1"/>
                </p:cNvSpPr>
                <p:nvPr/>
              </p:nvSpPr>
              <p:spPr bwMode="auto">
                <a:xfrm>
                  <a:off x="0" y="35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6" name="Group 50">
                <a:extLst>
                  <a:ext uri="{FF2B5EF4-FFF2-40B4-BE49-F238E27FC236}">
                    <a16:creationId xmlns:a16="http://schemas.microsoft.com/office/drawing/2014/main" id="{772D4008-2F95-4A33-945A-C9CEF808BCDD}"/>
                  </a:ext>
                </a:extLst>
              </p:cNvPr>
              <p:cNvGrpSpPr>
                <a:grpSpLocks/>
              </p:cNvGrpSpPr>
              <p:nvPr/>
            </p:nvGrpSpPr>
            <p:grpSpPr bwMode="auto">
              <a:xfrm>
                <a:off x="450" y="355"/>
                <a:ext cx="498" cy="355"/>
                <a:chOff x="450" y="355"/>
                <a:chExt cx="498" cy="355"/>
              </a:xfrm>
            </p:grpSpPr>
            <p:sp>
              <p:nvSpPr>
                <p:cNvPr id="516147" name="Rectangle 51">
                  <a:extLst>
                    <a:ext uri="{FF2B5EF4-FFF2-40B4-BE49-F238E27FC236}">
                      <a16:creationId xmlns:a16="http://schemas.microsoft.com/office/drawing/2014/main" id="{7F77B2FA-B843-478A-B9CD-3763F27305A1}"/>
                    </a:ext>
                  </a:extLst>
                </p:cNvPr>
                <p:cNvSpPr>
                  <a:spLocks noChangeArrowheads="1"/>
                </p:cNvSpPr>
                <p:nvPr/>
              </p:nvSpPr>
              <p:spPr bwMode="auto">
                <a:xfrm>
                  <a:off x="493" y="355"/>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48" name="Rectangle 52">
                  <a:extLst>
                    <a:ext uri="{FF2B5EF4-FFF2-40B4-BE49-F238E27FC236}">
                      <a16:creationId xmlns:a16="http://schemas.microsoft.com/office/drawing/2014/main" id="{B6B92B25-5E8F-4F33-84B3-54D4F180DBF6}"/>
                    </a:ext>
                  </a:extLst>
                </p:cNvPr>
                <p:cNvSpPr>
                  <a:spLocks noChangeArrowheads="1"/>
                </p:cNvSpPr>
                <p:nvPr/>
              </p:nvSpPr>
              <p:spPr bwMode="auto">
                <a:xfrm>
                  <a:off x="450" y="355"/>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49" name="Group 53">
                <a:extLst>
                  <a:ext uri="{FF2B5EF4-FFF2-40B4-BE49-F238E27FC236}">
                    <a16:creationId xmlns:a16="http://schemas.microsoft.com/office/drawing/2014/main" id="{4033CDC2-21E7-4F55-9EB9-B6193489707F}"/>
                  </a:ext>
                </a:extLst>
              </p:cNvPr>
              <p:cNvGrpSpPr>
                <a:grpSpLocks/>
              </p:cNvGrpSpPr>
              <p:nvPr/>
            </p:nvGrpSpPr>
            <p:grpSpPr bwMode="auto">
              <a:xfrm>
                <a:off x="948" y="355"/>
                <a:ext cx="476" cy="355"/>
                <a:chOff x="948" y="355"/>
                <a:chExt cx="476" cy="355"/>
              </a:xfrm>
            </p:grpSpPr>
            <p:sp>
              <p:nvSpPr>
                <p:cNvPr id="516150" name="Rectangle 54">
                  <a:extLst>
                    <a:ext uri="{FF2B5EF4-FFF2-40B4-BE49-F238E27FC236}">
                      <a16:creationId xmlns:a16="http://schemas.microsoft.com/office/drawing/2014/main" id="{771483E5-154A-4457-9F3E-AE8D54BFD782}"/>
                    </a:ext>
                  </a:extLst>
                </p:cNvPr>
                <p:cNvSpPr>
                  <a:spLocks noChangeArrowheads="1"/>
                </p:cNvSpPr>
                <p:nvPr/>
              </p:nvSpPr>
              <p:spPr bwMode="auto">
                <a:xfrm>
                  <a:off x="991" y="355"/>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1024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1" name="Rectangle 55">
                  <a:extLst>
                    <a:ext uri="{FF2B5EF4-FFF2-40B4-BE49-F238E27FC236}">
                      <a16:creationId xmlns:a16="http://schemas.microsoft.com/office/drawing/2014/main" id="{C7E342AE-9C90-49C3-914C-16F8A12DBAD8}"/>
                    </a:ext>
                  </a:extLst>
                </p:cNvPr>
                <p:cNvSpPr>
                  <a:spLocks noChangeArrowheads="1"/>
                </p:cNvSpPr>
                <p:nvPr/>
              </p:nvSpPr>
              <p:spPr bwMode="auto">
                <a:xfrm>
                  <a:off x="948" y="355"/>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2" name="Group 56">
                <a:extLst>
                  <a:ext uri="{FF2B5EF4-FFF2-40B4-BE49-F238E27FC236}">
                    <a16:creationId xmlns:a16="http://schemas.microsoft.com/office/drawing/2014/main" id="{0BFCE999-07AF-4D91-8AFF-E0512FB53BE1}"/>
                  </a:ext>
                </a:extLst>
              </p:cNvPr>
              <p:cNvGrpSpPr>
                <a:grpSpLocks/>
              </p:cNvGrpSpPr>
              <p:nvPr/>
            </p:nvGrpSpPr>
            <p:grpSpPr bwMode="auto">
              <a:xfrm>
                <a:off x="1424" y="355"/>
                <a:ext cx="432" cy="355"/>
                <a:chOff x="1424" y="355"/>
                <a:chExt cx="432" cy="355"/>
              </a:xfrm>
            </p:grpSpPr>
            <p:sp>
              <p:nvSpPr>
                <p:cNvPr id="516153" name="Rectangle 57">
                  <a:extLst>
                    <a:ext uri="{FF2B5EF4-FFF2-40B4-BE49-F238E27FC236}">
                      <a16:creationId xmlns:a16="http://schemas.microsoft.com/office/drawing/2014/main" id="{157281BA-9F3A-4722-9EB8-5A452D3B1F33}"/>
                    </a:ext>
                  </a:extLst>
                </p:cNvPr>
                <p:cNvSpPr>
                  <a:spLocks noChangeArrowheads="1"/>
                </p:cNvSpPr>
                <p:nvPr/>
              </p:nvSpPr>
              <p:spPr bwMode="auto">
                <a:xfrm>
                  <a:off x="1467" y="355"/>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20</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4" name="Rectangle 58">
                  <a:extLst>
                    <a:ext uri="{FF2B5EF4-FFF2-40B4-BE49-F238E27FC236}">
                      <a16:creationId xmlns:a16="http://schemas.microsoft.com/office/drawing/2014/main" id="{84289714-6EFF-4513-8D96-685F4C9416E2}"/>
                    </a:ext>
                  </a:extLst>
                </p:cNvPr>
                <p:cNvSpPr>
                  <a:spLocks noChangeArrowheads="1"/>
                </p:cNvSpPr>
                <p:nvPr/>
              </p:nvSpPr>
              <p:spPr bwMode="auto">
                <a:xfrm>
                  <a:off x="1424" y="355"/>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5" name="Group 59">
                <a:extLst>
                  <a:ext uri="{FF2B5EF4-FFF2-40B4-BE49-F238E27FC236}">
                    <a16:creationId xmlns:a16="http://schemas.microsoft.com/office/drawing/2014/main" id="{851137A9-2257-4901-A096-48B71BEAE8C6}"/>
                  </a:ext>
                </a:extLst>
              </p:cNvPr>
              <p:cNvGrpSpPr>
                <a:grpSpLocks/>
              </p:cNvGrpSpPr>
              <p:nvPr/>
            </p:nvGrpSpPr>
            <p:grpSpPr bwMode="auto">
              <a:xfrm>
                <a:off x="1856" y="355"/>
                <a:ext cx="450" cy="355"/>
                <a:chOff x="1856" y="355"/>
                <a:chExt cx="450" cy="355"/>
              </a:xfrm>
            </p:grpSpPr>
            <p:sp>
              <p:nvSpPr>
                <p:cNvPr id="516156" name="Rectangle 60">
                  <a:extLst>
                    <a:ext uri="{FF2B5EF4-FFF2-40B4-BE49-F238E27FC236}">
                      <a16:creationId xmlns:a16="http://schemas.microsoft.com/office/drawing/2014/main" id="{44C5742A-9CC0-4E8B-9C37-704406623E04}"/>
                    </a:ext>
                  </a:extLst>
                </p:cNvPr>
                <p:cNvSpPr>
                  <a:spLocks noChangeArrowheads="1"/>
                </p:cNvSpPr>
                <p:nvPr/>
              </p:nvSpPr>
              <p:spPr bwMode="auto">
                <a:xfrm>
                  <a:off x="1899" y="35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57" name="Rectangle 61">
                  <a:extLst>
                    <a:ext uri="{FF2B5EF4-FFF2-40B4-BE49-F238E27FC236}">
                      <a16:creationId xmlns:a16="http://schemas.microsoft.com/office/drawing/2014/main" id="{E56AE437-AF31-4898-A34F-C7BE2CD118AC}"/>
                    </a:ext>
                  </a:extLst>
                </p:cNvPr>
                <p:cNvSpPr>
                  <a:spLocks noChangeArrowheads="1"/>
                </p:cNvSpPr>
                <p:nvPr/>
              </p:nvSpPr>
              <p:spPr bwMode="auto">
                <a:xfrm>
                  <a:off x="1856" y="35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58" name="Group 62">
                <a:extLst>
                  <a:ext uri="{FF2B5EF4-FFF2-40B4-BE49-F238E27FC236}">
                    <a16:creationId xmlns:a16="http://schemas.microsoft.com/office/drawing/2014/main" id="{28A83687-323B-43D2-80CE-F153FB4AC1DA}"/>
                  </a:ext>
                </a:extLst>
              </p:cNvPr>
              <p:cNvGrpSpPr>
                <a:grpSpLocks/>
              </p:cNvGrpSpPr>
              <p:nvPr/>
            </p:nvGrpSpPr>
            <p:grpSpPr bwMode="auto">
              <a:xfrm>
                <a:off x="0" y="710"/>
                <a:ext cx="450" cy="355"/>
                <a:chOff x="0" y="710"/>
                <a:chExt cx="450" cy="355"/>
              </a:xfrm>
            </p:grpSpPr>
            <p:sp>
              <p:nvSpPr>
                <p:cNvPr id="516159" name="Rectangle 63">
                  <a:extLst>
                    <a:ext uri="{FF2B5EF4-FFF2-40B4-BE49-F238E27FC236}">
                      <a16:creationId xmlns:a16="http://schemas.microsoft.com/office/drawing/2014/main" id="{BFB06DE8-15F0-4D86-B1B9-064F05639B44}"/>
                    </a:ext>
                  </a:extLst>
                </p:cNvPr>
                <p:cNvSpPr>
                  <a:spLocks noChangeArrowheads="1"/>
                </p:cNvSpPr>
                <p:nvPr/>
              </p:nvSpPr>
              <p:spPr bwMode="auto">
                <a:xfrm>
                  <a:off x="43" y="71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2</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0" name="Rectangle 64">
                  <a:extLst>
                    <a:ext uri="{FF2B5EF4-FFF2-40B4-BE49-F238E27FC236}">
                      <a16:creationId xmlns:a16="http://schemas.microsoft.com/office/drawing/2014/main" id="{8400F8F9-20D2-4AEE-9198-A67DB18B0E7A}"/>
                    </a:ext>
                  </a:extLst>
                </p:cNvPr>
                <p:cNvSpPr>
                  <a:spLocks noChangeArrowheads="1"/>
                </p:cNvSpPr>
                <p:nvPr/>
              </p:nvSpPr>
              <p:spPr bwMode="auto">
                <a:xfrm>
                  <a:off x="0" y="71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1" name="Group 65">
                <a:extLst>
                  <a:ext uri="{FF2B5EF4-FFF2-40B4-BE49-F238E27FC236}">
                    <a16:creationId xmlns:a16="http://schemas.microsoft.com/office/drawing/2014/main" id="{3464CE9C-145E-48C4-9A56-6FB9037F9C95}"/>
                  </a:ext>
                </a:extLst>
              </p:cNvPr>
              <p:cNvGrpSpPr>
                <a:grpSpLocks/>
              </p:cNvGrpSpPr>
              <p:nvPr/>
            </p:nvGrpSpPr>
            <p:grpSpPr bwMode="auto">
              <a:xfrm>
                <a:off x="450" y="710"/>
                <a:ext cx="498" cy="355"/>
                <a:chOff x="450" y="710"/>
                <a:chExt cx="498" cy="355"/>
              </a:xfrm>
            </p:grpSpPr>
            <p:sp>
              <p:nvSpPr>
                <p:cNvPr id="516162" name="Rectangle 66">
                  <a:extLst>
                    <a:ext uri="{FF2B5EF4-FFF2-40B4-BE49-F238E27FC236}">
                      <a16:creationId xmlns:a16="http://schemas.microsoft.com/office/drawing/2014/main" id="{DEDE5853-1BEE-41A8-B136-BE264B452DD6}"/>
                    </a:ext>
                  </a:extLst>
                </p:cNvPr>
                <p:cNvSpPr>
                  <a:spLocks noChangeArrowheads="1"/>
                </p:cNvSpPr>
                <p:nvPr/>
              </p:nvSpPr>
              <p:spPr bwMode="auto">
                <a:xfrm>
                  <a:off x="493" y="710"/>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3" name="Rectangle 67">
                  <a:extLst>
                    <a:ext uri="{FF2B5EF4-FFF2-40B4-BE49-F238E27FC236}">
                      <a16:creationId xmlns:a16="http://schemas.microsoft.com/office/drawing/2014/main" id="{BE11C61F-C670-4BD9-8E3C-1994A6EC7B3D}"/>
                    </a:ext>
                  </a:extLst>
                </p:cNvPr>
                <p:cNvSpPr>
                  <a:spLocks noChangeArrowheads="1"/>
                </p:cNvSpPr>
                <p:nvPr/>
              </p:nvSpPr>
              <p:spPr bwMode="auto">
                <a:xfrm>
                  <a:off x="450" y="710"/>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4" name="Group 68">
                <a:extLst>
                  <a:ext uri="{FF2B5EF4-FFF2-40B4-BE49-F238E27FC236}">
                    <a16:creationId xmlns:a16="http://schemas.microsoft.com/office/drawing/2014/main" id="{754D42CA-CAB8-4D89-A246-F0CACA38F7CA}"/>
                  </a:ext>
                </a:extLst>
              </p:cNvPr>
              <p:cNvGrpSpPr>
                <a:grpSpLocks/>
              </p:cNvGrpSpPr>
              <p:nvPr/>
            </p:nvGrpSpPr>
            <p:grpSpPr bwMode="auto">
              <a:xfrm>
                <a:off x="948" y="710"/>
                <a:ext cx="476" cy="355"/>
                <a:chOff x="948" y="710"/>
                <a:chExt cx="476" cy="355"/>
              </a:xfrm>
            </p:grpSpPr>
            <p:sp>
              <p:nvSpPr>
                <p:cNvPr id="516165" name="Rectangle 69">
                  <a:extLst>
                    <a:ext uri="{FF2B5EF4-FFF2-40B4-BE49-F238E27FC236}">
                      <a16:creationId xmlns:a16="http://schemas.microsoft.com/office/drawing/2014/main" id="{E3576EF8-7B6C-451E-828C-20DB96CE4B7B}"/>
                    </a:ext>
                  </a:extLst>
                </p:cNvPr>
                <p:cNvSpPr>
                  <a:spLocks noChangeArrowheads="1"/>
                </p:cNvSpPr>
                <p:nvPr/>
              </p:nvSpPr>
              <p:spPr bwMode="auto">
                <a:xfrm>
                  <a:off x="991" y="710"/>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1044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6" name="Rectangle 70">
                  <a:extLst>
                    <a:ext uri="{FF2B5EF4-FFF2-40B4-BE49-F238E27FC236}">
                      <a16:creationId xmlns:a16="http://schemas.microsoft.com/office/drawing/2014/main" id="{F2D9772A-38D2-4C71-9B2A-4EB1F606DC29}"/>
                    </a:ext>
                  </a:extLst>
                </p:cNvPr>
                <p:cNvSpPr>
                  <a:spLocks noChangeArrowheads="1"/>
                </p:cNvSpPr>
                <p:nvPr/>
              </p:nvSpPr>
              <p:spPr bwMode="auto">
                <a:xfrm>
                  <a:off x="948" y="710"/>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67" name="Group 71">
                <a:extLst>
                  <a:ext uri="{FF2B5EF4-FFF2-40B4-BE49-F238E27FC236}">
                    <a16:creationId xmlns:a16="http://schemas.microsoft.com/office/drawing/2014/main" id="{365DD0B2-C9B3-4C04-95B6-AA26C1BB1CF9}"/>
                  </a:ext>
                </a:extLst>
              </p:cNvPr>
              <p:cNvGrpSpPr>
                <a:grpSpLocks/>
              </p:cNvGrpSpPr>
              <p:nvPr/>
            </p:nvGrpSpPr>
            <p:grpSpPr bwMode="auto">
              <a:xfrm>
                <a:off x="1424" y="710"/>
                <a:ext cx="432" cy="355"/>
                <a:chOff x="1424" y="710"/>
                <a:chExt cx="432" cy="355"/>
              </a:xfrm>
            </p:grpSpPr>
            <p:sp>
              <p:nvSpPr>
                <p:cNvPr id="516168" name="Rectangle 72">
                  <a:extLst>
                    <a:ext uri="{FF2B5EF4-FFF2-40B4-BE49-F238E27FC236}">
                      <a16:creationId xmlns:a16="http://schemas.microsoft.com/office/drawing/2014/main" id="{510147C3-FF70-463B-A0DC-3E976D2D7E5E}"/>
                    </a:ext>
                  </a:extLst>
                </p:cNvPr>
                <p:cNvSpPr>
                  <a:spLocks noChangeArrowheads="1"/>
                </p:cNvSpPr>
                <p:nvPr/>
              </p:nvSpPr>
              <p:spPr bwMode="auto">
                <a:xfrm>
                  <a:off x="1467" y="710"/>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34</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69" name="Rectangle 73">
                  <a:extLst>
                    <a:ext uri="{FF2B5EF4-FFF2-40B4-BE49-F238E27FC236}">
                      <a16:creationId xmlns:a16="http://schemas.microsoft.com/office/drawing/2014/main" id="{6E4D4D31-46B2-48DB-A692-D348DD2A8EFB}"/>
                    </a:ext>
                  </a:extLst>
                </p:cNvPr>
                <p:cNvSpPr>
                  <a:spLocks noChangeArrowheads="1"/>
                </p:cNvSpPr>
                <p:nvPr/>
              </p:nvSpPr>
              <p:spPr bwMode="auto">
                <a:xfrm>
                  <a:off x="1424" y="710"/>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0" name="Group 74">
                <a:extLst>
                  <a:ext uri="{FF2B5EF4-FFF2-40B4-BE49-F238E27FC236}">
                    <a16:creationId xmlns:a16="http://schemas.microsoft.com/office/drawing/2014/main" id="{041C12ED-F353-41D8-B0C0-3FA245DB3E8B}"/>
                  </a:ext>
                </a:extLst>
              </p:cNvPr>
              <p:cNvGrpSpPr>
                <a:grpSpLocks/>
              </p:cNvGrpSpPr>
              <p:nvPr/>
            </p:nvGrpSpPr>
            <p:grpSpPr bwMode="auto">
              <a:xfrm>
                <a:off x="1856" y="710"/>
                <a:ext cx="450" cy="355"/>
                <a:chOff x="1856" y="710"/>
                <a:chExt cx="450" cy="355"/>
              </a:xfrm>
            </p:grpSpPr>
            <p:sp>
              <p:nvSpPr>
                <p:cNvPr id="516171" name="Rectangle 75">
                  <a:extLst>
                    <a:ext uri="{FF2B5EF4-FFF2-40B4-BE49-F238E27FC236}">
                      <a16:creationId xmlns:a16="http://schemas.microsoft.com/office/drawing/2014/main" id="{8358E303-6F11-48A0-A8D8-E32D691A7CC5}"/>
                    </a:ext>
                  </a:extLst>
                </p:cNvPr>
                <p:cNvSpPr>
                  <a:spLocks noChangeArrowheads="1"/>
                </p:cNvSpPr>
                <p:nvPr/>
              </p:nvSpPr>
              <p:spPr bwMode="auto">
                <a:xfrm>
                  <a:off x="1899" y="710"/>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72" name="Rectangle 76">
                  <a:extLst>
                    <a:ext uri="{FF2B5EF4-FFF2-40B4-BE49-F238E27FC236}">
                      <a16:creationId xmlns:a16="http://schemas.microsoft.com/office/drawing/2014/main" id="{364BC7B2-C7F7-4D88-98BD-0BA51B567FB2}"/>
                    </a:ext>
                  </a:extLst>
                </p:cNvPr>
                <p:cNvSpPr>
                  <a:spLocks noChangeArrowheads="1"/>
                </p:cNvSpPr>
                <p:nvPr/>
              </p:nvSpPr>
              <p:spPr bwMode="auto">
                <a:xfrm>
                  <a:off x="1856" y="710"/>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3" name="Group 77">
                <a:extLst>
                  <a:ext uri="{FF2B5EF4-FFF2-40B4-BE49-F238E27FC236}">
                    <a16:creationId xmlns:a16="http://schemas.microsoft.com/office/drawing/2014/main" id="{3F50E2B2-8C98-4B27-BA4B-4FF29A9AD37E}"/>
                  </a:ext>
                </a:extLst>
              </p:cNvPr>
              <p:cNvGrpSpPr>
                <a:grpSpLocks/>
              </p:cNvGrpSpPr>
              <p:nvPr/>
            </p:nvGrpSpPr>
            <p:grpSpPr bwMode="auto">
              <a:xfrm>
                <a:off x="0" y="1065"/>
                <a:ext cx="450" cy="355"/>
                <a:chOff x="0" y="1065"/>
                <a:chExt cx="450" cy="355"/>
              </a:xfrm>
            </p:grpSpPr>
            <p:sp>
              <p:nvSpPr>
                <p:cNvPr id="516174" name="Rectangle 78">
                  <a:extLst>
                    <a:ext uri="{FF2B5EF4-FFF2-40B4-BE49-F238E27FC236}">
                      <a16:creationId xmlns:a16="http://schemas.microsoft.com/office/drawing/2014/main" id="{A38A4A1D-4D95-4585-B0C8-BE13DD767BA7}"/>
                    </a:ext>
                  </a:extLst>
                </p:cNvPr>
                <p:cNvSpPr>
                  <a:spLocks noChangeArrowheads="1"/>
                </p:cNvSpPr>
                <p:nvPr/>
              </p:nvSpPr>
              <p:spPr bwMode="auto">
                <a:xfrm>
                  <a:off x="43" y="106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3</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75" name="Rectangle 79">
                  <a:extLst>
                    <a:ext uri="{FF2B5EF4-FFF2-40B4-BE49-F238E27FC236}">
                      <a16:creationId xmlns:a16="http://schemas.microsoft.com/office/drawing/2014/main" id="{2357D31D-8963-4D53-9753-CC02F38E279A}"/>
                    </a:ext>
                  </a:extLst>
                </p:cNvPr>
                <p:cNvSpPr>
                  <a:spLocks noChangeArrowheads="1"/>
                </p:cNvSpPr>
                <p:nvPr/>
              </p:nvSpPr>
              <p:spPr bwMode="auto">
                <a:xfrm>
                  <a:off x="0" y="106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6" name="Group 80">
                <a:extLst>
                  <a:ext uri="{FF2B5EF4-FFF2-40B4-BE49-F238E27FC236}">
                    <a16:creationId xmlns:a16="http://schemas.microsoft.com/office/drawing/2014/main" id="{F5C116BF-4C0E-4741-8584-70F843E4BA28}"/>
                  </a:ext>
                </a:extLst>
              </p:cNvPr>
              <p:cNvGrpSpPr>
                <a:grpSpLocks/>
              </p:cNvGrpSpPr>
              <p:nvPr/>
            </p:nvGrpSpPr>
            <p:grpSpPr bwMode="auto">
              <a:xfrm>
                <a:off x="450" y="1065"/>
                <a:ext cx="498" cy="355"/>
                <a:chOff x="450" y="1065"/>
                <a:chExt cx="498" cy="355"/>
              </a:xfrm>
            </p:grpSpPr>
            <p:sp>
              <p:nvSpPr>
                <p:cNvPr id="516177" name="Rectangle 81">
                  <a:extLst>
                    <a:ext uri="{FF2B5EF4-FFF2-40B4-BE49-F238E27FC236}">
                      <a16:creationId xmlns:a16="http://schemas.microsoft.com/office/drawing/2014/main" id="{21998B16-5BB5-4C90-82DC-A866927CF331}"/>
                    </a:ext>
                  </a:extLst>
                </p:cNvPr>
                <p:cNvSpPr>
                  <a:spLocks noChangeArrowheads="1"/>
                </p:cNvSpPr>
                <p:nvPr/>
              </p:nvSpPr>
              <p:spPr bwMode="auto">
                <a:xfrm>
                  <a:off x="493" y="1065"/>
                  <a:ext cx="41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dirty="0">
                      <a:solidFill>
                        <a:srgbClr val="CC3300"/>
                      </a:solidFill>
                      <a:latin typeface="楷体_GB2312" pitchFamily="49" charset="-122"/>
                      <a:ea typeface="楷体_GB2312" pitchFamily="49" charset="-122"/>
                    </a:rPr>
                    <a:t>18</a:t>
                  </a:r>
                </a:p>
                <a:p>
                  <a:pPr algn="just" eaLnBrk="0" hangingPunct="0"/>
                  <a:endParaRPr lang="zh-CN" altLang="en-US" sz="1600" b="1" dirty="0">
                    <a:solidFill>
                      <a:srgbClr val="CC3300"/>
                    </a:solidFill>
                    <a:latin typeface="楷体_GB2312" pitchFamily="49" charset="-122"/>
                    <a:ea typeface="楷体_GB2312" pitchFamily="49" charset="-122"/>
                  </a:endParaRPr>
                </a:p>
              </p:txBody>
            </p:sp>
            <p:sp>
              <p:nvSpPr>
                <p:cNvPr id="516178" name="Rectangle 82">
                  <a:extLst>
                    <a:ext uri="{FF2B5EF4-FFF2-40B4-BE49-F238E27FC236}">
                      <a16:creationId xmlns:a16="http://schemas.microsoft.com/office/drawing/2014/main" id="{1007224A-7CE6-4685-AB77-D9E66D563FD5}"/>
                    </a:ext>
                  </a:extLst>
                </p:cNvPr>
                <p:cNvSpPr>
                  <a:spLocks noChangeArrowheads="1"/>
                </p:cNvSpPr>
                <p:nvPr/>
              </p:nvSpPr>
              <p:spPr bwMode="auto">
                <a:xfrm>
                  <a:off x="450" y="1065"/>
                  <a:ext cx="498"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79" name="Group 83">
                <a:extLst>
                  <a:ext uri="{FF2B5EF4-FFF2-40B4-BE49-F238E27FC236}">
                    <a16:creationId xmlns:a16="http://schemas.microsoft.com/office/drawing/2014/main" id="{7BAA8FFE-1BEB-458F-B071-2CC9E2904475}"/>
                  </a:ext>
                </a:extLst>
              </p:cNvPr>
              <p:cNvGrpSpPr>
                <a:grpSpLocks/>
              </p:cNvGrpSpPr>
              <p:nvPr/>
            </p:nvGrpSpPr>
            <p:grpSpPr bwMode="auto">
              <a:xfrm>
                <a:off x="948" y="1065"/>
                <a:ext cx="476" cy="355"/>
                <a:chOff x="948" y="1065"/>
                <a:chExt cx="476" cy="355"/>
              </a:xfrm>
            </p:grpSpPr>
            <p:sp>
              <p:nvSpPr>
                <p:cNvPr id="516180" name="Rectangle 84">
                  <a:extLst>
                    <a:ext uri="{FF2B5EF4-FFF2-40B4-BE49-F238E27FC236}">
                      <a16:creationId xmlns:a16="http://schemas.microsoft.com/office/drawing/2014/main" id="{73C73411-E51C-4C3A-9D99-2B308B0AD1DD}"/>
                    </a:ext>
                  </a:extLst>
                </p:cNvPr>
                <p:cNvSpPr>
                  <a:spLocks noChangeArrowheads="1"/>
                </p:cNvSpPr>
                <p:nvPr/>
              </p:nvSpPr>
              <p:spPr bwMode="auto">
                <a:xfrm>
                  <a:off x="991" y="1065"/>
                  <a:ext cx="390"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1078</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1" name="Rectangle 85">
                  <a:extLst>
                    <a:ext uri="{FF2B5EF4-FFF2-40B4-BE49-F238E27FC236}">
                      <a16:creationId xmlns:a16="http://schemas.microsoft.com/office/drawing/2014/main" id="{CB1B4D2C-7C5C-46BC-ADA1-1E7B95A61CCF}"/>
                    </a:ext>
                  </a:extLst>
                </p:cNvPr>
                <p:cNvSpPr>
                  <a:spLocks noChangeArrowheads="1"/>
                </p:cNvSpPr>
                <p:nvPr/>
              </p:nvSpPr>
              <p:spPr bwMode="auto">
                <a:xfrm>
                  <a:off x="948" y="1065"/>
                  <a:ext cx="476"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82" name="Group 86">
                <a:extLst>
                  <a:ext uri="{FF2B5EF4-FFF2-40B4-BE49-F238E27FC236}">
                    <a16:creationId xmlns:a16="http://schemas.microsoft.com/office/drawing/2014/main" id="{9A6864A1-77E5-4DF1-95B4-60EA4088939A}"/>
                  </a:ext>
                </a:extLst>
              </p:cNvPr>
              <p:cNvGrpSpPr>
                <a:grpSpLocks/>
              </p:cNvGrpSpPr>
              <p:nvPr/>
            </p:nvGrpSpPr>
            <p:grpSpPr bwMode="auto">
              <a:xfrm>
                <a:off x="1424" y="1065"/>
                <a:ext cx="432" cy="355"/>
                <a:chOff x="1424" y="1065"/>
                <a:chExt cx="432" cy="355"/>
              </a:xfrm>
            </p:grpSpPr>
            <p:sp>
              <p:nvSpPr>
                <p:cNvPr id="516183" name="Rectangle 87">
                  <a:extLst>
                    <a:ext uri="{FF2B5EF4-FFF2-40B4-BE49-F238E27FC236}">
                      <a16:creationId xmlns:a16="http://schemas.microsoft.com/office/drawing/2014/main" id="{722F544A-0592-45C9-8AA4-623A1F71C69B}"/>
                    </a:ext>
                  </a:extLst>
                </p:cNvPr>
                <p:cNvSpPr>
                  <a:spLocks noChangeArrowheads="1"/>
                </p:cNvSpPr>
                <p:nvPr/>
              </p:nvSpPr>
              <p:spPr bwMode="auto">
                <a:xfrm>
                  <a:off x="1467" y="1065"/>
                  <a:ext cx="346"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18</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4" name="Rectangle 88">
                  <a:extLst>
                    <a:ext uri="{FF2B5EF4-FFF2-40B4-BE49-F238E27FC236}">
                      <a16:creationId xmlns:a16="http://schemas.microsoft.com/office/drawing/2014/main" id="{77211149-15A3-41FE-BB68-0C9EFF62F80A}"/>
                    </a:ext>
                  </a:extLst>
                </p:cNvPr>
                <p:cNvSpPr>
                  <a:spLocks noChangeArrowheads="1"/>
                </p:cNvSpPr>
                <p:nvPr/>
              </p:nvSpPr>
              <p:spPr bwMode="auto">
                <a:xfrm>
                  <a:off x="1424" y="1065"/>
                  <a:ext cx="432"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516185" name="Group 89">
                <a:extLst>
                  <a:ext uri="{FF2B5EF4-FFF2-40B4-BE49-F238E27FC236}">
                    <a16:creationId xmlns:a16="http://schemas.microsoft.com/office/drawing/2014/main" id="{E62AFFB8-81ED-4C27-8009-E00A866360CD}"/>
                  </a:ext>
                </a:extLst>
              </p:cNvPr>
              <p:cNvGrpSpPr>
                <a:grpSpLocks/>
              </p:cNvGrpSpPr>
              <p:nvPr/>
            </p:nvGrpSpPr>
            <p:grpSpPr bwMode="auto">
              <a:xfrm>
                <a:off x="1856" y="1065"/>
                <a:ext cx="450" cy="355"/>
                <a:chOff x="1856" y="1065"/>
                <a:chExt cx="450" cy="355"/>
              </a:xfrm>
            </p:grpSpPr>
            <p:sp>
              <p:nvSpPr>
                <p:cNvPr id="516186" name="Rectangle 90">
                  <a:extLst>
                    <a:ext uri="{FF2B5EF4-FFF2-40B4-BE49-F238E27FC236}">
                      <a16:creationId xmlns:a16="http://schemas.microsoft.com/office/drawing/2014/main" id="{8A3176B0-F866-4B4B-9BC8-4B94B146A5FF}"/>
                    </a:ext>
                  </a:extLst>
                </p:cNvPr>
                <p:cNvSpPr>
                  <a:spLocks noChangeArrowheads="1"/>
                </p:cNvSpPr>
                <p:nvPr/>
              </p:nvSpPr>
              <p:spPr bwMode="auto">
                <a:xfrm>
                  <a:off x="1899" y="1065"/>
                  <a:ext cx="36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tabLst>
                      <a:tab pos="409575" algn="l"/>
                    </a:tabLst>
                    <a:defRPr kumimoji="1" sz="2400">
                      <a:solidFill>
                        <a:schemeClr val="tx1"/>
                      </a:solidFill>
                      <a:latin typeface="Arial Narrow" panose="020B0606020202030204" pitchFamily="34" charset="0"/>
                      <a:ea typeface="宋体" panose="02010600030101010101" pitchFamily="2" charset="-122"/>
                    </a:defRPr>
                  </a:lvl1pPr>
                  <a:lvl2pPr>
                    <a:tabLst>
                      <a:tab pos="409575" algn="l"/>
                    </a:tabLst>
                    <a:defRPr kumimoji="1" sz="2400">
                      <a:solidFill>
                        <a:schemeClr val="tx1"/>
                      </a:solidFill>
                      <a:latin typeface="Arial Narrow" panose="020B0606020202030204" pitchFamily="34" charset="0"/>
                      <a:ea typeface="宋体" panose="02010600030101010101" pitchFamily="2" charset="-122"/>
                    </a:defRPr>
                  </a:lvl2pPr>
                  <a:lvl3pPr>
                    <a:tabLst>
                      <a:tab pos="409575" algn="l"/>
                    </a:tabLst>
                    <a:defRPr kumimoji="1" sz="2400">
                      <a:solidFill>
                        <a:schemeClr val="tx1"/>
                      </a:solidFill>
                      <a:latin typeface="Arial Narrow" panose="020B0606020202030204" pitchFamily="34" charset="0"/>
                      <a:ea typeface="宋体" panose="02010600030101010101" pitchFamily="2" charset="-122"/>
                    </a:defRPr>
                  </a:lvl3pPr>
                  <a:lvl4pPr>
                    <a:tabLst>
                      <a:tab pos="409575" algn="l"/>
                    </a:tabLst>
                    <a:defRPr kumimoji="1" sz="2400">
                      <a:solidFill>
                        <a:schemeClr val="tx1"/>
                      </a:solidFill>
                      <a:latin typeface="Arial Narrow" panose="020B0606020202030204" pitchFamily="34" charset="0"/>
                      <a:ea typeface="宋体" panose="02010600030101010101" pitchFamily="2" charset="-122"/>
                    </a:defRPr>
                  </a:lvl4pPr>
                  <a:lvl5pPr>
                    <a:tabLst>
                      <a:tab pos="409575" algn="l"/>
                    </a:tabLst>
                    <a:defRPr kumimoji="1" sz="2400">
                      <a:solidFill>
                        <a:schemeClr val="tx1"/>
                      </a:solidFill>
                      <a:latin typeface="Arial Narrow" panose="020B0606020202030204" pitchFamily="34" charset="0"/>
                      <a:ea typeface="宋体" panose="02010600030101010101" pitchFamily="2" charset="-122"/>
                    </a:defRPr>
                  </a:lvl5pPr>
                  <a:lvl6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6pPr>
                  <a:lvl7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7pPr>
                  <a:lvl8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8pPr>
                  <a:lvl9pPr fontAlgn="base">
                    <a:spcBef>
                      <a:spcPct val="0"/>
                    </a:spcBef>
                    <a:spcAft>
                      <a:spcPct val="0"/>
                    </a:spcAft>
                    <a:tabLst>
                      <a:tab pos="409575" algn="l"/>
                    </a:tabLst>
                    <a:defRPr kumimoji="1" sz="2400">
                      <a:solidFill>
                        <a:schemeClr val="tx1"/>
                      </a:solidFill>
                      <a:latin typeface="Arial Narrow" panose="020B0606020202030204" pitchFamily="34" charset="0"/>
                      <a:ea typeface="宋体" panose="02010600030101010101" pitchFamily="2" charset="-122"/>
                    </a:defRPr>
                  </a:lvl9pPr>
                </a:lstStyle>
                <a:p>
                  <a:pPr algn="just"/>
                  <a:r>
                    <a:rPr lang="zh-CN" altLang="en-US" sz="1600" b="1">
                      <a:solidFill>
                        <a:srgbClr val="CC3300"/>
                      </a:solidFill>
                      <a:latin typeface="楷体_GB2312" pitchFamily="49" charset="-122"/>
                      <a:ea typeface="楷体_GB2312" pitchFamily="49" charset="-122"/>
                    </a:rPr>
                    <a:t>已分配</a:t>
                  </a:r>
                </a:p>
                <a:p>
                  <a:pPr algn="just" eaLnBrk="0" hangingPunct="0"/>
                  <a:endParaRPr lang="zh-CN" altLang="en-US" sz="1600" b="1">
                    <a:solidFill>
                      <a:srgbClr val="CC3300"/>
                    </a:solidFill>
                    <a:latin typeface="楷体_GB2312" pitchFamily="49" charset="-122"/>
                    <a:ea typeface="楷体_GB2312" pitchFamily="49" charset="-122"/>
                  </a:endParaRPr>
                </a:p>
              </p:txBody>
            </p:sp>
            <p:sp>
              <p:nvSpPr>
                <p:cNvPr id="516187" name="Rectangle 91">
                  <a:extLst>
                    <a:ext uri="{FF2B5EF4-FFF2-40B4-BE49-F238E27FC236}">
                      <a16:creationId xmlns:a16="http://schemas.microsoft.com/office/drawing/2014/main" id="{98AC3C92-AC50-4B2C-8B4E-DF7B7EED3858}"/>
                    </a:ext>
                  </a:extLst>
                </p:cNvPr>
                <p:cNvSpPr>
                  <a:spLocks noChangeArrowheads="1"/>
                </p:cNvSpPr>
                <p:nvPr/>
              </p:nvSpPr>
              <p:spPr bwMode="auto">
                <a:xfrm>
                  <a:off x="1856" y="1065"/>
                  <a:ext cx="450" cy="35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516188" name="Rectangle 92">
              <a:extLst>
                <a:ext uri="{FF2B5EF4-FFF2-40B4-BE49-F238E27FC236}">
                  <a16:creationId xmlns:a16="http://schemas.microsoft.com/office/drawing/2014/main" id="{23E4F9B9-D279-4E5E-90EC-1F1D1EBA4168}"/>
                </a:ext>
              </a:extLst>
            </p:cNvPr>
            <p:cNvSpPr>
              <a:spLocks noChangeArrowheads="1"/>
            </p:cNvSpPr>
            <p:nvPr/>
          </p:nvSpPr>
          <p:spPr bwMode="auto">
            <a:xfrm>
              <a:off x="-3" y="-3"/>
              <a:ext cx="2312" cy="142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516189" name="Text Box 93">
            <a:extLst>
              <a:ext uri="{FF2B5EF4-FFF2-40B4-BE49-F238E27FC236}">
                <a16:creationId xmlns:a16="http://schemas.microsoft.com/office/drawing/2014/main" id="{9C90235B-5EFB-46A4-97A5-1CD5B702A2CA}"/>
              </a:ext>
            </a:extLst>
          </p:cNvPr>
          <p:cNvSpPr txBox="1">
            <a:spLocks noChangeArrowheads="1"/>
          </p:cNvSpPr>
          <p:nvPr/>
        </p:nvSpPr>
        <p:spPr bwMode="auto">
          <a:xfrm>
            <a:off x="1524000" y="6019800"/>
            <a:ext cx="533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楷体_GB2312" pitchFamily="49" charset="-122"/>
                <a:ea typeface="楷体_GB2312" pitchFamily="49" charset="-122"/>
              </a:rPr>
              <a:t>(</a:t>
            </a:r>
            <a:r>
              <a:rPr kumimoji="0" lang="en-US" altLang="zh-CN" sz="1600" b="1">
                <a:solidFill>
                  <a:srgbClr val="CC3300"/>
                </a:solidFill>
                <a:latin typeface="楷体_GB2312" pitchFamily="49" charset="-122"/>
                <a:ea typeface="楷体_GB2312" pitchFamily="49" charset="-122"/>
              </a:rPr>
              <a:t>a)</a:t>
            </a:r>
          </a:p>
        </p:txBody>
      </p:sp>
      <p:sp>
        <p:nvSpPr>
          <p:cNvPr id="516190" name="Text Box 94">
            <a:extLst>
              <a:ext uri="{FF2B5EF4-FFF2-40B4-BE49-F238E27FC236}">
                <a16:creationId xmlns:a16="http://schemas.microsoft.com/office/drawing/2014/main" id="{A7E2A87D-80D3-46A1-9457-29967D17B1BC}"/>
              </a:ext>
            </a:extLst>
          </p:cNvPr>
          <p:cNvSpPr txBox="1">
            <a:spLocks noChangeArrowheads="1"/>
          </p:cNvSpPr>
          <p:nvPr/>
        </p:nvSpPr>
        <p:spPr bwMode="auto">
          <a:xfrm>
            <a:off x="5638800" y="60198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 tIns="3600" rIns="7200" bIns="3600"/>
          <a:lstStyle/>
          <a:p>
            <a:pPr algn="just" eaLnBrk="0" hangingPunct="0"/>
            <a:r>
              <a:rPr kumimoji="0" lang="zh-CN" altLang="en-US" sz="1600" b="1">
                <a:solidFill>
                  <a:srgbClr val="CC3300"/>
                </a:solidFill>
                <a:latin typeface="楷体_GB2312" pitchFamily="49" charset="-122"/>
                <a:ea typeface="楷体_GB2312" pitchFamily="49" charset="-122"/>
              </a:rPr>
              <a:t>(</a:t>
            </a:r>
            <a:r>
              <a:rPr kumimoji="0" lang="en-US" altLang="zh-CN" sz="1600" b="1">
                <a:solidFill>
                  <a:srgbClr val="CC3300"/>
                </a:solidFill>
                <a:latin typeface="楷体_GB2312" pitchFamily="49" charset="-122"/>
                <a:ea typeface="楷体_GB2312" pitchFamily="49" charset="-122"/>
              </a:rPr>
              <a:t>b)</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descr="Rectangle: Click to edit Master text styles&#10;Second level&#10;Third level&#10;Fourth level&#10;Fifth level">
            <a:extLst>
              <a:ext uri="{FF2B5EF4-FFF2-40B4-BE49-F238E27FC236}">
                <a16:creationId xmlns:a16="http://schemas.microsoft.com/office/drawing/2014/main" id="{2BD5642E-19E5-4615-AA64-C3447DF5B3BC}"/>
              </a:ext>
            </a:extLst>
          </p:cNvPr>
          <p:cNvSpPr>
            <a:spLocks noGrp="1" noChangeArrowheads="1"/>
          </p:cNvSpPr>
          <p:nvPr>
            <p:ph type="body" idx="1"/>
          </p:nvPr>
        </p:nvSpPr>
        <p:spPr>
          <a:xfrm>
            <a:off x="304800" y="990600"/>
            <a:ext cx="8562975" cy="1295400"/>
          </a:xfrm>
        </p:spPr>
        <p:txBody>
          <a:bodyPr/>
          <a:lstStyle/>
          <a:p>
            <a:pPr algn="just"/>
            <a:r>
              <a:rPr lang="zh-CN" altLang="en-US" sz="2400" b="1">
                <a:latin typeface="宋体" panose="02010600030101010101" pitchFamily="2" charset="-122"/>
              </a:rPr>
              <a:t>如图，作业</a:t>
            </a:r>
            <a:r>
              <a:rPr lang="zh-CN" altLang="en-US" sz="2400" b="1"/>
              <a:t>1</a:t>
            </a:r>
            <a:r>
              <a:rPr lang="zh-CN" altLang="en-US" sz="2400" b="1">
                <a:latin typeface="宋体" panose="02010600030101010101" pitchFamily="2" charset="-122"/>
              </a:rPr>
              <a:t>有</a:t>
            </a:r>
            <a:r>
              <a:rPr lang="zh-CN" altLang="en-US" sz="2400" b="1"/>
              <a:t>2</a:t>
            </a:r>
            <a:r>
              <a:rPr lang="zh-CN" altLang="en-US" sz="2400" b="1">
                <a:latin typeface="宋体" panose="02010600030101010101" pitchFamily="2" charset="-122"/>
              </a:rPr>
              <a:t>页分别装入内存的第</a:t>
            </a:r>
            <a:r>
              <a:rPr lang="zh-CN" altLang="en-US" sz="2400" b="1"/>
              <a:t>5</a:t>
            </a:r>
            <a:r>
              <a:rPr lang="zh-CN" altLang="en-US" sz="2400" b="1">
                <a:latin typeface="宋体" panose="02010600030101010101" pitchFamily="2" charset="-122"/>
              </a:rPr>
              <a:t>、</a:t>
            </a:r>
            <a:r>
              <a:rPr lang="zh-CN" altLang="en-US" sz="2400" b="1"/>
              <a:t>6</a:t>
            </a:r>
            <a:r>
              <a:rPr lang="zh-CN" altLang="en-US" sz="2400" b="1">
                <a:latin typeface="宋体" panose="02010600030101010101" pitchFamily="2" charset="-122"/>
              </a:rPr>
              <a:t>块；作业</a:t>
            </a:r>
            <a:r>
              <a:rPr lang="zh-CN" altLang="en-US" sz="2400" b="1"/>
              <a:t>2</a:t>
            </a:r>
            <a:r>
              <a:rPr lang="zh-CN" altLang="en-US" sz="2400" b="1">
                <a:latin typeface="宋体" panose="02010600030101010101" pitchFamily="2" charset="-122"/>
              </a:rPr>
              <a:t>有</a:t>
            </a:r>
            <a:r>
              <a:rPr lang="zh-CN" altLang="en-US" sz="2400" b="1"/>
              <a:t>3</a:t>
            </a:r>
            <a:r>
              <a:rPr lang="zh-CN" altLang="en-US" sz="2400" b="1">
                <a:latin typeface="宋体" panose="02010600030101010101" pitchFamily="2" charset="-122"/>
              </a:rPr>
              <a:t>页装入内存的第</a:t>
            </a:r>
            <a:r>
              <a:rPr lang="zh-CN" altLang="en-US" sz="2400" b="1"/>
              <a:t>2、4</a:t>
            </a:r>
            <a:r>
              <a:rPr lang="zh-CN" altLang="en-US" sz="2400" b="1">
                <a:latin typeface="宋体" panose="02010600030101010101" pitchFamily="2" charset="-122"/>
              </a:rPr>
              <a:t>、</a:t>
            </a:r>
            <a:r>
              <a:rPr lang="zh-CN" altLang="en-US" sz="2400" b="1"/>
              <a:t>7</a:t>
            </a:r>
            <a:r>
              <a:rPr lang="zh-CN" altLang="en-US" sz="2400" b="1">
                <a:latin typeface="宋体" panose="02010600030101010101" pitchFamily="2" charset="-122"/>
              </a:rPr>
              <a:t>块；作业</a:t>
            </a:r>
            <a:r>
              <a:rPr lang="zh-CN" altLang="en-US" sz="2400" b="1"/>
              <a:t>3</a:t>
            </a:r>
            <a:r>
              <a:rPr lang="zh-CN" altLang="en-US" sz="2400" b="1">
                <a:latin typeface="宋体" panose="02010600030101010101" pitchFamily="2" charset="-122"/>
              </a:rPr>
              <a:t>有</a:t>
            </a:r>
            <a:r>
              <a:rPr lang="zh-CN" altLang="en-US" sz="2400" b="1"/>
              <a:t>1 </a:t>
            </a:r>
            <a:r>
              <a:rPr lang="zh-CN" altLang="en-US" sz="2400" b="1">
                <a:latin typeface="宋体" panose="02010600030101010101" pitchFamily="2" charset="-122"/>
              </a:rPr>
              <a:t>页装入内存的第</a:t>
            </a:r>
            <a:r>
              <a:rPr lang="zh-CN" altLang="en-US" sz="2400" b="1"/>
              <a:t>8</a:t>
            </a:r>
            <a:r>
              <a:rPr lang="zh-CN" altLang="en-US" sz="2400" b="1">
                <a:latin typeface="宋体" panose="02010600030101010101" pitchFamily="2" charset="-122"/>
              </a:rPr>
              <a:t>块。</a:t>
            </a:r>
          </a:p>
        </p:txBody>
      </p:sp>
      <p:graphicFrame>
        <p:nvGraphicFramePr>
          <p:cNvPr id="458755" name="Object 3">
            <a:extLst>
              <a:ext uri="{FF2B5EF4-FFF2-40B4-BE49-F238E27FC236}">
                <a16:creationId xmlns:a16="http://schemas.microsoft.com/office/drawing/2014/main" id="{74B00632-1C37-4858-AF40-D0C53E6ABCA0}"/>
              </a:ext>
            </a:extLst>
          </p:cNvPr>
          <p:cNvGraphicFramePr>
            <a:graphicFrameLocks noChangeAspect="1"/>
          </p:cNvGraphicFramePr>
          <p:nvPr/>
        </p:nvGraphicFramePr>
        <p:xfrm>
          <a:off x="914400" y="2590800"/>
          <a:ext cx="7620000" cy="3657600"/>
        </p:xfrm>
        <a:graphic>
          <a:graphicData uri="http://schemas.openxmlformats.org/presentationml/2006/ole">
            <mc:AlternateContent xmlns:mc="http://schemas.openxmlformats.org/markup-compatibility/2006">
              <mc:Choice xmlns:v="urn:schemas-microsoft-com:vml" Requires="v">
                <p:oleObj spid="_x0000_s6147" name="位图图像" r:id="rId3" imgW="4822430" imgH="2708843" progId="Paint.Picture">
                  <p:embed/>
                </p:oleObj>
              </mc:Choice>
              <mc:Fallback>
                <p:oleObj name="位图图像" r:id="rId3" imgW="4822430" imgH="2708843" progId="Paint.Picture">
                  <p:embed/>
                  <p:pic>
                    <p:nvPicPr>
                      <p:cNvPr id="458755" name="Object 3">
                        <a:extLst>
                          <a:ext uri="{FF2B5EF4-FFF2-40B4-BE49-F238E27FC236}">
                            <a16:creationId xmlns:a16="http://schemas.microsoft.com/office/drawing/2014/main" id="{74B00632-1C37-4858-AF40-D0C53E6AB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0800"/>
                        <a:ext cx="7620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61C18BF4-9F57-44A2-BBB3-F609CE0CA4C2}"/>
              </a:ext>
            </a:extLst>
          </p:cNvPr>
          <p:cNvSpPr>
            <a:spLocks noGrp="1" noChangeArrowheads="1"/>
          </p:cNvSpPr>
          <p:nvPr>
            <p:ph type="title"/>
          </p:nvPr>
        </p:nvSpPr>
        <p:spPr/>
        <p:txBody>
          <a:bodyPr/>
          <a:lstStyle/>
          <a:p>
            <a:r>
              <a:rPr lang="zh-CN" altLang="en-US" sz="4800">
                <a:latin typeface="宋体" panose="02010600030101010101" pitchFamily="2" charset="-122"/>
              </a:rPr>
              <a:t>2、页大小的选择</a:t>
            </a:r>
            <a:endParaRPr lang="zh-CN" altLang="en-US"/>
          </a:p>
        </p:txBody>
      </p:sp>
      <p:sp>
        <p:nvSpPr>
          <p:cNvPr id="459779" name="Rectangle 3" descr="Rectangle: Click to edit Master text styles&#10;Second level&#10;Third level&#10;Fourth level&#10;Fifth level">
            <a:extLst>
              <a:ext uri="{FF2B5EF4-FFF2-40B4-BE49-F238E27FC236}">
                <a16:creationId xmlns:a16="http://schemas.microsoft.com/office/drawing/2014/main" id="{F0B425A4-5523-4F4A-A3A2-7E57B33424A2}"/>
              </a:ext>
            </a:extLst>
          </p:cNvPr>
          <p:cNvSpPr>
            <a:spLocks noGrp="1" noChangeArrowheads="1"/>
          </p:cNvSpPr>
          <p:nvPr>
            <p:ph type="body" idx="1"/>
          </p:nvPr>
        </p:nvSpPr>
        <p:spPr/>
        <p:txBody>
          <a:bodyPr/>
          <a:lstStyle/>
          <a:p>
            <a:pPr algn="just"/>
            <a:r>
              <a:rPr lang="zh-CN" altLang="en-US" sz="2800">
                <a:latin typeface="宋体" panose="02010600030101010101" pitchFamily="2" charset="-122"/>
              </a:rPr>
              <a:t>太大：浪费；太小：页表过长。</a:t>
            </a:r>
          </a:p>
          <a:p>
            <a:pPr algn="just"/>
            <a:r>
              <a:rPr lang="en-US" altLang="zh-CN" sz="2800">
                <a:latin typeface="宋体" panose="02010600030101010101" pitchFamily="2" charset="-122"/>
              </a:rPr>
              <a:t>IBM AS/400    VAX    NS32032   ：512</a:t>
            </a:r>
            <a:r>
              <a:rPr lang="zh-CN" altLang="en-US" sz="2800">
                <a:latin typeface="宋体" panose="02010600030101010101" pitchFamily="2" charset="-122"/>
              </a:rPr>
              <a:t>字节</a:t>
            </a:r>
          </a:p>
          <a:p>
            <a:pPr algn="just"/>
            <a:r>
              <a:rPr lang="en-US" altLang="zh-CN" sz="2800">
                <a:latin typeface="宋体" panose="02010600030101010101" pitchFamily="2" charset="-122"/>
              </a:rPr>
              <a:t>Intel 80386   Motorola 68030   4096</a:t>
            </a:r>
            <a:r>
              <a:rPr lang="zh-CN" altLang="en-US" sz="2800">
                <a:latin typeface="宋体" panose="02010600030101010101" pitchFamily="2" charset="-122"/>
              </a:rPr>
              <a:t>字节</a:t>
            </a:r>
          </a:p>
          <a:p>
            <a:pPr algn="just"/>
            <a:endParaRPr lang="zh-CN" altLang="en-US" sz="2800">
              <a:latin typeface="宋体" panose="02010600030101010101" pitchFamily="2" charset="-122"/>
            </a:endParaRPr>
          </a:p>
          <a:p>
            <a:pPr algn="just">
              <a:buFont typeface="Wingdings" panose="05000000000000000000" pitchFamily="2" charset="2"/>
              <a:buNone/>
            </a:pPr>
            <a:r>
              <a:rPr lang="zh-CN" altLang="en-US" sz="2800">
                <a:latin typeface="宋体" panose="02010600030101010101" pitchFamily="2" charset="-122"/>
              </a:rPr>
              <a:t>页的大小是2</a:t>
            </a:r>
            <a:r>
              <a:rPr lang="en-US" altLang="zh-CN" sz="2800" baseline="30000">
                <a:latin typeface="宋体" panose="02010600030101010101" pitchFamily="2" charset="-122"/>
              </a:rPr>
              <a:t>K</a:t>
            </a:r>
            <a:r>
              <a:rPr lang="en-US" altLang="zh-CN" sz="2800">
                <a:latin typeface="宋体" panose="02010600030101010101" pitchFamily="2" charset="-122"/>
              </a:rPr>
              <a:t>  ， k： 9-12。 </a:t>
            </a:r>
          </a:p>
          <a:p>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ext Box 2">
            <a:extLst>
              <a:ext uri="{FF2B5EF4-FFF2-40B4-BE49-F238E27FC236}">
                <a16:creationId xmlns:a16="http://schemas.microsoft.com/office/drawing/2014/main" id="{0E1E61AF-52B7-4F04-8E47-4FBA34E3B4F3}"/>
              </a:ext>
            </a:extLst>
          </p:cNvPr>
          <p:cNvSpPr txBox="1">
            <a:spLocks noChangeArrowheads="1"/>
          </p:cNvSpPr>
          <p:nvPr/>
        </p:nvSpPr>
        <p:spPr bwMode="auto">
          <a:xfrm>
            <a:off x="1289050" y="927100"/>
            <a:ext cx="1962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Times New Roman" panose="02020603050405020304" pitchFamily="18" charset="0"/>
              </a:rPr>
              <a:t>程序的装入</a:t>
            </a:r>
          </a:p>
        </p:txBody>
      </p:sp>
      <p:sp>
        <p:nvSpPr>
          <p:cNvPr id="401411" name="Text Box 3">
            <a:extLst>
              <a:ext uri="{FF2B5EF4-FFF2-40B4-BE49-F238E27FC236}">
                <a16:creationId xmlns:a16="http://schemas.microsoft.com/office/drawing/2014/main" id="{F32EA063-A001-471E-A20D-55622B8F53D5}"/>
              </a:ext>
            </a:extLst>
          </p:cNvPr>
          <p:cNvSpPr txBox="1">
            <a:spLocks noChangeArrowheads="1"/>
          </p:cNvSpPr>
          <p:nvPr/>
        </p:nvSpPr>
        <p:spPr bwMode="auto">
          <a:xfrm>
            <a:off x="1349375" y="1905000"/>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1. </a:t>
            </a:r>
            <a:r>
              <a:rPr lang="zh-CN" altLang="en-US" b="1">
                <a:latin typeface="Times New Roman" panose="02020603050405020304" pitchFamily="18" charset="0"/>
              </a:rPr>
              <a:t>绝对装入方式</a:t>
            </a:r>
            <a:r>
              <a:rPr lang="en-US" altLang="zh-CN" b="1">
                <a:latin typeface="Times New Roman" panose="02020603050405020304" pitchFamily="18" charset="0"/>
              </a:rPr>
              <a:t>(Absolute Loading Mode) </a:t>
            </a:r>
          </a:p>
        </p:txBody>
      </p:sp>
      <p:sp>
        <p:nvSpPr>
          <p:cNvPr id="401412" name="Text Box 4">
            <a:extLst>
              <a:ext uri="{FF2B5EF4-FFF2-40B4-BE49-F238E27FC236}">
                <a16:creationId xmlns:a16="http://schemas.microsoft.com/office/drawing/2014/main" id="{6C0BCDEA-8DE3-4C04-BF74-C4C443DB51A2}"/>
              </a:ext>
            </a:extLst>
          </p:cNvPr>
          <p:cNvSpPr txBox="1">
            <a:spLocks noChangeArrowheads="1"/>
          </p:cNvSpPr>
          <p:nvPr/>
        </p:nvSpPr>
        <p:spPr bwMode="auto">
          <a:xfrm>
            <a:off x="685800" y="2667000"/>
            <a:ext cx="80010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40000"/>
              </a:lnSpc>
              <a:spcBef>
                <a:spcPct val="50000"/>
              </a:spcBef>
            </a:pPr>
            <a:r>
              <a:rPr lang="zh-CN" altLang="en-US">
                <a:latin typeface="Times New Roman" panose="02020603050405020304" pitchFamily="18" charset="0"/>
              </a:rPr>
              <a:t>        程序中所使用的绝对地址，既可在编译或汇编时给出， 也可由程序员直接赋予。 但在由程序员直接给出绝对地址时， 不仅要求程序员熟悉内存的使用情况，而且一旦程序或数据被修改后，可能要改变程序中的所有地址。因此，通常是宁可在程序中采用符号地址，然后在编译或汇编时，再将这些符号地址转换为绝对地址。 </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FE6976F3-707F-4678-809E-A43782B5BCD0}"/>
              </a:ext>
            </a:extLst>
          </p:cNvPr>
          <p:cNvSpPr>
            <a:spLocks noGrp="1" noChangeArrowheads="1"/>
          </p:cNvSpPr>
          <p:nvPr>
            <p:ph type="title"/>
          </p:nvPr>
        </p:nvSpPr>
        <p:spPr/>
        <p:txBody>
          <a:bodyPr/>
          <a:lstStyle/>
          <a:p>
            <a:r>
              <a:rPr lang="zh-CN" altLang="en-US" sz="4000">
                <a:latin typeface="宋体" panose="02010600030101010101" pitchFamily="2" charset="-122"/>
              </a:rPr>
              <a:t>3、页地址映射</a:t>
            </a:r>
            <a:endParaRPr lang="zh-CN" altLang="en-US" sz="4000"/>
          </a:p>
        </p:txBody>
      </p:sp>
      <p:sp>
        <p:nvSpPr>
          <p:cNvPr id="460803" name="Rectangle 3" descr="Rectangle: Click to edit Master text styles&#10;Second level&#10;Third level&#10;Fourth level&#10;Fifth level">
            <a:extLst>
              <a:ext uri="{FF2B5EF4-FFF2-40B4-BE49-F238E27FC236}">
                <a16:creationId xmlns:a16="http://schemas.microsoft.com/office/drawing/2014/main" id="{93A774A7-128D-4F79-9F5F-1FB1C038F4E1}"/>
              </a:ext>
            </a:extLst>
          </p:cNvPr>
          <p:cNvSpPr>
            <a:spLocks noGrp="1" noChangeArrowheads="1"/>
          </p:cNvSpPr>
          <p:nvPr>
            <p:ph type="body" idx="1"/>
          </p:nvPr>
        </p:nvSpPr>
        <p:spPr>
          <a:xfrm>
            <a:off x="381000" y="1828800"/>
            <a:ext cx="8382000" cy="4038600"/>
          </a:xfrm>
        </p:spPr>
        <p:txBody>
          <a:bodyPr/>
          <a:lstStyle/>
          <a:p>
            <a:pPr algn="just"/>
            <a:r>
              <a:rPr lang="zh-CN" altLang="en-US" b="1">
                <a:latin typeface="宋体" panose="02010600030101010101" pitchFamily="2" charset="-122"/>
              </a:rPr>
              <a:t>分页中的地址映射其实与通常的地址映射的概念是一样的，即把程序地址转换成内存地址，这个转换过程是在程序执行过程中完成的，是</a:t>
            </a:r>
            <a:r>
              <a:rPr lang="zh-CN" altLang="en-US" b="1">
                <a:solidFill>
                  <a:srgbClr val="FF0369"/>
                </a:solidFill>
                <a:latin typeface="宋体" panose="02010600030101010101" pitchFamily="2" charset="-122"/>
              </a:rPr>
              <a:t>动态地址映射</a:t>
            </a:r>
            <a:r>
              <a:rPr lang="zh-CN" altLang="en-US" b="1">
                <a:latin typeface="宋体" panose="02010600030101010101" pitchFamily="2" charset="-122"/>
              </a:rPr>
              <a:t>。</a:t>
            </a:r>
          </a:p>
          <a:p>
            <a:pPr algn="just"/>
            <a:r>
              <a:rPr lang="zh-CN" altLang="en-US" b="1">
                <a:latin typeface="宋体" panose="02010600030101010101" pitchFamily="2" charset="-122"/>
              </a:rPr>
              <a:t>在现代计算机系统中，由系统提供的地址映射硬件来完成地址映射工作。</a:t>
            </a:r>
            <a:endParaRPr lang="zh-CN" altLang="en-US"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a:extLst>
              <a:ext uri="{FF2B5EF4-FFF2-40B4-BE49-F238E27FC236}">
                <a16:creationId xmlns:a16="http://schemas.microsoft.com/office/drawing/2014/main" id="{81EA69CE-DB61-4EFE-92C7-D56BA0123311}"/>
              </a:ext>
            </a:extLst>
          </p:cNvPr>
          <p:cNvSpPr>
            <a:spLocks noGrp="1" noChangeArrowheads="1"/>
          </p:cNvSpPr>
          <p:nvPr>
            <p:ph type="title"/>
          </p:nvPr>
        </p:nvSpPr>
        <p:spPr>
          <a:xfrm>
            <a:off x="611188" y="0"/>
            <a:ext cx="7772400" cy="1143000"/>
          </a:xfrm>
        </p:spPr>
        <p:txBody>
          <a:bodyPr/>
          <a:lstStyle/>
          <a:p>
            <a:r>
              <a:rPr lang="zh-CN" altLang="en-US" sz="4800">
                <a:latin typeface="宋体" panose="02010600030101010101" pitchFamily="2" charset="-122"/>
              </a:rPr>
              <a:t>例</a:t>
            </a:r>
            <a:endParaRPr lang="zh-CN" altLang="en-US"/>
          </a:p>
        </p:txBody>
      </p:sp>
      <p:sp>
        <p:nvSpPr>
          <p:cNvPr id="461827" name="Rectangle 3" descr="Rectangle: Click to edit Master text styles&#10;Second level&#10;Third level&#10;Fourth level&#10;Fifth level">
            <a:extLst>
              <a:ext uri="{FF2B5EF4-FFF2-40B4-BE49-F238E27FC236}">
                <a16:creationId xmlns:a16="http://schemas.microsoft.com/office/drawing/2014/main" id="{C1B81A68-F5F1-4266-B936-DE42DE36AA66}"/>
              </a:ext>
            </a:extLst>
          </p:cNvPr>
          <p:cNvSpPr>
            <a:spLocks noGrp="1" noChangeArrowheads="1"/>
          </p:cNvSpPr>
          <p:nvPr>
            <p:ph type="body" idx="1"/>
          </p:nvPr>
        </p:nvSpPr>
        <p:spPr>
          <a:xfrm>
            <a:off x="304800" y="990600"/>
            <a:ext cx="8562975" cy="1066800"/>
          </a:xfrm>
        </p:spPr>
        <p:txBody>
          <a:bodyPr/>
          <a:lstStyle/>
          <a:p>
            <a:pPr algn="just"/>
            <a:r>
              <a:rPr lang="zh-CN" altLang="en-US" sz="2800" b="1">
                <a:latin typeface="宋体" panose="02010600030101010101" pitchFamily="2" charset="-122"/>
              </a:rPr>
              <a:t>设页长为1</a:t>
            </a:r>
            <a:r>
              <a:rPr lang="en-US" altLang="zh-CN" sz="2800" b="1">
                <a:latin typeface="宋体" panose="02010600030101010101" pitchFamily="2" charset="-122"/>
              </a:rPr>
              <a:t>K，</a:t>
            </a:r>
            <a:r>
              <a:rPr lang="zh-CN" altLang="en-US" sz="2800" b="1">
                <a:latin typeface="宋体" panose="02010600030101010101" pitchFamily="2" charset="-122"/>
              </a:rPr>
              <a:t>程序地址字长为16位，用户程序空间和页表如图。</a:t>
            </a:r>
            <a:r>
              <a:rPr lang="zh-CN" altLang="en-US" sz="2800">
                <a:latin typeface="宋体" panose="02010600030101010101" pitchFamily="2" charset="-122"/>
              </a:rPr>
              <a:t>			</a:t>
            </a:r>
          </a:p>
        </p:txBody>
      </p:sp>
      <p:graphicFrame>
        <p:nvGraphicFramePr>
          <p:cNvPr id="461828" name="Object 4">
            <a:extLst>
              <a:ext uri="{FF2B5EF4-FFF2-40B4-BE49-F238E27FC236}">
                <a16:creationId xmlns:a16="http://schemas.microsoft.com/office/drawing/2014/main" id="{B696EB83-9BCD-4883-9D9F-44ECA72ECDD1}"/>
              </a:ext>
            </a:extLst>
          </p:cNvPr>
          <p:cNvGraphicFramePr>
            <a:graphicFrameLocks noChangeAspect="1"/>
          </p:cNvGraphicFramePr>
          <p:nvPr/>
        </p:nvGraphicFramePr>
        <p:xfrm>
          <a:off x="457200" y="1981200"/>
          <a:ext cx="8229600" cy="4267200"/>
        </p:xfrm>
        <a:graphic>
          <a:graphicData uri="http://schemas.openxmlformats.org/presentationml/2006/ole">
            <mc:AlternateContent xmlns:mc="http://schemas.openxmlformats.org/markup-compatibility/2006">
              <mc:Choice xmlns:v="urn:schemas-microsoft-com:vml" Requires="v">
                <p:oleObj spid="_x0000_s7171" name="位图图像" r:id="rId3" imgW="6073329" imgH="2950395" progId="Paint.Picture">
                  <p:embed/>
                </p:oleObj>
              </mc:Choice>
              <mc:Fallback>
                <p:oleObj name="位图图像" r:id="rId3" imgW="6073329" imgH="2950395" progId="Paint.Picture">
                  <p:embed/>
                  <p:pic>
                    <p:nvPicPr>
                      <p:cNvPr id="461828" name="Object 4">
                        <a:extLst>
                          <a:ext uri="{FF2B5EF4-FFF2-40B4-BE49-F238E27FC236}">
                            <a16:creationId xmlns:a16="http://schemas.microsoft.com/office/drawing/2014/main" id="{B696EB83-9BCD-4883-9D9F-44ECA72EC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81200"/>
                        <a:ext cx="8229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2951449" cy="369332"/>
          </a:xfrm>
          <a:prstGeom prst="rect">
            <a:avLst/>
          </a:prstGeom>
        </p:spPr>
        <p:txBody>
          <a:bodyPr wrap="non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pic>
        <p:nvPicPr>
          <p:cNvPr id="4" name="图片 3"/>
          <p:cNvPicPr>
            <a:picLocks noChangeAspect="1"/>
          </p:cNvPicPr>
          <p:nvPr/>
        </p:nvPicPr>
        <p:blipFill>
          <a:blip r:embed="rId3"/>
          <a:stretch>
            <a:fillRect/>
          </a:stretch>
        </p:blipFill>
        <p:spPr>
          <a:xfrm>
            <a:off x="1416290" y="1952111"/>
            <a:ext cx="5605080" cy="4791644"/>
          </a:xfrm>
          <a:prstGeom prst="rect">
            <a:avLst/>
          </a:prstGeom>
        </p:spPr>
      </p:pic>
      <p:sp>
        <p:nvSpPr>
          <p:cNvPr id="5" name="椭圆 4"/>
          <p:cNvSpPr/>
          <p:nvPr/>
        </p:nvSpPr>
        <p:spPr>
          <a:xfrm>
            <a:off x="2454499" y="3338444"/>
            <a:ext cx="2366682" cy="16504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60008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a:extLst>
              <a:ext uri="{FF2B5EF4-FFF2-40B4-BE49-F238E27FC236}">
                <a16:creationId xmlns:a16="http://schemas.microsoft.com/office/drawing/2014/main" id="{6FF9A770-B615-4072-8723-2EED1B02670A}"/>
              </a:ext>
            </a:extLst>
          </p:cNvPr>
          <p:cNvSpPr>
            <a:spLocks noGrp="1" noChangeArrowheads="1"/>
          </p:cNvSpPr>
          <p:nvPr>
            <p:ph type="title"/>
          </p:nvPr>
        </p:nvSpPr>
        <p:spPr/>
        <p:txBody>
          <a:bodyPr/>
          <a:lstStyle/>
          <a:p>
            <a:r>
              <a:rPr lang="zh-CN" altLang="en-US" sz="4000" dirty="0">
                <a:latin typeface="宋体" panose="02010600030101010101" pitchFamily="2" charset="-122"/>
              </a:rPr>
              <a:t>快表和联想存储器</a:t>
            </a:r>
            <a:endParaRPr lang="zh-CN" altLang="en-US" sz="4000" dirty="0"/>
          </a:p>
        </p:txBody>
      </p:sp>
      <p:sp>
        <p:nvSpPr>
          <p:cNvPr id="463875" name="Rectangle 3" descr="Rectangle: Click to edit Master text styles&#10;Second level&#10;Third level&#10;Fourth level&#10;Fifth level">
            <a:extLst>
              <a:ext uri="{FF2B5EF4-FFF2-40B4-BE49-F238E27FC236}">
                <a16:creationId xmlns:a16="http://schemas.microsoft.com/office/drawing/2014/main" id="{4BD79575-EFEE-4F8C-8920-4D1BC8F86EBA}"/>
              </a:ext>
            </a:extLst>
          </p:cNvPr>
          <p:cNvSpPr>
            <a:spLocks noGrp="1" noChangeArrowheads="1"/>
          </p:cNvSpPr>
          <p:nvPr>
            <p:ph type="body" idx="1"/>
          </p:nvPr>
        </p:nvSpPr>
        <p:spPr/>
        <p:txBody>
          <a:bodyPr/>
          <a:lstStyle/>
          <a:p>
            <a:pPr algn="just"/>
            <a:r>
              <a:rPr lang="zh-CN" altLang="en-US" sz="2800" b="1" dirty="0">
                <a:latin typeface="宋体" panose="02010600030101010101" pitchFamily="2" charset="-122"/>
              </a:rPr>
              <a:t>每一次对内存的访问都要访问页表，页表是放在内存中的，也就是说每一次访问内存的指令至少要访问两次内存，运行速度要下降一半。</a:t>
            </a:r>
          </a:p>
          <a:p>
            <a:pPr algn="just"/>
            <a:r>
              <a:rPr lang="zh-CN" altLang="en-US" sz="2800" b="1" dirty="0">
                <a:latin typeface="宋体" panose="02010600030101010101" pitchFamily="2" charset="-122"/>
              </a:rPr>
              <a:t>把页表放在一组快速存储器中（</a:t>
            </a:r>
            <a:r>
              <a:rPr lang="en-US" altLang="zh-CN" sz="2800" b="1" dirty="0">
                <a:latin typeface="宋体" panose="02010600030101010101" pitchFamily="2" charset="-122"/>
              </a:rPr>
              <a:t>Cache），</a:t>
            </a:r>
            <a:r>
              <a:rPr lang="zh-CN" altLang="en-US" sz="2800" b="1" dirty="0">
                <a:latin typeface="宋体" panose="02010600030101010101" pitchFamily="2" charset="-122"/>
              </a:rPr>
              <a:t>从而加快访问内存的速度。</a:t>
            </a:r>
          </a:p>
          <a:p>
            <a:pPr algn="just"/>
            <a:r>
              <a:rPr lang="zh-CN" altLang="en-US" sz="2800" b="1" dirty="0">
                <a:solidFill>
                  <a:srgbClr val="FF0369"/>
                </a:solidFill>
                <a:latin typeface="宋体" panose="02010600030101010101" pitchFamily="2" charset="-122"/>
              </a:rPr>
              <a:t>快表:</a:t>
            </a:r>
            <a:r>
              <a:rPr lang="zh-CN" altLang="en-US" sz="2800" b="1" dirty="0">
                <a:latin typeface="宋体" panose="02010600030101010101" pitchFamily="2" charset="-122"/>
              </a:rPr>
              <a:t>快速存储器组成的页表.快表又叫相联(联想)存储器</a:t>
            </a:r>
          </a:p>
          <a:p>
            <a:pPr algn="just"/>
            <a:r>
              <a:rPr lang="zh-CN" altLang="en-US" sz="2800" b="1" dirty="0">
                <a:latin typeface="宋体" panose="02010600030101010101" pitchFamily="2" charset="-122"/>
              </a:rPr>
              <a:t>慢表:存放在内存中的页表。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38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38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38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4898" name="Group 2">
            <a:extLst>
              <a:ext uri="{FF2B5EF4-FFF2-40B4-BE49-F238E27FC236}">
                <a16:creationId xmlns:a16="http://schemas.microsoft.com/office/drawing/2014/main" id="{F32DDC67-B50E-49A1-A17D-FB8CF953B7FE}"/>
              </a:ext>
            </a:extLst>
          </p:cNvPr>
          <p:cNvGrpSpPr>
            <a:grpSpLocks/>
          </p:cNvGrpSpPr>
          <p:nvPr/>
        </p:nvGrpSpPr>
        <p:grpSpPr bwMode="auto">
          <a:xfrm>
            <a:off x="379413" y="431800"/>
            <a:ext cx="8231187" cy="6045200"/>
            <a:chOff x="239" y="272"/>
            <a:chExt cx="5185" cy="3808"/>
          </a:xfrm>
        </p:grpSpPr>
        <p:sp>
          <p:nvSpPr>
            <p:cNvPr id="464899" name="Rectangle 3">
              <a:extLst>
                <a:ext uri="{FF2B5EF4-FFF2-40B4-BE49-F238E27FC236}">
                  <a16:creationId xmlns:a16="http://schemas.microsoft.com/office/drawing/2014/main" id="{C958D775-D595-41AF-835B-30DC8D993AFA}"/>
                </a:ext>
              </a:extLst>
            </p:cNvPr>
            <p:cNvSpPr>
              <a:spLocks noChangeArrowheads="1"/>
            </p:cNvSpPr>
            <p:nvPr/>
          </p:nvSpPr>
          <p:spPr bwMode="auto">
            <a:xfrm>
              <a:off x="1008" y="1968"/>
              <a:ext cx="864" cy="144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bg2"/>
                </a:solidFill>
                <a:latin typeface="Times New Roman" panose="02020603050405020304" pitchFamily="18" charset="0"/>
                <a:ea typeface="楷体_GB2312" pitchFamily="49" charset="-122"/>
              </a:endParaRPr>
            </a:p>
            <a:p>
              <a:pPr algn="ctr"/>
              <a:r>
                <a:rPr lang="en-US" altLang="zh-CN" b="1">
                  <a:solidFill>
                    <a:schemeClr val="bg2"/>
                  </a:solidFill>
                  <a:latin typeface="Times New Roman" panose="02020603050405020304" pitchFamily="18" charset="0"/>
                  <a:ea typeface="楷体_GB2312" pitchFamily="49" charset="-122"/>
                </a:rPr>
                <a:t>p’</a:t>
              </a:r>
            </a:p>
          </p:txBody>
        </p:sp>
        <p:sp>
          <p:nvSpPr>
            <p:cNvPr id="464900" name="Text Box 4">
              <a:extLst>
                <a:ext uri="{FF2B5EF4-FFF2-40B4-BE49-F238E27FC236}">
                  <a16:creationId xmlns:a16="http://schemas.microsoft.com/office/drawing/2014/main" id="{4EE3A13D-3815-40F5-A472-E8E41E06ADE8}"/>
                </a:ext>
              </a:extLst>
            </p:cNvPr>
            <p:cNvSpPr txBox="1">
              <a:spLocks noChangeArrowheads="1"/>
            </p:cNvSpPr>
            <p:nvPr/>
          </p:nvSpPr>
          <p:spPr bwMode="auto">
            <a:xfrm>
              <a:off x="1179" y="1680"/>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页表</a:t>
              </a:r>
            </a:p>
          </p:txBody>
        </p:sp>
        <p:sp>
          <p:nvSpPr>
            <p:cNvPr id="464901" name="Line 5">
              <a:extLst>
                <a:ext uri="{FF2B5EF4-FFF2-40B4-BE49-F238E27FC236}">
                  <a16:creationId xmlns:a16="http://schemas.microsoft.com/office/drawing/2014/main" id="{AD5DB25B-8DC3-4F34-B6C8-5EADA3D2F323}"/>
                </a:ext>
              </a:extLst>
            </p:cNvPr>
            <p:cNvSpPr>
              <a:spLocks noChangeShapeType="1"/>
            </p:cNvSpPr>
            <p:nvPr/>
          </p:nvSpPr>
          <p:spPr bwMode="auto">
            <a:xfrm>
              <a:off x="1008" y="2784"/>
              <a:ext cx="864"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2" name="Line 6">
              <a:extLst>
                <a:ext uri="{FF2B5EF4-FFF2-40B4-BE49-F238E27FC236}">
                  <a16:creationId xmlns:a16="http://schemas.microsoft.com/office/drawing/2014/main" id="{497E819F-1D0F-482B-8964-4B2FFCDF1C12}"/>
                </a:ext>
              </a:extLst>
            </p:cNvPr>
            <p:cNvSpPr>
              <a:spLocks noChangeShapeType="1"/>
            </p:cNvSpPr>
            <p:nvPr/>
          </p:nvSpPr>
          <p:spPr bwMode="auto">
            <a:xfrm>
              <a:off x="1008" y="3072"/>
              <a:ext cx="864"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3" name="Text Box 7">
              <a:extLst>
                <a:ext uri="{FF2B5EF4-FFF2-40B4-BE49-F238E27FC236}">
                  <a16:creationId xmlns:a16="http://schemas.microsoft.com/office/drawing/2014/main" id="{642E8945-6DA8-4B79-AB85-DE24EB6B0148}"/>
                </a:ext>
              </a:extLst>
            </p:cNvPr>
            <p:cNvSpPr txBox="1">
              <a:spLocks noChangeArrowheads="1"/>
            </p:cNvSpPr>
            <p:nvPr/>
          </p:nvSpPr>
          <p:spPr bwMode="auto">
            <a:xfrm>
              <a:off x="2015" y="216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b="1">
                <a:latin typeface="Times New Roman" panose="02020603050405020304" pitchFamily="18" charset="0"/>
                <a:ea typeface="楷体_GB2312" pitchFamily="49" charset="-122"/>
              </a:endParaRPr>
            </a:p>
          </p:txBody>
        </p:sp>
        <p:sp>
          <p:nvSpPr>
            <p:cNvPr id="464904" name="Rectangle 8">
              <a:extLst>
                <a:ext uri="{FF2B5EF4-FFF2-40B4-BE49-F238E27FC236}">
                  <a16:creationId xmlns:a16="http://schemas.microsoft.com/office/drawing/2014/main" id="{1EB0B566-6F2A-450F-88C6-807A332485D2}"/>
                </a:ext>
              </a:extLst>
            </p:cNvPr>
            <p:cNvSpPr>
              <a:spLocks noChangeArrowheads="1"/>
            </p:cNvSpPr>
            <p:nvPr/>
          </p:nvSpPr>
          <p:spPr bwMode="auto">
            <a:xfrm>
              <a:off x="1824" y="528"/>
              <a:ext cx="1056"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L</a:t>
              </a:r>
            </a:p>
          </p:txBody>
        </p:sp>
        <p:sp>
          <p:nvSpPr>
            <p:cNvPr id="464905" name="Oval 9">
              <a:extLst>
                <a:ext uri="{FF2B5EF4-FFF2-40B4-BE49-F238E27FC236}">
                  <a16:creationId xmlns:a16="http://schemas.microsoft.com/office/drawing/2014/main" id="{D0C1A34B-D5C2-4540-83C1-0BC78F409449}"/>
                </a:ext>
              </a:extLst>
            </p:cNvPr>
            <p:cNvSpPr>
              <a:spLocks noChangeArrowheads="1"/>
            </p:cNvSpPr>
            <p:nvPr/>
          </p:nvSpPr>
          <p:spPr bwMode="auto">
            <a:xfrm>
              <a:off x="2208" y="1200"/>
              <a:ext cx="384" cy="336"/>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比较</a:t>
              </a:r>
            </a:p>
          </p:txBody>
        </p:sp>
        <p:sp>
          <p:nvSpPr>
            <p:cNvPr id="464906" name="Text Box 10">
              <a:extLst>
                <a:ext uri="{FF2B5EF4-FFF2-40B4-BE49-F238E27FC236}">
                  <a16:creationId xmlns:a16="http://schemas.microsoft.com/office/drawing/2014/main" id="{1CCBD8BF-2E92-497D-A6CD-D67819AEDA00}"/>
                </a:ext>
              </a:extLst>
            </p:cNvPr>
            <p:cNvSpPr txBox="1">
              <a:spLocks noChangeArrowheads="1"/>
            </p:cNvSpPr>
            <p:nvPr/>
          </p:nvSpPr>
          <p:spPr bwMode="auto">
            <a:xfrm>
              <a:off x="2428" y="1488"/>
              <a:ext cx="5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ea typeface="楷体_GB2312" pitchFamily="49" charset="-122"/>
                </a:rPr>
                <a:t>P&gt;=L</a:t>
              </a:r>
            </a:p>
          </p:txBody>
        </p:sp>
        <p:sp>
          <p:nvSpPr>
            <p:cNvPr id="464907" name="Line 11">
              <a:extLst>
                <a:ext uri="{FF2B5EF4-FFF2-40B4-BE49-F238E27FC236}">
                  <a16:creationId xmlns:a16="http://schemas.microsoft.com/office/drawing/2014/main" id="{2E973974-EE67-4591-98F5-B7C818C923BB}"/>
                </a:ext>
              </a:extLst>
            </p:cNvPr>
            <p:cNvSpPr>
              <a:spLocks noChangeShapeType="1"/>
            </p:cNvSpPr>
            <p:nvPr/>
          </p:nvSpPr>
          <p:spPr bwMode="auto">
            <a:xfrm>
              <a:off x="2400" y="816"/>
              <a:ext cx="1" cy="384"/>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8" name="Line 12">
              <a:extLst>
                <a:ext uri="{FF2B5EF4-FFF2-40B4-BE49-F238E27FC236}">
                  <a16:creationId xmlns:a16="http://schemas.microsoft.com/office/drawing/2014/main" id="{BE4EC3BE-4FC6-490D-B5A2-5BAE44956805}"/>
                </a:ext>
              </a:extLst>
            </p:cNvPr>
            <p:cNvSpPr>
              <a:spLocks noChangeShapeType="1"/>
            </p:cNvSpPr>
            <p:nvPr/>
          </p:nvSpPr>
          <p:spPr bwMode="auto">
            <a:xfrm>
              <a:off x="2400" y="1552"/>
              <a:ext cx="1" cy="576"/>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09" name="Line 13">
              <a:extLst>
                <a:ext uri="{FF2B5EF4-FFF2-40B4-BE49-F238E27FC236}">
                  <a16:creationId xmlns:a16="http://schemas.microsoft.com/office/drawing/2014/main" id="{6E6577A9-B5DB-4B57-9043-B8F4BAA9D77A}"/>
                </a:ext>
              </a:extLst>
            </p:cNvPr>
            <p:cNvSpPr>
              <a:spLocks noChangeShapeType="1"/>
            </p:cNvSpPr>
            <p:nvPr/>
          </p:nvSpPr>
          <p:spPr bwMode="auto">
            <a:xfrm flipH="1">
              <a:off x="1008" y="1392"/>
              <a:ext cx="1200"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0" name="Rectangle 14">
              <a:extLst>
                <a:ext uri="{FF2B5EF4-FFF2-40B4-BE49-F238E27FC236}">
                  <a16:creationId xmlns:a16="http://schemas.microsoft.com/office/drawing/2014/main" id="{83AE1C3C-F18B-4CF1-B549-6881539609B8}"/>
                </a:ext>
              </a:extLst>
            </p:cNvPr>
            <p:cNvSpPr>
              <a:spLocks noChangeArrowheads="1"/>
            </p:cNvSpPr>
            <p:nvPr/>
          </p:nvSpPr>
          <p:spPr bwMode="auto">
            <a:xfrm>
              <a:off x="3312" y="1968"/>
              <a:ext cx="720" cy="1104"/>
            </a:xfrm>
            <a:prstGeom prst="rect">
              <a:avLst/>
            </a:prstGeom>
            <a:solidFill>
              <a:schemeClr val="accent2"/>
            </a:solidFill>
            <a:ln w="38100">
              <a:solidFill>
                <a:srgbClr val="66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64911" name="Text Box 15">
              <a:extLst>
                <a:ext uri="{FF2B5EF4-FFF2-40B4-BE49-F238E27FC236}">
                  <a16:creationId xmlns:a16="http://schemas.microsoft.com/office/drawing/2014/main" id="{4D1ECA85-A790-4728-8463-4E3CEDE4B07C}"/>
                </a:ext>
              </a:extLst>
            </p:cNvPr>
            <p:cNvSpPr txBox="1">
              <a:spLocks noChangeArrowheads="1"/>
            </p:cNvSpPr>
            <p:nvPr/>
          </p:nvSpPr>
          <p:spPr bwMode="auto">
            <a:xfrm>
              <a:off x="3360" y="23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12" name="Text Box 16">
              <a:extLst>
                <a:ext uri="{FF2B5EF4-FFF2-40B4-BE49-F238E27FC236}">
                  <a16:creationId xmlns:a16="http://schemas.microsoft.com/office/drawing/2014/main" id="{1940F380-329D-4CE6-B4AF-233C24171EB4}"/>
                </a:ext>
              </a:extLst>
            </p:cNvPr>
            <p:cNvSpPr txBox="1">
              <a:spLocks noChangeArrowheads="1"/>
            </p:cNvSpPr>
            <p:nvPr/>
          </p:nvSpPr>
          <p:spPr bwMode="auto">
            <a:xfrm>
              <a:off x="3744" y="23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13" name="Line 17">
              <a:extLst>
                <a:ext uri="{FF2B5EF4-FFF2-40B4-BE49-F238E27FC236}">
                  <a16:creationId xmlns:a16="http://schemas.microsoft.com/office/drawing/2014/main" id="{89CF285B-26CF-4A29-9365-329171104973}"/>
                </a:ext>
              </a:extLst>
            </p:cNvPr>
            <p:cNvSpPr>
              <a:spLocks noChangeShapeType="1"/>
            </p:cNvSpPr>
            <p:nvPr/>
          </p:nvSpPr>
          <p:spPr bwMode="auto">
            <a:xfrm>
              <a:off x="3312" y="2112"/>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4" name="Line 18">
              <a:extLst>
                <a:ext uri="{FF2B5EF4-FFF2-40B4-BE49-F238E27FC236}">
                  <a16:creationId xmlns:a16="http://schemas.microsoft.com/office/drawing/2014/main" id="{F79104EF-EF9B-495C-AAB8-2AAA05502E1F}"/>
                </a:ext>
              </a:extLst>
            </p:cNvPr>
            <p:cNvSpPr>
              <a:spLocks noChangeShapeType="1"/>
            </p:cNvSpPr>
            <p:nvPr/>
          </p:nvSpPr>
          <p:spPr bwMode="auto">
            <a:xfrm>
              <a:off x="3312" y="2400"/>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5" name="Line 19">
              <a:extLst>
                <a:ext uri="{FF2B5EF4-FFF2-40B4-BE49-F238E27FC236}">
                  <a16:creationId xmlns:a16="http://schemas.microsoft.com/office/drawing/2014/main" id="{568B2E2E-8BEA-4B1F-B40C-843FD29147B5}"/>
                </a:ext>
              </a:extLst>
            </p:cNvPr>
            <p:cNvSpPr>
              <a:spLocks noChangeShapeType="1"/>
            </p:cNvSpPr>
            <p:nvPr/>
          </p:nvSpPr>
          <p:spPr bwMode="auto">
            <a:xfrm>
              <a:off x="3312" y="2640"/>
              <a:ext cx="720"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16" name="Text Box 20">
              <a:extLst>
                <a:ext uri="{FF2B5EF4-FFF2-40B4-BE49-F238E27FC236}">
                  <a16:creationId xmlns:a16="http://schemas.microsoft.com/office/drawing/2014/main" id="{EC6D7242-0016-4EBE-9BD2-E016FC64D62C}"/>
                </a:ext>
              </a:extLst>
            </p:cNvPr>
            <p:cNvSpPr txBox="1">
              <a:spLocks noChangeArrowheads="1"/>
            </p:cNvSpPr>
            <p:nvPr/>
          </p:nvSpPr>
          <p:spPr bwMode="auto">
            <a:xfrm>
              <a:off x="3456"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7" name="Text Box 21">
              <a:extLst>
                <a:ext uri="{FF2B5EF4-FFF2-40B4-BE49-F238E27FC236}">
                  <a16:creationId xmlns:a16="http://schemas.microsoft.com/office/drawing/2014/main" id="{BD92C3EA-669B-42DA-BD15-B1C003C334D3}"/>
                </a:ext>
              </a:extLst>
            </p:cNvPr>
            <p:cNvSpPr txBox="1">
              <a:spLocks noChangeArrowheads="1"/>
            </p:cNvSpPr>
            <p:nvPr/>
          </p:nvSpPr>
          <p:spPr bwMode="auto">
            <a:xfrm>
              <a:off x="3572"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8" name="Text Box 22">
              <a:extLst>
                <a:ext uri="{FF2B5EF4-FFF2-40B4-BE49-F238E27FC236}">
                  <a16:creationId xmlns:a16="http://schemas.microsoft.com/office/drawing/2014/main" id="{BB0B004D-E736-4F63-98B6-1D45FEE3BABC}"/>
                </a:ext>
              </a:extLst>
            </p:cNvPr>
            <p:cNvSpPr txBox="1">
              <a:spLocks noChangeArrowheads="1"/>
            </p:cNvSpPr>
            <p:nvPr/>
          </p:nvSpPr>
          <p:spPr bwMode="auto">
            <a:xfrm>
              <a:off x="3696" y="2640"/>
              <a:ext cx="1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64919" name="Text Box 23">
              <a:extLst>
                <a:ext uri="{FF2B5EF4-FFF2-40B4-BE49-F238E27FC236}">
                  <a16:creationId xmlns:a16="http://schemas.microsoft.com/office/drawing/2014/main" id="{E9126A29-3C9E-4829-86EC-A626FF1729B4}"/>
                </a:ext>
              </a:extLst>
            </p:cNvPr>
            <p:cNvSpPr txBox="1">
              <a:spLocks noChangeArrowheads="1"/>
            </p:cNvSpPr>
            <p:nvPr/>
          </p:nvSpPr>
          <p:spPr bwMode="auto">
            <a:xfrm>
              <a:off x="3407" y="1632"/>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快表</a:t>
              </a:r>
            </a:p>
          </p:txBody>
        </p:sp>
        <p:sp>
          <p:nvSpPr>
            <p:cNvPr id="464920" name="Line 24">
              <a:extLst>
                <a:ext uri="{FF2B5EF4-FFF2-40B4-BE49-F238E27FC236}">
                  <a16:creationId xmlns:a16="http://schemas.microsoft.com/office/drawing/2014/main" id="{046D934E-BEF6-40BB-B86C-A816B28EA03E}"/>
                </a:ext>
              </a:extLst>
            </p:cNvPr>
            <p:cNvSpPr>
              <a:spLocks noChangeShapeType="1"/>
            </p:cNvSpPr>
            <p:nvPr/>
          </p:nvSpPr>
          <p:spPr bwMode="auto">
            <a:xfrm>
              <a:off x="3552" y="2400"/>
              <a:ext cx="1"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1" name="Line 25">
              <a:extLst>
                <a:ext uri="{FF2B5EF4-FFF2-40B4-BE49-F238E27FC236}">
                  <a16:creationId xmlns:a16="http://schemas.microsoft.com/office/drawing/2014/main" id="{E8A1993C-99F8-4D8A-B8D5-9E3F24F6F464}"/>
                </a:ext>
              </a:extLst>
            </p:cNvPr>
            <p:cNvSpPr>
              <a:spLocks noChangeShapeType="1"/>
            </p:cNvSpPr>
            <p:nvPr/>
          </p:nvSpPr>
          <p:spPr bwMode="auto">
            <a:xfrm>
              <a:off x="3744" y="2400"/>
              <a:ext cx="1"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2" name="Line 26">
              <a:extLst>
                <a:ext uri="{FF2B5EF4-FFF2-40B4-BE49-F238E27FC236}">
                  <a16:creationId xmlns:a16="http://schemas.microsoft.com/office/drawing/2014/main" id="{F13064D7-D721-49CC-A885-E2B17EFB8AF0}"/>
                </a:ext>
              </a:extLst>
            </p:cNvPr>
            <p:cNvSpPr>
              <a:spLocks noChangeShapeType="1"/>
            </p:cNvSpPr>
            <p:nvPr/>
          </p:nvSpPr>
          <p:spPr bwMode="auto">
            <a:xfrm>
              <a:off x="3024" y="1392"/>
              <a:ext cx="1" cy="1584"/>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3" name="Line 27">
              <a:extLst>
                <a:ext uri="{FF2B5EF4-FFF2-40B4-BE49-F238E27FC236}">
                  <a16:creationId xmlns:a16="http://schemas.microsoft.com/office/drawing/2014/main" id="{45F67856-E8C2-4D56-A520-3DA2408E4259}"/>
                </a:ext>
              </a:extLst>
            </p:cNvPr>
            <p:cNvSpPr>
              <a:spLocks noChangeShapeType="1"/>
            </p:cNvSpPr>
            <p:nvPr/>
          </p:nvSpPr>
          <p:spPr bwMode="auto">
            <a:xfrm>
              <a:off x="3024" y="201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4" name="Line 28">
              <a:extLst>
                <a:ext uri="{FF2B5EF4-FFF2-40B4-BE49-F238E27FC236}">
                  <a16:creationId xmlns:a16="http://schemas.microsoft.com/office/drawing/2014/main" id="{BF99D1EA-A907-4A4D-BEAF-BC8ED53009DF}"/>
                </a:ext>
              </a:extLst>
            </p:cNvPr>
            <p:cNvSpPr>
              <a:spLocks noChangeShapeType="1"/>
            </p:cNvSpPr>
            <p:nvPr/>
          </p:nvSpPr>
          <p:spPr bwMode="auto">
            <a:xfrm>
              <a:off x="3024" y="225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5" name="Line 29">
              <a:extLst>
                <a:ext uri="{FF2B5EF4-FFF2-40B4-BE49-F238E27FC236}">
                  <a16:creationId xmlns:a16="http://schemas.microsoft.com/office/drawing/2014/main" id="{57ABE883-9890-4BC1-B413-DCEA3CDAC2EB}"/>
                </a:ext>
              </a:extLst>
            </p:cNvPr>
            <p:cNvSpPr>
              <a:spLocks noChangeShapeType="1"/>
            </p:cNvSpPr>
            <p:nvPr/>
          </p:nvSpPr>
          <p:spPr bwMode="auto">
            <a:xfrm>
              <a:off x="3024" y="249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6" name="Line 30">
              <a:extLst>
                <a:ext uri="{FF2B5EF4-FFF2-40B4-BE49-F238E27FC236}">
                  <a16:creationId xmlns:a16="http://schemas.microsoft.com/office/drawing/2014/main" id="{494609D3-11D7-4FB8-BA27-6B1C3BC23F22}"/>
                </a:ext>
              </a:extLst>
            </p:cNvPr>
            <p:cNvSpPr>
              <a:spLocks noChangeShapeType="1"/>
            </p:cNvSpPr>
            <p:nvPr/>
          </p:nvSpPr>
          <p:spPr bwMode="auto">
            <a:xfrm>
              <a:off x="3024" y="273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7" name="Line 31">
              <a:extLst>
                <a:ext uri="{FF2B5EF4-FFF2-40B4-BE49-F238E27FC236}">
                  <a16:creationId xmlns:a16="http://schemas.microsoft.com/office/drawing/2014/main" id="{3587D0C5-7AFC-4CEB-B92E-82E503ACB8D2}"/>
                </a:ext>
              </a:extLst>
            </p:cNvPr>
            <p:cNvSpPr>
              <a:spLocks noChangeShapeType="1"/>
            </p:cNvSpPr>
            <p:nvPr/>
          </p:nvSpPr>
          <p:spPr bwMode="auto">
            <a:xfrm>
              <a:off x="3024" y="2976"/>
              <a:ext cx="288" cy="1"/>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8" name="Line 32">
              <a:extLst>
                <a:ext uri="{FF2B5EF4-FFF2-40B4-BE49-F238E27FC236}">
                  <a16:creationId xmlns:a16="http://schemas.microsoft.com/office/drawing/2014/main" id="{DC5A759A-DAF9-4DAC-BA59-49526A4A60BB}"/>
                </a:ext>
              </a:extLst>
            </p:cNvPr>
            <p:cNvSpPr>
              <a:spLocks noChangeShapeType="1"/>
            </p:cNvSpPr>
            <p:nvPr/>
          </p:nvSpPr>
          <p:spPr bwMode="auto">
            <a:xfrm>
              <a:off x="4032" y="2496"/>
              <a:ext cx="336"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29" name="Rectangle 33">
              <a:extLst>
                <a:ext uri="{FF2B5EF4-FFF2-40B4-BE49-F238E27FC236}">
                  <a16:creationId xmlns:a16="http://schemas.microsoft.com/office/drawing/2014/main" id="{A7F9C39E-677F-4880-95D7-D2549F65D66E}"/>
                </a:ext>
              </a:extLst>
            </p:cNvPr>
            <p:cNvSpPr>
              <a:spLocks noChangeArrowheads="1"/>
            </p:cNvSpPr>
            <p:nvPr/>
          </p:nvSpPr>
          <p:spPr bwMode="auto">
            <a:xfrm>
              <a:off x="240" y="528"/>
              <a:ext cx="1056"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b</a:t>
              </a:r>
            </a:p>
          </p:txBody>
        </p:sp>
        <p:sp>
          <p:nvSpPr>
            <p:cNvPr id="464930" name="Oval 34">
              <a:extLst>
                <a:ext uri="{FF2B5EF4-FFF2-40B4-BE49-F238E27FC236}">
                  <a16:creationId xmlns:a16="http://schemas.microsoft.com/office/drawing/2014/main" id="{36F4850D-93BE-4C4A-BE43-50364D40F67D}"/>
                </a:ext>
              </a:extLst>
            </p:cNvPr>
            <p:cNvSpPr>
              <a:spLocks noChangeArrowheads="1"/>
            </p:cNvSpPr>
            <p:nvPr/>
          </p:nvSpPr>
          <p:spPr bwMode="auto">
            <a:xfrm>
              <a:off x="624" y="1200"/>
              <a:ext cx="384" cy="336"/>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a:solidFill>
                    <a:schemeClr val="bg2"/>
                  </a:solidFill>
                  <a:latin typeface="Times New Roman" panose="02020603050405020304" pitchFamily="18" charset="0"/>
                  <a:ea typeface="楷体_GB2312" pitchFamily="49" charset="-122"/>
                </a:rPr>
                <a:t>+</a:t>
              </a:r>
            </a:p>
          </p:txBody>
        </p:sp>
        <p:sp>
          <p:nvSpPr>
            <p:cNvPr id="464931" name="Line 35">
              <a:extLst>
                <a:ext uri="{FF2B5EF4-FFF2-40B4-BE49-F238E27FC236}">
                  <a16:creationId xmlns:a16="http://schemas.microsoft.com/office/drawing/2014/main" id="{B0E5BB23-1B24-4097-A3DE-8AD7DA4EA46B}"/>
                </a:ext>
              </a:extLst>
            </p:cNvPr>
            <p:cNvSpPr>
              <a:spLocks noChangeShapeType="1"/>
            </p:cNvSpPr>
            <p:nvPr/>
          </p:nvSpPr>
          <p:spPr bwMode="auto">
            <a:xfrm>
              <a:off x="816" y="816"/>
              <a:ext cx="0" cy="384"/>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2" name="Line 36">
              <a:extLst>
                <a:ext uri="{FF2B5EF4-FFF2-40B4-BE49-F238E27FC236}">
                  <a16:creationId xmlns:a16="http://schemas.microsoft.com/office/drawing/2014/main" id="{0385F6C8-95B6-4F9D-B436-830F2F7D3F71}"/>
                </a:ext>
              </a:extLst>
            </p:cNvPr>
            <p:cNvSpPr>
              <a:spLocks noChangeShapeType="1"/>
            </p:cNvSpPr>
            <p:nvPr/>
          </p:nvSpPr>
          <p:spPr bwMode="auto">
            <a:xfrm>
              <a:off x="816" y="1536"/>
              <a:ext cx="0" cy="139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3" name="Line 37">
              <a:extLst>
                <a:ext uri="{FF2B5EF4-FFF2-40B4-BE49-F238E27FC236}">
                  <a16:creationId xmlns:a16="http://schemas.microsoft.com/office/drawing/2014/main" id="{31E9F142-51C6-4F8A-9AFE-2314259CC40B}"/>
                </a:ext>
              </a:extLst>
            </p:cNvPr>
            <p:cNvSpPr>
              <a:spLocks noChangeShapeType="1"/>
            </p:cNvSpPr>
            <p:nvPr/>
          </p:nvSpPr>
          <p:spPr bwMode="auto">
            <a:xfrm>
              <a:off x="816" y="2928"/>
              <a:ext cx="192"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4" name="Rectangle 38">
              <a:extLst>
                <a:ext uri="{FF2B5EF4-FFF2-40B4-BE49-F238E27FC236}">
                  <a16:creationId xmlns:a16="http://schemas.microsoft.com/office/drawing/2014/main" id="{47264D53-5451-4D98-8764-31E8AF24C886}"/>
                </a:ext>
              </a:extLst>
            </p:cNvPr>
            <p:cNvSpPr>
              <a:spLocks noChangeArrowheads="1"/>
            </p:cNvSpPr>
            <p:nvPr/>
          </p:nvSpPr>
          <p:spPr bwMode="auto">
            <a:xfrm>
              <a:off x="3360" y="531"/>
              <a:ext cx="2064" cy="288"/>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页号</a:t>
              </a:r>
              <a:r>
                <a:rPr lang="en-US" altLang="zh-CN" b="1">
                  <a:solidFill>
                    <a:schemeClr val="bg2"/>
                  </a:solidFill>
                  <a:latin typeface="Times New Roman" panose="02020603050405020304" pitchFamily="18" charset="0"/>
                  <a:ea typeface="楷体_GB2312" pitchFamily="49" charset="-122"/>
                </a:rPr>
                <a:t>p</a:t>
              </a:r>
              <a:r>
                <a:rPr lang="en-US" altLang="zh-CN" b="1">
                  <a:solidFill>
                    <a:schemeClr val="folHlink"/>
                  </a:solidFill>
                  <a:latin typeface="楷体_GB2312" pitchFamily="49" charset="-122"/>
                  <a:ea typeface="楷体_GB2312" pitchFamily="49" charset="-122"/>
                </a:rPr>
                <a:t>  </a:t>
              </a:r>
              <a:r>
                <a:rPr lang="zh-CN" altLang="en-US" b="1">
                  <a:solidFill>
                    <a:schemeClr val="bg2"/>
                  </a:solidFill>
                  <a:latin typeface="Times New Roman" panose="02020603050405020304" pitchFamily="18" charset="0"/>
                  <a:ea typeface="楷体_GB2312" pitchFamily="49" charset="-122"/>
                </a:rPr>
                <a:t>页内地址</a:t>
              </a:r>
              <a:r>
                <a:rPr lang="en-US" altLang="zh-CN" b="1">
                  <a:solidFill>
                    <a:schemeClr val="folHlink"/>
                  </a:solidFill>
                  <a:latin typeface="Times New Roman" panose="02020603050405020304" pitchFamily="18" charset="0"/>
                </a:rPr>
                <a:t>d</a:t>
              </a:r>
            </a:p>
          </p:txBody>
        </p:sp>
        <p:sp>
          <p:nvSpPr>
            <p:cNvPr id="464935" name="Line 39">
              <a:extLst>
                <a:ext uri="{FF2B5EF4-FFF2-40B4-BE49-F238E27FC236}">
                  <a16:creationId xmlns:a16="http://schemas.microsoft.com/office/drawing/2014/main" id="{C2D20360-937F-4B47-AB8B-DEB4154A70BC}"/>
                </a:ext>
              </a:extLst>
            </p:cNvPr>
            <p:cNvSpPr>
              <a:spLocks noChangeShapeType="1"/>
            </p:cNvSpPr>
            <p:nvPr/>
          </p:nvSpPr>
          <p:spPr bwMode="auto">
            <a:xfrm>
              <a:off x="4272" y="519"/>
              <a:ext cx="0" cy="288"/>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6" name="Line 40">
              <a:extLst>
                <a:ext uri="{FF2B5EF4-FFF2-40B4-BE49-F238E27FC236}">
                  <a16:creationId xmlns:a16="http://schemas.microsoft.com/office/drawing/2014/main" id="{4FD6025F-B871-4EBF-8845-367FF5AA480D}"/>
                </a:ext>
              </a:extLst>
            </p:cNvPr>
            <p:cNvSpPr>
              <a:spLocks noChangeShapeType="1"/>
            </p:cNvSpPr>
            <p:nvPr/>
          </p:nvSpPr>
          <p:spPr bwMode="auto">
            <a:xfrm>
              <a:off x="3840" y="816"/>
              <a:ext cx="0" cy="576"/>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7" name="Line 41">
              <a:extLst>
                <a:ext uri="{FF2B5EF4-FFF2-40B4-BE49-F238E27FC236}">
                  <a16:creationId xmlns:a16="http://schemas.microsoft.com/office/drawing/2014/main" id="{5AB1A287-B488-4A59-B943-69BFCF4FA8D7}"/>
                </a:ext>
              </a:extLst>
            </p:cNvPr>
            <p:cNvSpPr>
              <a:spLocks noChangeShapeType="1"/>
            </p:cNvSpPr>
            <p:nvPr/>
          </p:nvSpPr>
          <p:spPr bwMode="auto">
            <a:xfrm flipH="1">
              <a:off x="2592" y="1392"/>
              <a:ext cx="1248"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38" name="Rectangle 42">
              <a:extLst>
                <a:ext uri="{FF2B5EF4-FFF2-40B4-BE49-F238E27FC236}">
                  <a16:creationId xmlns:a16="http://schemas.microsoft.com/office/drawing/2014/main" id="{1ACD3C2A-64BF-4ECE-A02D-7BFDBB488DD2}"/>
                </a:ext>
              </a:extLst>
            </p:cNvPr>
            <p:cNvSpPr>
              <a:spLocks noChangeArrowheads="1"/>
            </p:cNvSpPr>
            <p:nvPr/>
          </p:nvSpPr>
          <p:spPr bwMode="auto">
            <a:xfrm>
              <a:off x="3984" y="3504"/>
              <a:ext cx="1056" cy="24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folHlink"/>
                </a:solidFill>
                <a:latin typeface="Times New Roman" panose="02020603050405020304" pitchFamily="18" charset="0"/>
                <a:ea typeface="楷体_GB2312" pitchFamily="49" charset="-122"/>
              </a:endParaRPr>
            </a:p>
          </p:txBody>
        </p:sp>
        <p:sp>
          <p:nvSpPr>
            <p:cNvPr id="464939" name="Line 43">
              <a:extLst>
                <a:ext uri="{FF2B5EF4-FFF2-40B4-BE49-F238E27FC236}">
                  <a16:creationId xmlns:a16="http://schemas.microsoft.com/office/drawing/2014/main" id="{95CCC61E-342B-4416-B327-0411ED20F355}"/>
                </a:ext>
              </a:extLst>
            </p:cNvPr>
            <p:cNvSpPr>
              <a:spLocks noChangeShapeType="1"/>
            </p:cNvSpPr>
            <p:nvPr/>
          </p:nvSpPr>
          <p:spPr bwMode="auto">
            <a:xfrm>
              <a:off x="4512" y="3504"/>
              <a:ext cx="0" cy="24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0" name="Text Box 44">
              <a:extLst>
                <a:ext uri="{FF2B5EF4-FFF2-40B4-BE49-F238E27FC236}">
                  <a16:creationId xmlns:a16="http://schemas.microsoft.com/office/drawing/2014/main" id="{8A41272F-BC5E-43C2-A505-D520CFA0F592}"/>
                </a:ext>
              </a:extLst>
            </p:cNvPr>
            <p:cNvSpPr txBox="1">
              <a:spLocks noChangeArrowheads="1"/>
            </p:cNvSpPr>
            <p:nvPr/>
          </p:nvSpPr>
          <p:spPr bwMode="auto">
            <a:xfrm>
              <a:off x="4070" y="3456"/>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P’</a:t>
              </a:r>
            </a:p>
          </p:txBody>
        </p:sp>
        <p:sp>
          <p:nvSpPr>
            <p:cNvPr id="464941" name="Text Box 45">
              <a:extLst>
                <a:ext uri="{FF2B5EF4-FFF2-40B4-BE49-F238E27FC236}">
                  <a16:creationId xmlns:a16="http://schemas.microsoft.com/office/drawing/2014/main" id="{D130355B-494D-45B0-8B16-222642D65B61}"/>
                </a:ext>
              </a:extLst>
            </p:cNvPr>
            <p:cNvSpPr txBox="1">
              <a:spLocks noChangeArrowheads="1"/>
            </p:cNvSpPr>
            <p:nvPr/>
          </p:nvSpPr>
          <p:spPr bwMode="auto">
            <a:xfrm>
              <a:off x="4790" y="345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d</a:t>
              </a:r>
            </a:p>
          </p:txBody>
        </p:sp>
        <p:sp>
          <p:nvSpPr>
            <p:cNvPr id="464942" name="Text Box 46">
              <a:extLst>
                <a:ext uri="{FF2B5EF4-FFF2-40B4-BE49-F238E27FC236}">
                  <a16:creationId xmlns:a16="http://schemas.microsoft.com/office/drawing/2014/main" id="{FF9053EF-904B-4D4B-8F2D-7E47E93A58CF}"/>
                </a:ext>
              </a:extLst>
            </p:cNvPr>
            <p:cNvSpPr txBox="1">
              <a:spLocks noChangeArrowheads="1"/>
            </p:cNvSpPr>
            <p:nvPr/>
          </p:nvSpPr>
          <p:spPr bwMode="auto">
            <a:xfrm>
              <a:off x="4127" y="379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物理地址</a:t>
              </a:r>
            </a:p>
          </p:txBody>
        </p:sp>
        <p:sp>
          <p:nvSpPr>
            <p:cNvPr id="464943" name="Line 47">
              <a:extLst>
                <a:ext uri="{FF2B5EF4-FFF2-40B4-BE49-F238E27FC236}">
                  <a16:creationId xmlns:a16="http://schemas.microsoft.com/office/drawing/2014/main" id="{8C4F168A-7C3F-49FF-A078-BDB7D4CE194B}"/>
                </a:ext>
              </a:extLst>
            </p:cNvPr>
            <p:cNvSpPr>
              <a:spLocks noChangeShapeType="1"/>
            </p:cNvSpPr>
            <p:nvPr/>
          </p:nvSpPr>
          <p:spPr bwMode="auto">
            <a:xfrm>
              <a:off x="1392" y="3072"/>
              <a:ext cx="1" cy="19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4" name="Line 48">
              <a:extLst>
                <a:ext uri="{FF2B5EF4-FFF2-40B4-BE49-F238E27FC236}">
                  <a16:creationId xmlns:a16="http://schemas.microsoft.com/office/drawing/2014/main" id="{37632FBA-F3BE-44D2-ADE9-25DF339E017F}"/>
                </a:ext>
              </a:extLst>
            </p:cNvPr>
            <p:cNvSpPr>
              <a:spLocks noChangeShapeType="1"/>
            </p:cNvSpPr>
            <p:nvPr/>
          </p:nvSpPr>
          <p:spPr bwMode="auto">
            <a:xfrm>
              <a:off x="1391" y="3264"/>
              <a:ext cx="2785" cy="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5" name="Line 49">
              <a:extLst>
                <a:ext uri="{FF2B5EF4-FFF2-40B4-BE49-F238E27FC236}">
                  <a16:creationId xmlns:a16="http://schemas.microsoft.com/office/drawing/2014/main" id="{9E214AC6-4F2B-4E7C-8A20-6D33DB2C039E}"/>
                </a:ext>
              </a:extLst>
            </p:cNvPr>
            <p:cNvSpPr>
              <a:spLocks noChangeShapeType="1"/>
            </p:cNvSpPr>
            <p:nvPr/>
          </p:nvSpPr>
          <p:spPr bwMode="auto">
            <a:xfrm>
              <a:off x="4176" y="3264"/>
              <a:ext cx="1" cy="24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6" name="Line 50">
              <a:extLst>
                <a:ext uri="{FF2B5EF4-FFF2-40B4-BE49-F238E27FC236}">
                  <a16:creationId xmlns:a16="http://schemas.microsoft.com/office/drawing/2014/main" id="{A77ACC2A-28B5-4D19-A665-A4C9B8493DE1}"/>
                </a:ext>
              </a:extLst>
            </p:cNvPr>
            <p:cNvSpPr>
              <a:spLocks noChangeShapeType="1"/>
            </p:cNvSpPr>
            <p:nvPr/>
          </p:nvSpPr>
          <p:spPr bwMode="auto">
            <a:xfrm flipV="1">
              <a:off x="3648" y="3072"/>
              <a:ext cx="1" cy="192"/>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7" name="Line 51">
              <a:extLst>
                <a:ext uri="{FF2B5EF4-FFF2-40B4-BE49-F238E27FC236}">
                  <a16:creationId xmlns:a16="http://schemas.microsoft.com/office/drawing/2014/main" id="{18210FA8-09B4-445D-8147-1230082C588C}"/>
                </a:ext>
              </a:extLst>
            </p:cNvPr>
            <p:cNvSpPr>
              <a:spLocks noChangeShapeType="1"/>
            </p:cNvSpPr>
            <p:nvPr/>
          </p:nvSpPr>
          <p:spPr bwMode="auto">
            <a:xfrm>
              <a:off x="4032" y="2496"/>
              <a:ext cx="336" cy="1"/>
            </a:xfrm>
            <a:prstGeom prst="line">
              <a:avLst/>
            </a:prstGeom>
            <a:noFill/>
            <a:ln w="38100">
              <a:solidFill>
                <a:srgbClr val="66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8" name="Line 52">
              <a:extLst>
                <a:ext uri="{FF2B5EF4-FFF2-40B4-BE49-F238E27FC236}">
                  <a16:creationId xmlns:a16="http://schemas.microsoft.com/office/drawing/2014/main" id="{25C429B5-60ED-45C3-8557-78D5A4611E4B}"/>
                </a:ext>
              </a:extLst>
            </p:cNvPr>
            <p:cNvSpPr>
              <a:spLocks noChangeShapeType="1"/>
            </p:cNvSpPr>
            <p:nvPr/>
          </p:nvSpPr>
          <p:spPr bwMode="auto">
            <a:xfrm>
              <a:off x="4368" y="2496"/>
              <a:ext cx="1" cy="1008"/>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49" name="Line 53">
              <a:extLst>
                <a:ext uri="{FF2B5EF4-FFF2-40B4-BE49-F238E27FC236}">
                  <a16:creationId xmlns:a16="http://schemas.microsoft.com/office/drawing/2014/main" id="{F7842666-D9E5-4969-A85D-62D9F0734066}"/>
                </a:ext>
              </a:extLst>
            </p:cNvPr>
            <p:cNvSpPr>
              <a:spLocks noChangeShapeType="1"/>
            </p:cNvSpPr>
            <p:nvPr/>
          </p:nvSpPr>
          <p:spPr bwMode="auto">
            <a:xfrm>
              <a:off x="4848" y="816"/>
              <a:ext cx="1" cy="2688"/>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4950" name="Text Box 54">
              <a:extLst>
                <a:ext uri="{FF2B5EF4-FFF2-40B4-BE49-F238E27FC236}">
                  <a16:creationId xmlns:a16="http://schemas.microsoft.com/office/drawing/2014/main" id="{C56445D5-4BB9-4D1B-825A-A33A11C179EF}"/>
                </a:ext>
              </a:extLst>
            </p:cNvPr>
            <p:cNvSpPr txBox="1">
              <a:spLocks noChangeArrowheads="1"/>
            </p:cNvSpPr>
            <p:nvPr/>
          </p:nvSpPr>
          <p:spPr bwMode="auto">
            <a:xfrm>
              <a:off x="239" y="272"/>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页表地址寄存器</a:t>
              </a:r>
            </a:p>
          </p:txBody>
        </p:sp>
        <p:sp>
          <p:nvSpPr>
            <p:cNvPr id="464951" name="Text Box 55">
              <a:extLst>
                <a:ext uri="{FF2B5EF4-FFF2-40B4-BE49-F238E27FC236}">
                  <a16:creationId xmlns:a16="http://schemas.microsoft.com/office/drawing/2014/main" id="{BB4F5225-0E4B-460F-A02B-C05F1114B30F}"/>
                </a:ext>
              </a:extLst>
            </p:cNvPr>
            <p:cNvSpPr txBox="1">
              <a:spLocks noChangeArrowheads="1"/>
            </p:cNvSpPr>
            <p:nvPr/>
          </p:nvSpPr>
          <p:spPr bwMode="auto">
            <a:xfrm>
              <a:off x="1844" y="272"/>
              <a:ext cx="12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页表长度寄存器</a:t>
              </a:r>
            </a:p>
          </p:txBody>
        </p:sp>
        <p:sp>
          <p:nvSpPr>
            <p:cNvPr id="464952" name="Text Box 56">
              <a:extLst>
                <a:ext uri="{FF2B5EF4-FFF2-40B4-BE49-F238E27FC236}">
                  <a16:creationId xmlns:a16="http://schemas.microsoft.com/office/drawing/2014/main" id="{BA896D38-0A60-462C-9627-5E5482577F7A}"/>
                </a:ext>
              </a:extLst>
            </p:cNvPr>
            <p:cNvSpPr txBox="1">
              <a:spLocks noChangeArrowheads="1"/>
            </p:cNvSpPr>
            <p:nvPr/>
          </p:nvSpPr>
          <p:spPr bwMode="auto">
            <a:xfrm>
              <a:off x="4031" y="288"/>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逻辑地址</a:t>
              </a:r>
            </a:p>
          </p:txBody>
        </p:sp>
        <p:sp>
          <p:nvSpPr>
            <p:cNvPr id="464953" name="Rectangle 57">
              <a:extLst>
                <a:ext uri="{FF2B5EF4-FFF2-40B4-BE49-F238E27FC236}">
                  <a16:creationId xmlns:a16="http://schemas.microsoft.com/office/drawing/2014/main" id="{359C9B12-CA1E-4465-807D-98B988085E8C}"/>
                </a:ext>
              </a:extLst>
            </p:cNvPr>
            <p:cNvSpPr>
              <a:spLocks noChangeArrowheads="1"/>
            </p:cNvSpPr>
            <p:nvPr/>
          </p:nvSpPr>
          <p:spPr bwMode="auto">
            <a:xfrm>
              <a:off x="288" y="3600"/>
              <a:ext cx="192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3600">
                  <a:solidFill>
                    <a:srgbClr val="006600"/>
                  </a:solidFill>
                  <a:latin typeface="Arial Narrow" panose="020B0606020202030204" pitchFamily="34" charset="0"/>
                </a:rPr>
                <a:t>地址映射机制</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3482197" cy="369332"/>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sp>
        <p:nvSpPr>
          <p:cNvPr id="6" name="矩形 5"/>
          <p:cNvSpPr/>
          <p:nvPr/>
        </p:nvSpPr>
        <p:spPr>
          <a:xfrm>
            <a:off x="582585" y="1941875"/>
            <a:ext cx="7283944" cy="1131079"/>
          </a:xfrm>
          <a:prstGeom prst="rect">
            <a:avLst/>
          </a:prstGeom>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有效访问时间</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(EAT)</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可定义为：从进程给出特定的虚地址的访问请求，经过地址变换，到内存中找到对应的实际物理地址单元并取出数据，所需花费的总时间。</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582585" y="3279414"/>
            <a:ext cx="7721089" cy="2516073"/>
          </a:xfrm>
          <a:prstGeom prst="rect">
            <a:avLst/>
          </a:prstGeom>
          <a:solidFill>
            <a:schemeClr val="accent1">
              <a:lumMod val="20000"/>
              <a:lumOff val="80000"/>
            </a:schemeClr>
          </a:solidFill>
          <a:ln>
            <a:solidFill>
              <a:srgbClr val="FF0000"/>
            </a:solidFill>
          </a:ln>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假定访问一次内存的时间为</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t</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l-GR"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λ</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为查找快表所需要的时间，</a:t>
            </a: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为快表的命中率，则：</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）基本分页存储管理方式中，</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有效访问：</a:t>
            </a:r>
            <a:r>
              <a:rPr lang="en-US" altLang="zh-CN" b="1" kern="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EAT=2t</a:t>
            </a:r>
            <a:endPar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）引入快表的分页存储管理方式中，</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通过查询快表可直接得到虚页所对</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应的页帧号，由此拼接形成实际物理地址，减少了一次访问内存，缩</a:t>
            </a:r>
            <a:endPar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短了进程访问内存的有限时间。</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EAT=</a:t>
            </a:r>
            <a:r>
              <a:rPr lang="zh-CN"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λ+t</a:t>
            </a:r>
            <a:r>
              <a:rPr lang="zh-CN"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 +(2t+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λ</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)(1-a) =2t+</a:t>
            </a:r>
            <a:r>
              <a:rPr lang="el-GR"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 λ</a:t>
            </a:r>
            <a:r>
              <a:rPr lang="en-US" altLang="zh-CN" b="1" kern="0"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b="1" kern="0" dirty="0" err="1">
                <a:solidFill>
                  <a:srgbClr val="C00000"/>
                </a:solidFill>
                <a:latin typeface="华文楷体" panose="02010600040101010101" pitchFamily="2" charset="-122"/>
                <a:ea typeface="华文楷体" panose="02010600040101010101" pitchFamily="2" charset="-122"/>
                <a:cs typeface="宋体" panose="02010600030101010101" pitchFamily="2" charset="-122"/>
              </a:rPr>
              <a:t>t×a</a:t>
            </a:r>
            <a:endPar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4367755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地址变换机构</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3" name="矩形 2"/>
          <p:cNvSpPr/>
          <p:nvPr/>
        </p:nvSpPr>
        <p:spPr>
          <a:xfrm>
            <a:off x="686391" y="1540894"/>
            <a:ext cx="3482197" cy="369332"/>
          </a:xfrm>
          <a:prstGeom prst="rect">
            <a:avLst/>
          </a:prstGeom>
        </p:spPr>
        <p:txBody>
          <a:bodyPr wrap="square">
            <a:spAutoFit/>
          </a:bodyPr>
          <a:lstStyle/>
          <a:p>
            <a:r>
              <a:rPr lang="en-US" altLang="zh-CN" b="1" dirty="0">
                <a:solidFill>
                  <a:srgbClr val="0C0CC6"/>
                </a:solidFill>
                <a:latin typeface="华文楷体" panose="02010600040101010101" pitchFamily="2" charset="-122"/>
                <a:ea typeface="华文楷体" panose="02010600040101010101" pitchFamily="2" charset="-122"/>
              </a:rPr>
              <a:t>2. </a:t>
            </a:r>
            <a:r>
              <a:rPr lang="zh-CN" altLang="zh-CN" b="1" dirty="0">
                <a:solidFill>
                  <a:srgbClr val="0C0CC6"/>
                </a:solidFill>
                <a:latin typeface="华文楷体" panose="02010600040101010101" pitchFamily="2" charset="-122"/>
                <a:ea typeface="华文楷体" panose="02010600040101010101" pitchFamily="2" charset="-122"/>
              </a:rPr>
              <a:t>具有快表的地址变化机构</a:t>
            </a:r>
          </a:p>
        </p:txBody>
      </p:sp>
      <p:sp>
        <p:nvSpPr>
          <p:cNvPr id="11" name="矩形 10"/>
          <p:cNvSpPr/>
          <p:nvPr/>
        </p:nvSpPr>
        <p:spPr>
          <a:xfrm>
            <a:off x="686391" y="2230843"/>
            <a:ext cx="7487146" cy="1455078"/>
          </a:xfrm>
          <a:prstGeom prst="rect">
            <a:avLst/>
          </a:prstGeom>
        </p:spPr>
        <p:txBody>
          <a:bodyPr wrap="square">
            <a:spAutoFit/>
          </a:bodyPr>
          <a:lstStyle/>
          <a:p>
            <a:pPr indent="266700"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例：</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在一个引入了快表的分页存储系统中，页表放在内存中，多数活动页表项都可以存在快表中。假定一次内存访问时间是</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100ns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，查找快表的时间为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20ns</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，若快表的命中率是</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85</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％，则访问内存的有效时间为多少？若快表的命中率为</a:t>
            </a:r>
            <a:r>
              <a:rPr lang="en-US"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50</a:t>
            </a:r>
            <a:r>
              <a:rPr lang="zh-CN" altLang="zh-CN"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％，那么访问内存的有效时间为多少？</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2" name="矩形 11"/>
          <p:cNvSpPr/>
          <p:nvPr/>
        </p:nvSpPr>
        <p:spPr>
          <a:xfrm>
            <a:off x="1147324" y="4027659"/>
            <a:ext cx="6880570" cy="1477328"/>
          </a:xfrm>
          <a:prstGeom prst="rect">
            <a:avLst/>
          </a:prstGeom>
          <a:solidFill>
            <a:srgbClr val="002060"/>
          </a:solidFill>
        </p:spPr>
        <p:txBody>
          <a:bodyPr wrap="square">
            <a:spAutoFit/>
          </a:bodyPr>
          <a:lstStyle/>
          <a:p>
            <a:pPr indent="266700" algn="just">
              <a:lnSpc>
                <a:spcPct val="125000"/>
              </a:lnSpc>
              <a:spcAft>
                <a:spcPts val="0"/>
              </a:spcAft>
            </a:pP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解：当快表的命中率为</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％时，有效存取时间为：</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EAT=0.85×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(200+20)×(1</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0.85)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135ns</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当快表的命中率为</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50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％时，有效存取时间为：</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EAT=0. 5×</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(200+20)×(1</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0.5) </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100</a:t>
            </a:r>
            <a:r>
              <a:rPr lang="zh-CN"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170ns</a:t>
            </a:r>
            <a:endParaRPr lang="zh-CN" altLang="zh-CN" b="1" kern="100" dirty="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4530633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latin typeface="华文楷体" panose="02010600040101010101" pitchFamily="2" charset="-122"/>
                <a:ea typeface="华文楷体" panose="02010600040101010101" pitchFamily="2" charset="-122"/>
              </a:rPr>
              <a:t>两级或多级页表</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sp>
        <p:nvSpPr>
          <p:cNvPr id="4" name="矩形 3"/>
          <p:cNvSpPr/>
          <p:nvPr/>
        </p:nvSpPr>
        <p:spPr>
          <a:xfrm>
            <a:off x="1059298" y="2038652"/>
            <a:ext cx="5940735" cy="2308324"/>
          </a:xfrm>
          <a:prstGeom prst="rect">
            <a:avLst/>
          </a:prstGeom>
        </p:spPr>
        <p:txBody>
          <a:bodyPr wrap="square">
            <a:spAutoFit/>
          </a:bodyPr>
          <a:lstStyle/>
          <a:p>
            <a:pPr marL="285750" indent="-285750">
              <a:buFont typeface="Arial" panose="020B0604020202020204" pitchFamily="34" charset="0"/>
              <a:buChar char="•"/>
            </a:pPr>
            <a:r>
              <a:rPr lang="zh-CN" altLang="en-US" b="1" kern="0" dirty="0">
                <a:solidFill>
                  <a:srgbClr val="000000"/>
                </a:solidFill>
                <a:latin typeface="华文楷体" panose="02010600040101010101" pitchFamily="2" charset="-122"/>
                <a:ea typeface="华文楷体" panose="02010600040101010101" pitchFamily="2" charset="-122"/>
              </a:rPr>
              <a:t>当页表项很多时，</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页表变得非常大，</a:t>
            </a:r>
            <a:r>
              <a:rPr lang="zh-CN" altLang="en-US" b="1" kern="0" dirty="0">
                <a:solidFill>
                  <a:srgbClr val="000000"/>
                </a:solidFill>
                <a:latin typeface="华文楷体" panose="02010600040101010101" pitchFamily="2" charset="-122"/>
                <a:ea typeface="华文楷体" panose="02010600040101010101" pitchFamily="2" charset="-122"/>
              </a:rPr>
              <a:t>仅采用一级页表需要大片边续空间，</a:t>
            </a:r>
            <a:endParaRPr lang="en-US" altLang="zh-CN" b="1" kern="0" dirty="0">
              <a:solidFill>
                <a:srgbClr val="000000"/>
              </a:solidFill>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b="1" kern="0" dirty="0">
                <a:solidFill>
                  <a:srgbClr val="000000"/>
                </a:solidFill>
                <a:latin typeface="华文楷体" panose="02010600040101010101" pitchFamily="2" charset="-122"/>
                <a:ea typeface="华文楷体" panose="02010600040101010101" pitchFamily="2" charset="-122"/>
              </a:rPr>
              <a:t>可将页表分页，并对页表所占的空间进行索引形成外层页表。</a:t>
            </a:r>
            <a:endParaRPr lang="en-US" altLang="zh-CN" b="1" kern="0" dirty="0">
              <a:solidFill>
                <a:srgbClr val="000000"/>
              </a:solidFill>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可以采用采用两级（或多级）页表的方式</a:t>
            </a:r>
            <a:r>
              <a:rPr lang="zh-CN" altLang="en-US"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gn="just"/>
            <a:endParaRPr lang="zh-CN" altLang="en-US" b="1" kern="0" dirty="0">
              <a:solidFill>
                <a:srgbClr val="000000"/>
              </a:solidFill>
              <a:latin typeface="华文楷体" panose="02010600040101010101" pitchFamily="2" charset="-122"/>
              <a:ea typeface="华文楷体" panose="02010600040101010101" pitchFamily="2" charset="-122"/>
            </a:endParaRPr>
          </a:p>
          <a:p>
            <a:r>
              <a:rPr lang="zh-CN" altLang="en-US" b="1" dirty="0">
                <a:latin typeface="宋体" panose="02010600030101010101" pitchFamily="2" charset="-122"/>
              </a:rPr>
              <a:t>更进一步可形成多级页表。</a:t>
            </a:r>
            <a:r>
              <a:rPr lang="zh-CN" altLang="en-US" b="1" dirty="0"/>
              <a:t> </a:t>
            </a:r>
          </a:p>
          <a:p>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809689" y="3778624"/>
            <a:ext cx="6821834" cy="1907179"/>
          </a:xfrm>
          <a:prstGeom prst="rect">
            <a:avLst/>
          </a:prstGeom>
        </p:spPr>
      </p:pic>
    </p:spTree>
    <p:extLst>
      <p:ext uri="{BB962C8B-B14F-4D97-AF65-F5344CB8AC3E}">
        <p14:creationId xmlns:p14="http://schemas.microsoft.com/office/powerpoint/2010/main" val="83677851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ext Box 2">
            <a:extLst>
              <a:ext uri="{FF2B5EF4-FFF2-40B4-BE49-F238E27FC236}">
                <a16:creationId xmlns:a16="http://schemas.microsoft.com/office/drawing/2014/main" id="{3963083C-0754-4CDA-B9D9-B0E654D0482C}"/>
              </a:ext>
            </a:extLst>
          </p:cNvPr>
          <p:cNvSpPr txBox="1">
            <a:spLocks noChangeArrowheads="1"/>
          </p:cNvSpPr>
          <p:nvPr/>
        </p:nvSpPr>
        <p:spPr bwMode="auto">
          <a:xfrm>
            <a:off x="4267200" y="5562600"/>
            <a:ext cx="46894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3200" b="1">
                <a:solidFill>
                  <a:srgbClr val="990000"/>
                </a:solidFill>
                <a:latin typeface="Times New Roman" panose="02020603050405020304" pitchFamily="18" charset="0"/>
              </a:rPr>
              <a:t>二级页表结构及地址映射</a:t>
            </a:r>
          </a:p>
        </p:txBody>
      </p:sp>
      <p:grpSp>
        <p:nvGrpSpPr>
          <p:cNvPr id="466947" name="Group 3">
            <a:extLst>
              <a:ext uri="{FF2B5EF4-FFF2-40B4-BE49-F238E27FC236}">
                <a16:creationId xmlns:a16="http://schemas.microsoft.com/office/drawing/2014/main" id="{3FB995B0-4DE5-4CCA-9E25-9B98A7BED41B}"/>
              </a:ext>
            </a:extLst>
          </p:cNvPr>
          <p:cNvGrpSpPr>
            <a:grpSpLocks/>
          </p:cNvGrpSpPr>
          <p:nvPr/>
        </p:nvGrpSpPr>
        <p:grpSpPr bwMode="auto">
          <a:xfrm>
            <a:off x="1143000" y="180975"/>
            <a:ext cx="6324600" cy="6157913"/>
            <a:chOff x="672" y="201"/>
            <a:chExt cx="3984" cy="3879"/>
          </a:xfrm>
        </p:grpSpPr>
        <p:sp>
          <p:nvSpPr>
            <p:cNvPr id="466948" name="Rectangle 4">
              <a:extLst>
                <a:ext uri="{FF2B5EF4-FFF2-40B4-BE49-F238E27FC236}">
                  <a16:creationId xmlns:a16="http://schemas.microsoft.com/office/drawing/2014/main" id="{7B87C79A-D7A3-403B-AC3F-CD8CCC3A887F}"/>
                </a:ext>
              </a:extLst>
            </p:cNvPr>
            <p:cNvSpPr>
              <a:spLocks noChangeArrowheads="1"/>
            </p:cNvSpPr>
            <p:nvPr/>
          </p:nvSpPr>
          <p:spPr bwMode="auto">
            <a:xfrm>
              <a:off x="672" y="3840"/>
              <a:ext cx="96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页目录地址</a:t>
              </a:r>
            </a:p>
          </p:txBody>
        </p:sp>
        <p:sp>
          <p:nvSpPr>
            <p:cNvPr id="466949" name="Rectangle 5">
              <a:extLst>
                <a:ext uri="{FF2B5EF4-FFF2-40B4-BE49-F238E27FC236}">
                  <a16:creationId xmlns:a16="http://schemas.microsoft.com/office/drawing/2014/main" id="{F1007D17-7673-4F75-A772-466E30FC7E30}"/>
                </a:ext>
              </a:extLst>
            </p:cNvPr>
            <p:cNvSpPr>
              <a:spLocks noChangeArrowheads="1"/>
            </p:cNvSpPr>
            <p:nvPr/>
          </p:nvSpPr>
          <p:spPr bwMode="auto">
            <a:xfrm>
              <a:off x="177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目录位移</a:t>
              </a:r>
            </a:p>
          </p:txBody>
        </p:sp>
        <p:sp>
          <p:nvSpPr>
            <p:cNvPr id="466950" name="Rectangle 6">
              <a:extLst>
                <a:ext uri="{FF2B5EF4-FFF2-40B4-BE49-F238E27FC236}">
                  <a16:creationId xmlns:a16="http://schemas.microsoft.com/office/drawing/2014/main" id="{693492DA-F430-4CD8-AD44-9B4C9D4BF99C}"/>
                </a:ext>
              </a:extLst>
            </p:cNvPr>
            <p:cNvSpPr>
              <a:spLocks noChangeArrowheads="1"/>
            </p:cNvSpPr>
            <p:nvPr/>
          </p:nvSpPr>
          <p:spPr bwMode="auto">
            <a:xfrm>
              <a:off x="249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页表位移</a:t>
              </a:r>
            </a:p>
          </p:txBody>
        </p:sp>
        <p:sp>
          <p:nvSpPr>
            <p:cNvPr id="466951" name="Rectangle 7">
              <a:extLst>
                <a:ext uri="{FF2B5EF4-FFF2-40B4-BE49-F238E27FC236}">
                  <a16:creationId xmlns:a16="http://schemas.microsoft.com/office/drawing/2014/main" id="{3CE18257-11D4-497F-B6F6-C21CE46655C8}"/>
                </a:ext>
              </a:extLst>
            </p:cNvPr>
            <p:cNvSpPr>
              <a:spLocks noChangeArrowheads="1"/>
            </p:cNvSpPr>
            <p:nvPr/>
          </p:nvSpPr>
          <p:spPr bwMode="auto">
            <a:xfrm>
              <a:off x="3216" y="519"/>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页位移</a:t>
              </a:r>
            </a:p>
          </p:txBody>
        </p:sp>
        <p:sp>
          <p:nvSpPr>
            <p:cNvPr id="466952" name="Text Box 8">
              <a:extLst>
                <a:ext uri="{FF2B5EF4-FFF2-40B4-BE49-F238E27FC236}">
                  <a16:creationId xmlns:a16="http://schemas.microsoft.com/office/drawing/2014/main" id="{64C5B9BC-2490-426A-A6AB-DF6B357B9EE8}"/>
                </a:ext>
              </a:extLst>
            </p:cNvPr>
            <p:cNvSpPr txBox="1">
              <a:spLocks noChangeArrowheads="1"/>
            </p:cNvSpPr>
            <p:nvPr/>
          </p:nvSpPr>
          <p:spPr bwMode="auto">
            <a:xfrm>
              <a:off x="2520" y="201"/>
              <a:ext cx="69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虚拟地址</a:t>
              </a:r>
            </a:p>
          </p:txBody>
        </p:sp>
        <p:sp>
          <p:nvSpPr>
            <p:cNvPr id="466953" name="Rectangle 9">
              <a:extLst>
                <a:ext uri="{FF2B5EF4-FFF2-40B4-BE49-F238E27FC236}">
                  <a16:creationId xmlns:a16="http://schemas.microsoft.com/office/drawing/2014/main" id="{5FC5BD0D-A6D6-46EF-905B-BD3573301C4F}"/>
                </a:ext>
              </a:extLst>
            </p:cNvPr>
            <p:cNvSpPr>
              <a:spLocks noChangeArrowheads="1"/>
            </p:cNvSpPr>
            <p:nvPr/>
          </p:nvSpPr>
          <p:spPr bwMode="auto">
            <a:xfrm>
              <a:off x="1152"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页表地址</a:t>
              </a:r>
            </a:p>
          </p:txBody>
        </p:sp>
        <p:sp>
          <p:nvSpPr>
            <p:cNvPr id="466954" name="Rectangle 10">
              <a:extLst>
                <a:ext uri="{FF2B5EF4-FFF2-40B4-BE49-F238E27FC236}">
                  <a16:creationId xmlns:a16="http://schemas.microsoft.com/office/drawing/2014/main" id="{2D825DCB-6363-4937-89C8-78ADCB71535E}"/>
                </a:ext>
              </a:extLst>
            </p:cNvPr>
            <p:cNvSpPr>
              <a:spLocks noChangeArrowheads="1"/>
            </p:cNvSpPr>
            <p:nvPr/>
          </p:nvSpPr>
          <p:spPr bwMode="auto">
            <a:xfrm>
              <a:off x="1152"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5" name="Rectangle 11">
              <a:extLst>
                <a:ext uri="{FF2B5EF4-FFF2-40B4-BE49-F238E27FC236}">
                  <a16:creationId xmlns:a16="http://schemas.microsoft.com/office/drawing/2014/main" id="{EBE75372-78B6-4F86-BE23-443A006D3D4A}"/>
                </a:ext>
              </a:extLst>
            </p:cNvPr>
            <p:cNvSpPr>
              <a:spLocks noChangeArrowheads="1"/>
            </p:cNvSpPr>
            <p:nvPr/>
          </p:nvSpPr>
          <p:spPr bwMode="auto">
            <a:xfrm>
              <a:off x="1152"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6" name="Rectangle 12">
              <a:extLst>
                <a:ext uri="{FF2B5EF4-FFF2-40B4-BE49-F238E27FC236}">
                  <a16:creationId xmlns:a16="http://schemas.microsoft.com/office/drawing/2014/main" id="{C4307E97-2964-4526-AA0F-B1E85CA02B3A}"/>
                </a:ext>
              </a:extLst>
            </p:cNvPr>
            <p:cNvSpPr>
              <a:spLocks noChangeArrowheads="1"/>
            </p:cNvSpPr>
            <p:nvPr/>
          </p:nvSpPr>
          <p:spPr bwMode="auto">
            <a:xfrm>
              <a:off x="1152"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7" name="Rectangle 13">
              <a:extLst>
                <a:ext uri="{FF2B5EF4-FFF2-40B4-BE49-F238E27FC236}">
                  <a16:creationId xmlns:a16="http://schemas.microsoft.com/office/drawing/2014/main" id="{79533689-A95C-443E-AD8C-9FF21F5ACDE5}"/>
                </a:ext>
              </a:extLst>
            </p:cNvPr>
            <p:cNvSpPr>
              <a:spLocks noChangeArrowheads="1"/>
            </p:cNvSpPr>
            <p:nvPr/>
          </p:nvSpPr>
          <p:spPr bwMode="auto">
            <a:xfrm>
              <a:off x="1152"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58" name="Rectangle 14">
              <a:extLst>
                <a:ext uri="{FF2B5EF4-FFF2-40B4-BE49-F238E27FC236}">
                  <a16:creationId xmlns:a16="http://schemas.microsoft.com/office/drawing/2014/main" id="{73A88F87-DDB5-471E-8EE5-C0C848CA8B7B}"/>
                </a:ext>
              </a:extLst>
            </p:cNvPr>
            <p:cNvSpPr>
              <a:spLocks noChangeArrowheads="1"/>
            </p:cNvSpPr>
            <p:nvPr/>
          </p:nvSpPr>
          <p:spPr bwMode="auto">
            <a:xfrm>
              <a:off x="1152"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59" name="Text Box 15">
              <a:extLst>
                <a:ext uri="{FF2B5EF4-FFF2-40B4-BE49-F238E27FC236}">
                  <a16:creationId xmlns:a16="http://schemas.microsoft.com/office/drawing/2014/main" id="{0E47F41F-641D-4249-A070-3B16FDDCA7A3}"/>
                </a:ext>
              </a:extLst>
            </p:cNvPr>
            <p:cNvSpPr txBox="1">
              <a:spLocks noChangeArrowheads="1"/>
            </p:cNvSpPr>
            <p:nvPr/>
          </p:nvSpPr>
          <p:spPr bwMode="auto">
            <a:xfrm>
              <a:off x="768" y="1247"/>
              <a:ext cx="156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页目录（每进程一个）</a:t>
              </a:r>
            </a:p>
          </p:txBody>
        </p:sp>
        <p:sp>
          <p:nvSpPr>
            <p:cNvPr id="466960" name="Rectangle 16">
              <a:extLst>
                <a:ext uri="{FF2B5EF4-FFF2-40B4-BE49-F238E27FC236}">
                  <a16:creationId xmlns:a16="http://schemas.microsoft.com/office/drawing/2014/main" id="{7ACFF2D7-87BB-4AEC-82B1-A40F28741DAE}"/>
                </a:ext>
              </a:extLst>
            </p:cNvPr>
            <p:cNvSpPr>
              <a:spLocks noChangeArrowheads="1"/>
            </p:cNvSpPr>
            <p:nvPr/>
          </p:nvSpPr>
          <p:spPr bwMode="auto">
            <a:xfrm>
              <a:off x="2544"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1" name="Rectangle 17">
              <a:extLst>
                <a:ext uri="{FF2B5EF4-FFF2-40B4-BE49-F238E27FC236}">
                  <a16:creationId xmlns:a16="http://schemas.microsoft.com/office/drawing/2014/main" id="{21671B4E-B015-48F1-8FBC-6881967D73C9}"/>
                </a:ext>
              </a:extLst>
            </p:cNvPr>
            <p:cNvSpPr>
              <a:spLocks noChangeArrowheads="1"/>
            </p:cNvSpPr>
            <p:nvPr/>
          </p:nvSpPr>
          <p:spPr bwMode="auto">
            <a:xfrm>
              <a:off x="2544"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2" name="Rectangle 18">
              <a:extLst>
                <a:ext uri="{FF2B5EF4-FFF2-40B4-BE49-F238E27FC236}">
                  <a16:creationId xmlns:a16="http://schemas.microsoft.com/office/drawing/2014/main" id="{A1E417AD-E58E-48FD-9F1B-C7B991ACE706}"/>
                </a:ext>
              </a:extLst>
            </p:cNvPr>
            <p:cNvSpPr>
              <a:spLocks noChangeArrowheads="1"/>
            </p:cNvSpPr>
            <p:nvPr/>
          </p:nvSpPr>
          <p:spPr bwMode="auto">
            <a:xfrm>
              <a:off x="2544"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3" name="Rectangle 19">
              <a:extLst>
                <a:ext uri="{FF2B5EF4-FFF2-40B4-BE49-F238E27FC236}">
                  <a16:creationId xmlns:a16="http://schemas.microsoft.com/office/drawing/2014/main" id="{6306F35A-C6F0-44E6-8401-77EFABE277FE}"/>
                </a:ext>
              </a:extLst>
            </p:cNvPr>
            <p:cNvSpPr>
              <a:spLocks noChangeArrowheads="1"/>
            </p:cNvSpPr>
            <p:nvPr/>
          </p:nvSpPr>
          <p:spPr bwMode="auto">
            <a:xfrm>
              <a:off x="2544"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块号</a:t>
              </a:r>
            </a:p>
          </p:txBody>
        </p:sp>
        <p:sp>
          <p:nvSpPr>
            <p:cNvPr id="466964" name="Rectangle 20">
              <a:extLst>
                <a:ext uri="{FF2B5EF4-FFF2-40B4-BE49-F238E27FC236}">
                  <a16:creationId xmlns:a16="http://schemas.microsoft.com/office/drawing/2014/main" id="{B2691794-3A44-49F1-8D62-42D25C49B97A}"/>
                </a:ext>
              </a:extLst>
            </p:cNvPr>
            <p:cNvSpPr>
              <a:spLocks noChangeArrowheads="1"/>
            </p:cNvSpPr>
            <p:nvPr/>
          </p:nvSpPr>
          <p:spPr bwMode="auto">
            <a:xfrm>
              <a:off x="2544"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5" name="Rectangle 21">
              <a:extLst>
                <a:ext uri="{FF2B5EF4-FFF2-40B4-BE49-F238E27FC236}">
                  <a16:creationId xmlns:a16="http://schemas.microsoft.com/office/drawing/2014/main" id="{D9B345AD-5F37-4A16-9FDC-0043CB267C7A}"/>
                </a:ext>
              </a:extLst>
            </p:cNvPr>
            <p:cNvSpPr>
              <a:spLocks noChangeArrowheads="1"/>
            </p:cNvSpPr>
            <p:nvPr/>
          </p:nvSpPr>
          <p:spPr bwMode="auto">
            <a:xfrm>
              <a:off x="2544"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66" name="Rectangle 22">
              <a:extLst>
                <a:ext uri="{FF2B5EF4-FFF2-40B4-BE49-F238E27FC236}">
                  <a16:creationId xmlns:a16="http://schemas.microsoft.com/office/drawing/2014/main" id="{FE6F8ECB-5823-45E3-91E7-6FFED3BB7C3E}"/>
                </a:ext>
              </a:extLst>
            </p:cNvPr>
            <p:cNvSpPr>
              <a:spLocks noChangeArrowheads="1"/>
            </p:cNvSpPr>
            <p:nvPr/>
          </p:nvSpPr>
          <p:spPr bwMode="auto">
            <a:xfrm>
              <a:off x="2688" y="1257"/>
              <a:ext cx="406"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页表</a:t>
              </a:r>
            </a:p>
          </p:txBody>
        </p:sp>
        <p:sp>
          <p:nvSpPr>
            <p:cNvPr id="466967" name="Rectangle 23">
              <a:extLst>
                <a:ext uri="{FF2B5EF4-FFF2-40B4-BE49-F238E27FC236}">
                  <a16:creationId xmlns:a16="http://schemas.microsoft.com/office/drawing/2014/main" id="{6FF0E7E3-7346-4FB4-A938-788ADB3C1E4C}"/>
                </a:ext>
              </a:extLst>
            </p:cNvPr>
            <p:cNvSpPr>
              <a:spLocks noChangeArrowheads="1"/>
            </p:cNvSpPr>
            <p:nvPr/>
          </p:nvSpPr>
          <p:spPr bwMode="auto">
            <a:xfrm>
              <a:off x="3936" y="244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dirty="0">
                  <a:latin typeface="Times New Roman" panose="02020603050405020304" pitchFamily="18" charset="0"/>
                </a:rPr>
                <a:t>代码或数据</a:t>
              </a:r>
            </a:p>
          </p:txBody>
        </p:sp>
        <p:sp>
          <p:nvSpPr>
            <p:cNvPr id="466968" name="Rectangle 24">
              <a:extLst>
                <a:ext uri="{FF2B5EF4-FFF2-40B4-BE49-F238E27FC236}">
                  <a16:creationId xmlns:a16="http://schemas.microsoft.com/office/drawing/2014/main" id="{9E86B07E-E3C2-49B1-8CF5-72F967C7FC6C}"/>
                </a:ext>
              </a:extLst>
            </p:cNvPr>
            <p:cNvSpPr>
              <a:spLocks noChangeArrowheads="1"/>
            </p:cNvSpPr>
            <p:nvPr/>
          </p:nvSpPr>
          <p:spPr bwMode="auto">
            <a:xfrm>
              <a:off x="3936" y="220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69" name="Rectangle 25">
              <a:extLst>
                <a:ext uri="{FF2B5EF4-FFF2-40B4-BE49-F238E27FC236}">
                  <a16:creationId xmlns:a16="http://schemas.microsoft.com/office/drawing/2014/main" id="{1F930E78-C8A4-4A04-B987-C7C47AFA72EA}"/>
                </a:ext>
              </a:extLst>
            </p:cNvPr>
            <p:cNvSpPr>
              <a:spLocks noChangeArrowheads="1"/>
            </p:cNvSpPr>
            <p:nvPr/>
          </p:nvSpPr>
          <p:spPr bwMode="auto">
            <a:xfrm>
              <a:off x="3936" y="196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0" name="Rectangle 26">
              <a:extLst>
                <a:ext uri="{FF2B5EF4-FFF2-40B4-BE49-F238E27FC236}">
                  <a16:creationId xmlns:a16="http://schemas.microsoft.com/office/drawing/2014/main" id="{A2A46A60-A41A-42D8-ADD6-BE090BDA4525}"/>
                </a:ext>
              </a:extLst>
            </p:cNvPr>
            <p:cNvSpPr>
              <a:spLocks noChangeArrowheads="1"/>
            </p:cNvSpPr>
            <p:nvPr/>
          </p:nvSpPr>
          <p:spPr bwMode="auto">
            <a:xfrm>
              <a:off x="3936" y="172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1" name="Rectangle 27">
              <a:extLst>
                <a:ext uri="{FF2B5EF4-FFF2-40B4-BE49-F238E27FC236}">
                  <a16:creationId xmlns:a16="http://schemas.microsoft.com/office/drawing/2014/main" id="{F26C535A-C860-49C8-8C63-4EFAEC9A7D98}"/>
                </a:ext>
              </a:extLst>
            </p:cNvPr>
            <p:cNvSpPr>
              <a:spLocks noChangeArrowheads="1"/>
            </p:cNvSpPr>
            <p:nvPr/>
          </p:nvSpPr>
          <p:spPr bwMode="auto">
            <a:xfrm>
              <a:off x="3936" y="1488"/>
              <a:ext cx="720" cy="24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ndParaRPr>
            </a:p>
          </p:txBody>
        </p:sp>
        <p:sp>
          <p:nvSpPr>
            <p:cNvPr id="466972" name="Rectangle 28">
              <a:extLst>
                <a:ext uri="{FF2B5EF4-FFF2-40B4-BE49-F238E27FC236}">
                  <a16:creationId xmlns:a16="http://schemas.microsoft.com/office/drawing/2014/main" id="{C63564C0-7445-43D6-9C5F-10520A1D42ED}"/>
                </a:ext>
              </a:extLst>
            </p:cNvPr>
            <p:cNvSpPr>
              <a:spLocks noChangeArrowheads="1"/>
            </p:cNvSpPr>
            <p:nvPr/>
          </p:nvSpPr>
          <p:spPr bwMode="auto">
            <a:xfrm>
              <a:off x="3936" y="2688"/>
              <a:ext cx="720" cy="480"/>
            </a:xfrm>
            <a:prstGeom prst="rect">
              <a:avLst/>
            </a:prstGeom>
            <a:solidFill>
              <a:srgbClr val="FFFF99"/>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a:p>
              <a:pPr algn="ctr"/>
              <a:r>
                <a:rPr lang="zh-CN" altLang="en-US" sz="1800" b="1">
                  <a:solidFill>
                    <a:schemeClr val="bg2"/>
                  </a:solidFill>
                  <a:latin typeface="Times New Roman" panose="02020603050405020304" pitchFamily="18" charset="0"/>
                </a:rPr>
                <a:t>.</a:t>
              </a:r>
            </a:p>
          </p:txBody>
        </p:sp>
        <p:sp>
          <p:nvSpPr>
            <p:cNvPr id="466973" name="Rectangle 29">
              <a:extLst>
                <a:ext uri="{FF2B5EF4-FFF2-40B4-BE49-F238E27FC236}">
                  <a16:creationId xmlns:a16="http://schemas.microsoft.com/office/drawing/2014/main" id="{5A18C036-DA64-4925-BC44-C8EBDAD4896B}"/>
                </a:ext>
              </a:extLst>
            </p:cNvPr>
            <p:cNvSpPr>
              <a:spLocks noChangeArrowheads="1"/>
            </p:cNvSpPr>
            <p:nvPr/>
          </p:nvSpPr>
          <p:spPr bwMode="auto">
            <a:xfrm>
              <a:off x="3984" y="1257"/>
              <a:ext cx="551" cy="2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chemeClr val="tx2"/>
                  </a:solidFill>
                  <a:latin typeface="Times New Roman" panose="02020603050405020304" pitchFamily="18" charset="0"/>
                </a:rPr>
                <a:t>内存块</a:t>
              </a:r>
            </a:p>
          </p:txBody>
        </p:sp>
        <p:sp>
          <p:nvSpPr>
            <p:cNvPr id="466974" name="Line 30">
              <a:extLst>
                <a:ext uri="{FF2B5EF4-FFF2-40B4-BE49-F238E27FC236}">
                  <a16:creationId xmlns:a16="http://schemas.microsoft.com/office/drawing/2014/main" id="{8A428331-5CD6-475E-B6DD-A6814CF5EC3F}"/>
                </a:ext>
              </a:extLst>
            </p:cNvPr>
            <p:cNvSpPr>
              <a:spLocks noChangeShapeType="1"/>
            </p:cNvSpPr>
            <p:nvPr/>
          </p:nvSpPr>
          <p:spPr bwMode="auto">
            <a:xfrm>
              <a:off x="2016" y="768"/>
              <a:ext cx="0" cy="24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5" name="Line 31">
              <a:extLst>
                <a:ext uri="{FF2B5EF4-FFF2-40B4-BE49-F238E27FC236}">
                  <a16:creationId xmlns:a16="http://schemas.microsoft.com/office/drawing/2014/main" id="{6229496F-9808-4724-BD9E-53A7FAA19CE7}"/>
                </a:ext>
              </a:extLst>
            </p:cNvPr>
            <p:cNvSpPr>
              <a:spLocks noChangeShapeType="1"/>
            </p:cNvSpPr>
            <p:nvPr/>
          </p:nvSpPr>
          <p:spPr bwMode="auto">
            <a:xfrm flipH="1">
              <a:off x="720" y="1008"/>
              <a:ext cx="1296"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6" name="Line 32">
              <a:extLst>
                <a:ext uri="{FF2B5EF4-FFF2-40B4-BE49-F238E27FC236}">
                  <a16:creationId xmlns:a16="http://schemas.microsoft.com/office/drawing/2014/main" id="{2F24385B-4B96-4C2B-B48E-D81DEA3A63B9}"/>
                </a:ext>
              </a:extLst>
            </p:cNvPr>
            <p:cNvSpPr>
              <a:spLocks noChangeShapeType="1"/>
            </p:cNvSpPr>
            <p:nvPr/>
          </p:nvSpPr>
          <p:spPr bwMode="auto">
            <a:xfrm>
              <a:off x="720" y="1008"/>
              <a:ext cx="0" cy="1536"/>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7" name="Line 33">
              <a:extLst>
                <a:ext uri="{FF2B5EF4-FFF2-40B4-BE49-F238E27FC236}">
                  <a16:creationId xmlns:a16="http://schemas.microsoft.com/office/drawing/2014/main" id="{41A69750-A550-4CE0-9ED2-946922145C0D}"/>
                </a:ext>
              </a:extLst>
            </p:cNvPr>
            <p:cNvSpPr>
              <a:spLocks noChangeShapeType="1"/>
            </p:cNvSpPr>
            <p:nvPr/>
          </p:nvSpPr>
          <p:spPr bwMode="auto">
            <a:xfrm>
              <a:off x="720" y="2544"/>
              <a:ext cx="432"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8" name="Line 34">
              <a:extLst>
                <a:ext uri="{FF2B5EF4-FFF2-40B4-BE49-F238E27FC236}">
                  <a16:creationId xmlns:a16="http://schemas.microsoft.com/office/drawing/2014/main" id="{13301F7B-C408-4FB3-BEEE-8982993CE3C8}"/>
                </a:ext>
              </a:extLst>
            </p:cNvPr>
            <p:cNvSpPr>
              <a:spLocks noChangeShapeType="1"/>
            </p:cNvSpPr>
            <p:nvPr/>
          </p:nvSpPr>
          <p:spPr bwMode="auto">
            <a:xfrm flipV="1">
              <a:off x="1152" y="3168"/>
              <a:ext cx="0" cy="672"/>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79" name="Line 35">
              <a:extLst>
                <a:ext uri="{FF2B5EF4-FFF2-40B4-BE49-F238E27FC236}">
                  <a16:creationId xmlns:a16="http://schemas.microsoft.com/office/drawing/2014/main" id="{2D7809FE-AE97-4199-88D0-4EADA8F271C2}"/>
                </a:ext>
              </a:extLst>
            </p:cNvPr>
            <p:cNvSpPr>
              <a:spLocks noChangeShapeType="1"/>
            </p:cNvSpPr>
            <p:nvPr/>
          </p:nvSpPr>
          <p:spPr bwMode="auto">
            <a:xfrm>
              <a:off x="1872" y="2544"/>
              <a:ext cx="38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0" name="Line 36">
              <a:extLst>
                <a:ext uri="{FF2B5EF4-FFF2-40B4-BE49-F238E27FC236}">
                  <a16:creationId xmlns:a16="http://schemas.microsoft.com/office/drawing/2014/main" id="{3F4AA52E-2F83-4CCB-8B4F-860D761A3B7C}"/>
                </a:ext>
              </a:extLst>
            </p:cNvPr>
            <p:cNvSpPr>
              <a:spLocks noChangeShapeType="1"/>
            </p:cNvSpPr>
            <p:nvPr/>
          </p:nvSpPr>
          <p:spPr bwMode="auto">
            <a:xfrm flipV="1">
              <a:off x="2271" y="2160"/>
              <a:ext cx="0" cy="384"/>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1" name="Line 37">
              <a:extLst>
                <a:ext uri="{FF2B5EF4-FFF2-40B4-BE49-F238E27FC236}">
                  <a16:creationId xmlns:a16="http://schemas.microsoft.com/office/drawing/2014/main" id="{A3423408-293F-4510-BAC7-F808CC4ABF39}"/>
                </a:ext>
              </a:extLst>
            </p:cNvPr>
            <p:cNvSpPr>
              <a:spLocks noChangeShapeType="1"/>
            </p:cNvSpPr>
            <p:nvPr/>
          </p:nvSpPr>
          <p:spPr bwMode="auto">
            <a:xfrm>
              <a:off x="2880" y="768"/>
              <a:ext cx="0" cy="24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2" name="Line 38">
              <a:extLst>
                <a:ext uri="{FF2B5EF4-FFF2-40B4-BE49-F238E27FC236}">
                  <a16:creationId xmlns:a16="http://schemas.microsoft.com/office/drawing/2014/main" id="{215C5CE4-F15E-4DE4-BB05-ECF77B6DDEB6}"/>
                </a:ext>
              </a:extLst>
            </p:cNvPr>
            <p:cNvSpPr>
              <a:spLocks noChangeShapeType="1"/>
            </p:cNvSpPr>
            <p:nvPr/>
          </p:nvSpPr>
          <p:spPr bwMode="auto">
            <a:xfrm flipH="1">
              <a:off x="2256" y="1008"/>
              <a:ext cx="62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3" name="Line 39">
              <a:extLst>
                <a:ext uri="{FF2B5EF4-FFF2-40B4-BE49-F238E27FC236}">
                  <a16:creationId xmlns:a16="http://schemas.microsoft.com/office/drawing/2014/main" id="{E45CEC46-15E2-4239-AC66-4015C4299D8F}"/>
                </a:ext>
              </a:extLst>
            </p:cNvPr>
            <p:cNvSpPr>
              <a:spLocks noChangeShapeType="1"/>
            </p:cNvSpPr>
            <p:nvPr/>
          </p:nvSpPr>
          <p:spPr bwMode="auto">
            <a:xfrm>
              <a:off x="2352" y="2061"/>
              <a:ext cx="192"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4" name="Line 40">
              <a:extLst>
                <a:ext uri="{FF2B5EF4-FFF2-40B4-BE49-F238E27FC236}">
                  <a16:creationId xmlns:a16="http://schemas.microsoft.com/office/drawing/2014/main" id="{350E98BA-D266-4C8C-B2CF-F40835ED92E2}"/>
                </a:ext>
              </a:extLst>
            </p:cNvPr>
            <p:cNvSpPr>
              <a:spLocks noChangeShapeType="1"/>
            </p:cNvSpPr>
            <p:nvPr/>
          </p:nvSpPr>
          <p:spPr bwMode="auto">
            <a:xfrm>
              <a:off x="3696" y="2592"/>
              <a:ext cx="240" cy="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5" name="Line 41">
              <a:extLst>
                <a:ext uri="{FF2B5EF4-FFF2-40B4-BE49-F238E27FC236}">
                  <a16:creationId xmlns:a16="http://schemas.microsoft.com/office/drawing/2014/main" id="{AA7A80D7-82DA-4520-B04C-7936562F5794}"/>
                </a:ext>
              </a:extLst>
            </p:cNvPr>
            <p:cNvSpPr>
              <a:spLocks noChangeShapeType="1"/>
            </p:cNvSpPr>
            <p:nvPr/>
          </p:nvSpPr>
          <p:spPr bwMode="auto">
            <a:xfrm>
              <a:off x="3264" y="1872"/>
              <a:ext cx="144" cy="0"/>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6" name="Line 42">
              <a:extLst>
                <a:ext uri="{FF2B5EF4-FFF2-40B4-BE49-F238E27FC236}">
                  <a16:creationId xmlns:a16="http://schemas.microsoft.com/office/drawing/2014/main" id="{0BA5403D-B54B-4CC9-B7F5-C5EC4FBD7957}"/>
                </a:ext>
              </a:extLst>
            </p:cNvPr>
            <p:cNvSpPr>
              <a:spLocks noChangeShapeType="1"/>
            </p:cNvSpPr>
            <p:nvPr/>
          </p:nvSpPr>
          <p:spPr bwMode="auto">
            <a:xfrm>
              <a:off x="3408" y="1872"/>
              <a:ext cx="0" cy="1104"/>
            </a:xfrm>
            <a:prstGeom prst="line">
              <a:avLst/>
            </a:prstGeom>
            <a:noFill/>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7" name="Line 43">
              <a:extLst>
                <a:ext uri="{FF2B5EF4-FFF2-40B4-BE49-F238E27FC236}">
                  <a16:creationId xmlns:a16="http://schemas.microsoft.com/office/drawing/2014/main" id="{539ABB77-1C9E-4A64-A252-A0725094AEAA}"/>
                </a:ext>
              </a:extLst>
            </p:cNvPr>
            <p:cNvSpPr>
              <a:spLocks noChangeShapeType="1"/>
            </p:cNvSpPr>
            <p:nvPr/>
          </p:nvSpPr>
          <p:spPr bwMode="auto">
            <a:xfrm flipV="1">
              <a:off x="3576" y="2736"/>
              <a:ext cx="0" cy="240"/>
            </a:xfrm>
            <a:prstGeom prst="line">
              <a:avLst/>
            </a:prstGeom>
            <a:noFill/>
            <a:ln w="28575">
              <a:solidFill>
                <a:srgbClr val="FF33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6988" name="Line 44">
              <a:extLst>
                <a:ext uri="{FF2B5EF4-FFF2-40B4-BE49-F238E27FC236}">
                  <a16:creationId xmlns:a16="http://schemas.microsoft.com/office/drawing/2014/main" id="{067FC117-1534-4AF6-B81F-7CA801BBFED7}"/>
                </a:ext>
              </a:extLst>
            </p:cNvPr>
            <p:cNvSpPr>
              <a:spLocks noChangeShapeType="1"/>
            </p:cNvSpPr>
            <p:nvPr/>
          </p:nvSpPr>
          <p:spPr bwMode="auto">
            <a:xfrm>
              <a:off x="2262" y="1008"/>
              <a:ext cx="0" cy="86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89" name="Text Box 45">
              <a:extLst>
                <a:ext uri="{FF2B5EF4-FFF2-40B4-BE49-F238E27FC236}">
                  <a16:creationId xmlns:a16="http://schemas.microsoft.com/office/drawing/2014/main" id="{F9132C86-C241-4C60-A3CA-176AFA723599}"/>
                </a:ext>
              </a:extLst>
            </p:cNvPr>
            <p:cNvSpPr txBox="1">
              <a:spLocks noChangeArrowheads="1"/>
            </p:cNvSpPr>
            <p:nvPr/>
          </p:nvSpPr>
          <p:spPr bwMode="auto">
            <a:xfrm>
              <a:off x="2160" y="1945"/>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1800" b="1">
                  <a:solidFill>
                    <a:schemeClr val="bg2"/>
                  </a:solidFill>
                  <a:latin typeface="Times New Roman" panose="02020603050405020304" pitchFamily="18" charset="0"/>
                </a:rPr>
                <a:t>+</a:t>
              </a:r>
            </a:p>
          </p:txBody>
        </p:sp>
        <p:sp>
          <p:nvSpPr>
            <p:cNvPr id="466990" name="Oval 46">
              <a:extLst>
                <a:ext uri="{FF2B5EF4-FFF2-40B4-BE49-F238E27FC236}">
                  <a16:creationId xmlns:a16="http://schemas.microsoft.com/office/drawing/2014/main" id="{F7622D40-1194-4396-AADE-2C8EF0D427A2}"/>
                </a:ext>
              </a:extLst>
            </p:cNvPr>
            <p:cNvSpPr>
              <a:spLocks noChangeArrowheads="1"/>
            </p:cNvSpPr>
            <p:nvPr/>
          </p:nvSpPr>
          <p:spPr bwMode="auto">
            <a:xfrm>
              <a:off x="2112" y="1899"/>
              <a:ext cx="288" cy="288"/>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6991" name="Line 47">
              <a:extLst>
                <a:ext uri="{FF2B5EF4-FFF2-40B4-BE49-F238E27FC236}">
                  <a16:creationId xmlns:a16="http://schemas.microsoft.com/office/drawing/2014/main" id="{0CC9089F-04FC-44BC-B8D8-2FDEE9B56F36}"/>
                </a:ext>
              </a:extLst>
            </p:cNvPr>
            <p:cNvSpPr>
              <a:spLocks noChangeShapeType="1"/>
            </p:cNvSpPr>
            <p:nvPr/>
          </p:nvSpPr>
          <p:spPr bwMode="auto">
            <a:xfrm>
              <a:off x="3567" y="759"/>
              <a:ext cx="0" cy="163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92" name="Line 48">
              <a:extLst>
                <a:ext uri="{FF2B5EF4-FFF2-40B4-BE49-F238E27FC236}">
                  <a16:creationId xmlns:a16="http://schemas.microsoft.com/office/drawing/2014/main" id="{E62E186B-9771-4732-9209-E6090FB21BE2}"/>
                </a:ext>
              </a:extLst>
            </p:cNvPr>
            <p:cNvSpPr>
              <a:spLocks noChangeShapeType="1"/>
            </p:cNvSpPr>
            <p:nvPr/>
          </p:nvSpPr>
          <p:spPr bwMode="auto">
            <a:xfrm>
              <a:off x="3399" y="2976"/>
              <a:ext cx="192"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6993" name="Text Box 49">
              <a:extLst>
                <a:ext uri="{FF2B5EF4-FFF2-40B4-BE49-F238E27FC236}">
                  <a16:creationId xmlns:a16="http://schemas.microsoft.com/office/drawing/2014/main" id="{91FFDA7F-3091-468E-938D-83FC1C7824C5}"/>
                </a:ext>
              </a:extLst>
            </p:cNvPr>
            <p:cNvSpPr txBox="1">
              <a:spLocks noChangeArrowheads="1"/>
            </p:cNvSpPr>
            <p:nvPr/>
          </p:nvSpPr>
          <p:spPr bwMode="auto">
            <a:xfrm>
              <a:off x="3456" y="2494"/>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lang="zh-CN" altLang="en-US" sz="1800" b="1">
                  <a:solidFill>
                    <a:schemeClr val="bg2"/>
                  </a:solidFill>
                  <a:latin typeface="Times New Roman" panose="02020603050405020304" pitchFamily="18" charset="0"/>
                </a:rPr>
                <a:t>+</a:t>
              </a:r>
            </a:p>
          </p:txBody>
        </p:sp>
        <p:sp>
          <p:nvSpPr>
            <p:cNvPr id="466994" name="Oval 50">
              <a:extLst>
                <a:ext uri="{FF2B5EF4-FFF2-40B4-BE49-F238E27FC236}">
                  <a16:creationId xmlns:a16="http://schemas.microsoft.com/office/drawing/2014/main" id="{937A6E79-AEB0-4584-963A-AA574BCA10EF}"/>
                </a:ext>
              </a:extLst>
            </p:cNvPr>
            <p:cNvSpPr>
              <a:spLocks noChangeArrowheads="1"/>
            </p:cNvSpPr>
            <p:nvPr/>
          </p:nvSpPr>
          <p:spPr bwMode="auto">
            <a:xfrm>
              <a:off x="3426" y="2439"/>
              <a:ext cx="288" cy="288"/>
            </a:xfrm>
            <a:prstGeom prst="ellipse">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5377390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8195067A-0BED-4BCE-ADBF-A0D5CC90EA2D}"/>
              </a:ext>
            </a:extLst>
          </p:cNvPr>
          <p:cNvSpPr>
            <a:spLocks noGrp="1" noChangeArrowheads="1"/>
          </p:cNvSpPr>
          <p:nvPr>
            <p:ph type="title"/>
          </p:nvPr>
        </p:nvSpPr>
        <p:spPr/>
        <p:txBody>
          <a:bodyPr/>
          <a:lstStyle/>
          <a:p>
            <a:r>
              <a:rPr lang="zh-CN" altLang="en-US" sz="3600"/>
              <a:t>图: 三级页表结构及其地址映射过程</a:t>
            </a:r>
          </a:p>
        </p:txBody>
      </p:sp>
      <p:pic>
        <p:nvPicPr>
          <p:cNvPr id="467971" name="Picture 3">
            <a:extLst>
              <a:ext uri="{FF2B5EF4-FFF2-40B4-BE49-F238E27FC236}">
                <a16:creationId xmlns:a16="http://schemas.microsoft.com/office/drawing/2014/main" id="{39F500ED-CC39-48A0-AEA1-7445AB45E8EC}"/>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38200" y="1947863"/>
            <a:ext cx="7772400" cy="4029075"/>
          </a:xfrm>
        </p:spPr>
      </p:pic>
    </p:spTree>
    <p:extLst>
      <p:ext uri="{BB962C8B-B14F-4D97-AF65-F5344CB8AC3E}">
        <p14:creationId xmlns:p14="http://schemas.microsoft.com/office/powerpoint/2010/main" val="298585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ext Box 2">
            <a:extLst>
              <a:ext uri="{FF2B5EF4-FFF2-40B4-BE49-F238E27FC236}">
                <a16:creationId xmlns:a16="http://schemas.microsoft.com/office/drawing/2014/main" id="{09948CB6-27AF-4D84-86DD-06E30EDA02C6}"/>
              </a:ext>
            </a:extLst>
          </p:cNvPr>
          <p:cNvSpPr txBox="1">
            <a:spLocks noChangeArrowheads="1"/>
          </p:cNvSpPr>
          <p:nvPr/>
        </p:nvSpPr>
        <p:spPr bwMode="auto">
          <a:xfrm>
            <a:off x="1143000" y="609600"/>
            <a:ext cx="6588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2. </a:t>
            </a:r>
            <a:r>
              <a:rPr lang="zh-CN" altLang="en-US" b="1">
                <a:latin typeface="Times New Roman" panose="02020603050405020304" pitchFamily="18" charset="0"/>
              </a:rPr>
              <a:t>可重定位装入方式</a:t>
            </a:r>
            <a:r>
              <a:rPr lang="en-US" altLang="zh-CN" b="1">
                <a:latin typeface="Times New Roman" panose="02020603050405020304" pitchFamily="18" charset="0"/>
              </a:rPr>
              <a:t>(Relocation Loading Mode) </a:t>
            </a:r>
          </a:p>
        </p:txBody>
      </p:sp>
      <p:sp>
        <p:nvSpPr>
          <p:cNvPr id="402435" name="Text Box 3">
            <a:extLst>
              <a:ext uri="{FF2B5EF4-FFF2-40B4-BE49-F238E27FC236}">
                <a16:creationId xmlns:a16="http://schemas.microsoft.com/office/drawing/2014/main" id="{BE9C6F1D-5DD7-40CB-89D0-7AEEC6138CFA}"/>
              </a:ext>
            </a:extLst>
          </p:cNvPr>
          <p:cNvSpPr txBox="1">
            <a:spLocks noChangeArrowheads="1"/>
          </p:cNvSpPr>
          <p:nvPr/>
        </p:nvSpPr>
        <p:spPr bwMode="auto">
          <a:xfrm>
            <a:off x="3200400" y="6400800"/>
            <a:ext cx="3765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作业装入内存时的情况 </a:t>
            </a:r>
          </a:p>
        </p:txBody>
      </p:sp>
      <p:graphicFrame>
        <p:nvGraphicFramePr>
          <p:cNvPr id="402436" name="Object 4">
            <a:extLst>
              <a:ext uri="{FF2B5EF4-FFF2-40B4-BE49-F238E27FC236}">
                <a16:creationId xmlns:a16="http://schemas.microsoft.com/office/drawing/2014/main" id="{E9996B3C-A114-4FF8-B561-8BC156D46E7A}"/>
              </a:ext>
            </a:extLst>
          </p:cNvPr>
          <p:cNvGraphicFramePr>
            <a:graphicFrameLocks noChangeAspect="1"/>
          </p:cNvGraphicFramePr>
          <p:nvPr/>
        </p:nvGraphicFramePr>
        <p:xfrm>
          <a:off x="1752600" y="1143000"/>
          <a:ext cx="6553200" cy="5449888"/>
        </p:xfrm>
        <a:graphic>
          <a:graphicData uri="http://schemas.openxmlformats.org/presentationml/2006/ole">
            <mc:AlternateContent xmlns:mc="http://schemas.openxmlformats.org/markup-compatibility/2006">
              <mc:Choice xmlns:v="urn:schemas-microsoft-com:vml" Requires="v">
                <p:oleObj spid="_x0000_s2052" name="VISIO" r:id="rId3" imgW="2676960" imgH="2225160" progId="Visio.Drawing.4">
                  <p:embed/>
                </p:oleObj>
              </mc:Choice>
              <mc:Fallback>
                <p:oleObj name="VISIO" r:id="rId3" imgW="2676960" imgH="2225160" progId="Visio.Drawing.4">
                  <p:embed/>
                  <p:pic>
                    <p:nvPicPr>
                      <p:cNvPr id="402436" name="Object 4">
                        <a:extLst>
                          <a:ext uri="{FF2B5EF4-FFF2-40B4-BE49-F238E27FC236}">
                            <a16:creationId xmlns:a16="http://schemas.microsoft.com/office/drawing/2014/main" id="{E9996B3C-A114-4FF8-B561-8BC156D46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143000"/>
                        <a:ext cx="6553200" cy="544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latin typeface="华文楷体" panose="02010600040101010101" pitchFamily="2" charset="-122"/>
                <a:ea typeface="华文楷体" panose="02010600040101010101" pitchFamily="2" charset="-122"/>
              </a:rPr>
              <a:t>两级或多级页表</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7.4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分页存储管理</a:t>
            </a:r>
          </a:p>
        </p:txBody>
      </p:sp>
      <p:pic>
        <p:nvPicPr>
          <p:cNvPr id="3" name="图片 2"/>
          <p:cNvPicPr>
            <a:picLocks noChangeAspect="1"/>
          </p:cNvPicPr>
          <p:nvPr/>
        </p:nvPicPr>
        <p:blipFill>
          <a:blip r:embed="rId3"/>
          <a:stretch>
            <a:fillRect/>
          </a:stretch>
        </p:blipFill>
        <p:spPr>
          <a:xfrm>
            <a:off x="1591500" y="1437886"/>
            <a:ext cx="5904582" cy="5232408"/>
          </a:xfrm>
          <a:prstGeom prst="rect">
            <a:avLst/>
          </a:prstGeom>
        </p:spPr>
      </p:pic>
    </p:spTree>
    <p:extLst>
      <p:ext uri="{BB962C8B-B14F-4D97-AF65-F5344CB8AC3E}">
        <p14:creationId xmlns:p14="http://schemas.microsoft.com/office/powerpoint/2010/main" val="710959955"/>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a:extLst>
              <a:ext uri="{FF2B5EF4-FFF2-40B4-BE49-F238E27FC236}">
                <a16:creationId xmlns:a16="http://schemas.microsoft.com/office/drawing/2014/main" id="{B7AC44ED-E9D1-4BD1-80C7-072327D02A95}"/>
              </a:ext>
            </a:extLst>
          </p:cNvPr>
          <p:cNvSpPr>
            <a:spLocks noGrp="1" noChangeArrowheads="1"/>
          </p:cNvSpPr>
          <p:nvPr>
            <p:ph type="title"/>
          </p:nvPr>
        </p:nvSpPr>
        <p:spPr/>
        <p:txBody>
          <a:bodyPr/>
          <a:lstStyle/>
          <a:p>
            <a:r>
              <a:rPr lang="zh-CN" altLang="en-US" sz="4000"/>
              <a:t>页式存储管理方案小结</a:t>
            </a:r>
          </a:p>
        </p:txBody>
      </p:sp>
      <p:sp>
        <p:nvSpPr>
          <p:cNvPr id="468995" name="Rectangle 3" descr="Rectangle: Click to edit Master text styles&#10;Second level&#10;Third level&#10;Fourth level&#10;Fifth level">
            <a:extLst>
              <a:ext uri="{FF2B5EF4-FFF2-40B4-BE49-F238E27FC236}">
                <a16:creationId xmlns:a16="http://schemas.microsoft.com/office/drawing/2014/main" id="{3AE5585A-0D09-4891-A986-52DCA1628493}"/>
              </a:ext>
            </a:extLst>
          </p:cNvPr>
          <p:cNvSpPr>
            <a:spLocks noGrp="1" noChangeArrowheads="1"/>
          </p:cNvSpPr>
          <p:nvPr>
            <p:ph type="body" idx="1"/>
          </p:nvPr>
        </p:nvSpPr>
        <p:spPr>
          <a:xfrm>
            <a:off x="457200" y="1981200"/>
            <a:ext cx="8362950" cy="3225800"/>
          </a:xfrm>
        </p:spPr>
        <p:txBody>
          <a:bodyPr/>
          <a:lstStyle/>
          <a:p>
            <a:r>
              <a:rPr lang="zh-CN" altLang="en-US"/>
              <a:t>优点：解决了碎片问题</a:t>
            </a:r>
          </a:p>
          <a:p>
            <a:pPr>
              <a:buFont typeface="Wingdings" panose="05000000000000000000" pitchFamily="2" charset="2"/>
              <a:buNone/>
            </a:pPr>
            <a:r>
              <a:rPr lang="zh-CN" altLang="en-US"/>
              <a:t>              便于管理</a:t>
            </a:r>
          </a:p>
          <a:p>
            <a:pPr>
              <a:buFont typeface="Wingdings" panose="05000000000000000000" pitchFamily="2" charset="2"/>
              <a:buNone/>
            </a:pPr>
            <a:endParaRPr lang="zh-CN" altLang="en-US"/>
          </a:p>
          <a:p>
            <a:r>
              <a:rPr lang="zh-CN" altLang="en-US"/>
              <a:t>缺点：不易实现共享</a:t>
            </a:r>
          </a:p>
          <a:p>
            <a:pPr>
              <a:buFont typeface="Wingdings" panose="05000000000000000000" pitchFamily="2" charset="2"/>
              <a:buNone/>
            </a:pPr>
            <a:r>
              <a:rPr lang="zh-CN" altLang="en-US"/>
              <a:t>              不便于动态连接</a:t>
            </a:r>
          </a:p>
        </p:txBody>
      </p:sp>
    </p:spTree>
    <p:extLst>
      <p:ext uri="{BB962C8B-B14F-4D97-AF65-F5344CB8AC3E}">
        <p14:creationId xmlns:p14="http://schemas.microsoft.com/office/powerpoint/2010/main" val="783609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段式存储管理的基本思想</a:t>
            </a: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sp>
        <p:nvSpPr>
          <p:cNvPr id="4" name="矩形 3"/>
          <p:cNvSpPr/>
          <p:nvPr/>
        </p:nvSpPr>
        <p:spPr>
          <a:xfrm>
            <a:off x="665552" y="1962556"/>
            <a:ext cx="7301830" cy="3144772"/>
          </a:xfrm>
          <a:prstGeom prst="rect">
            <a:avLst/>
          </a:prstGeom>
        </p:spPr>
        <p:txBody>
          <a:bodyPr wrap="square">
            <a:spAutoFit/>
          </a:bodyPr>
          <a:lstStyle/>
          <a:p>
            <a:pPr algn="just">
              <a:lnSpc>
                <a:spcPct val="125000"/>
              </a:lnSpc>
              <a:spcAft>
                <a:spcPts val="0"/>
              </a:spcAf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在段式存储管理中，进程的地址空间由若干个逻辑分段组成，每一个分段是一组逻辑意义完整的信息集合，并且有自己名字（段名），每一段都是以</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0</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开始的连续的一维地址空间，整个进程的地址空间是二维的，由段号与段内位移量（段内地址）组成。</a:t>
            </a:r>
            <a:endParaRPr lang="en-US" altLang="zh-CN" b="1" kern="0" dirty="0">
              <a:solidFill>
                <a:srgbClr val="000000"/>
              </a:solidFill>
              <a:latin typeface="华文楷体" panose="02010600040101010101" pitchFamily="2" charset="-122"/>
              <a:ea typeface="华文楷体" panose="02010600040101010101" pitchFamily="2" charset="-122"/>
            </a:endParaRPr>
          </a:p>
          <a:p>
            <a:pPr algn="just">
              <a:lnSpc>
                <a:spcPct val="125000"/>
              </a:lnSpc>
              <a:spcAft>
                <a:spcPts val="0"/>
              </a:spcAft>
            </a:pPr>
            <a:endPar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a:lnSpc>
                <a:spcPct val="90000"/>
              </a:lnSpc>
            </a:pPr>
            <a:r>
              <a:rPr lang="zh-CN" altLang="en-US" b="1" kern="0" dirty="0">
                <a:solidFill>
                  <a:srgbClr val="000000"/>
                </a:solidFill>
                <a:latin typeface="华文楷体" panose="02010600040101010101" pitchFamily="2" charset="-122"/>
                <a:ea typeface="华文楷体" panose="02010600040101010101" pitchFamily="2" charset="-122"/>
              </a:rPr>
              <a:t>用户程序划分</a:t>
            </a:r>
          </a:p>
          <a:p>
            <a:pPr>
              <a:lnSpc>
                <a:spcPct val="90000"/>
              </a:lnSpc>
              <a:buFont typeface="Wingdings" panose="05000000000000000000" pitchFamily="2" charset="2"/>
              <a:buNone/>
            </a:pPr>
            <a:r>
              <a:rPr lang="zh-CN" altLang="en-US" b="1" kern="0" dirty="0">
                <a:solidFill>
                  <a:srgbClr val="000000"/>
                </a:solidFill>
                <a:latin typeface="华文楷体" panose="02010600040101010101" pitchFamily="2" charset="-122"/>
                <a:ea typeface="华文楷体" panose="02010600040101010101" pitchFamily="2" charset="-122"/>
              </a:rPr>
              <a:t>   按程序自身的逻辑关系划分为若干个程序段，每个程序段都有一个段名，且有一个段号。段号从0开始，每一段段内也从0开始编址，段内地址是连续的</a:t>
            </a:r>
          </a:p>
          <a:p>
            <a:pPr algn="just">
              <a:lnSpc>
                <a:spcPct val="125000"/>
              </a:lnSpc>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794896" y="5620103"/>
            <a:ext cx="3358900" cy="565359"/>
          </a:xfrm>
          <a:prstGeom prst="rect">
            <a:avLst/>
          </a:prstGeom>
        </p:spPr>
      </p:pic>
    </p:spTree>
    <p:extLst>
      <p:ext uri="{BB962C8B-B14F-4D97-AF65-F5344CB8AC3E}">
        <p14:creationId xmlns:p14="http://schemas.microsoft.com/office/powerpoint/2010/main" val="376908611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D2A49B67-C3CF-4284-9F40-A0292464BADC}"/>
              </a:ext>
            </a:extLst>
          </p:cNvPr>
          <p:cNvSpPr>
            <a:spLocks noChangeArrowheads="1"/>
          </p:cNvSpPr>
          <p:nvPr/>
        </p:nvSpPr>
        <p:spPr bwMode="auto">
          <a:xfrm>
            <a:off x="0" y="0"/>
            <a:ext cx="9144000" cy="6858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grpSp>
        <p:nvGrpSpPr>
          <p:cNvPr id="472067" name="Group 3">
            <a:extLst>
              <a:ext uri="{FF2B5EF4-FFF2-40B4-BE49-F238E27FC236}">
                <a16:creationId xmlns:a16="http://schemas.microsoft.com/office/drawing/2014/main" id="{6414FBF4-D67A-444A-B274-DFBAAEC65891}"/>
              </a:ext>
            </a:extLst>
          </p:cNvPr>
          <p:cNvGrpSpPr>
            <a:grpSpLocks/>
          </p:cNvGrpSpPr>
          <p:nvPr/>
        </p:nvGrpSpPr>
        <p:grpSpPr bwMode="auto">
          <a:xfrm>
            <a:off x="6400800" y="3505200"/>
            <a:ext cx="1822450" cy="2535238"/>
            <a:chOff x="4032" y="2208"/>
            <a:chExt cx="1148" cy="1597"/>
          </a:xfrm>
        </p:grpSpPr>
        <p:grpSp>
          <p:nvGrpSpPr>
            <p:cNvPr id="472068" name="Group 4">
              <a:extLst>
                <a:ext uri="{FF2B5EF4-FFF2-40B4-BE49-F238E27FC236}">
                  <a16:creationId xmlns:a16="http://schemas.microsoft.com/office/drawing/2014/main" id="{6CAA6CEF-3051-4F09-9857-C1632DCEE2FE}"/>
                </a:ext>
              </a:extLst>
            </p:cNvPr>
            <p:cNvGrpSpPr>
              <a:grpSpLocks/>
            </p:cNvGrpSpPr>
            <p:nvPr/>
          </p:nvGrpSpPr>
          <p:grpSpPr bwMode="auto">
            <a:xfrm>
              <a:off x="4032" y="2208"/>
              <a:ext cx="912" cy="1296"/>
              <a:chOff x="3984" y="2208"/>
              <a:chExt cx="912" cy="1296"/>
            </a:xfrm>
          </p:grpSpPr>
          <p:sp>
            <p:nvSpPr>
              <p:cNvPr id="472069" name="Rectangle 5">
                <a:extLst>
                  <a:ext uri="{FF2B5EF4-FFF2-40B4-BE49-F238E27FC236}">
                    <a16:creationId xmlns:a16="http://schemas.microsoft.com/office/drawing/2014/main" id="{4305928E-4A34-46A0-B0ED-59BE7F8D209A}"/>
                  </a:ext>
                </a:extLst>
              </p:cNvPr>
              <p:cNvSpPr>
                <a:spLocks noChangeArrowheads="1"/>
              </p:cNvSpPr>
              <p:nvPr/>
            </p:nvSpPr>
            <p:spPr bwMode="auto">
              <a:xfrm>
                <a:off x="4224" y="2352"/>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70" name="Group 6">
                <a:extLst>
                  <a:ext uri="{FF2B5EF4-FFF2-40B4-BE49-F238E27FC236}">
                    <a16:creationId xmlns:a16="http://schemas.microsoft.com/office/drawing/2014/main" id="{635472F4-F885-47FE-8D62-0AA2CC23DC04}"/>
                  </a:ext>
                </a:extLst>
              </p:cNvPr>
              <p:cNvGrpSpPr>
                <a:grpSpLocks/>
              </p:cNvGrpSpPr>
              <p:nvPr/>
            </p:nvGrpSpPr>
            <p:grpSpPr bwMode="auto">
              <a:xfrm>
                <a:off x="4452" y="2400"/>
                <a:ext cx="204" cy="672"/>
                <a:chOff x="996" y="-96"/>
                <a:chExt cx="204" cy="672"/>
              </a:xfrm>
            </p:grpSpPr>
            <p:sp>
              <p:nvSpPr>
                <p:cNvPr id="472071" name="Text Box 7">
                  <a:extLst>
                    <a:ext uri="{FF2B5EF4-FFF2-40B4-BE49-F238E27FC236}">
                      <a16:creationId xmlns:a16="http://schemas.microsoft.com/office/drawing/2014/main" id="{E3CA7315-7B80-41DB-B94E-6D56EA0492C1}"/>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72" name="Group 8">
                  <a:extLst>
                    <a:ext uri="{FF2B5EF4-FFF2-40B4-BE49-F238E27FC236}">
                      <a16:creationId xmlns:a16="http://schemas.microsoft.com/office/drawing/2014/main" id="{F32E99BC-12EF-4C25-98EA-C21E7766ACA4}"/>
                    </a:ext>
                  </a:extLst>
                </p:cNvPr>
                <p:cNvGrpSpPr>
                  <a:grpSpLocks/>
                </p:cNvGrpSpPr>
                <p:nvPr/>
              </p:nvGrpSpPr>
              <p:grpSpPr bwMode="auto">
                <a:xfrm>
                  <a:off x="996" y="0"/>
                  <a:ext cx="204" cy="576"/>
                  <a:chOff x="996" y="0"/>
                  <a:chExt cx="204" cy="576"/>
                </a:xfrm>
              </p:grpSpPr>
              <p:sp>
                <p:nvSpPr>
                  <p:cNvPr id="472073" name="Text Box 9">
                    <a:extLst>
                      <a:ext uri="{FF2B5EF4-FFF2-40B4-BE49-F238E27FC236}">
                        <a16:creationId xmlns:a16="http://schemas.microsoft.com/office/drawing/2014/main" id="{C3A26527-F53C-4DDE-A38C-97BAA5407121}"/>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74" name="Text Box 10">
                    <a:extLst>
                      <a:ext uri="{FF2B5EF4-FFF2-40B4-BE49-F238E27FC236}">
                        <a16:creationId xmlns:a16="http://schemas.microsoft.com/office/drawing/2014/main" id="{41AB7F9F-F834-4BC1-B116-A2FC819CEFBA}"/>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75" name="Text Box 11">
                <a:extLst>
                  <a:ext uri="{FF2B5EF4-FFF2-40B4-BE49-F238E27FC236}">
                    <a16:creationId xmlns:a16="http://schemas.microsoft.com/office/drawing/2014/main" id="{048934E8-234D-456E-B74C-4307C57E3A2D}"/>
                  </a:ext>
                </a:extLst>
              </p:cNvPr>
              <p:cNvSpPr txBox="1">
                <a:spLocks noChangeArrowheads="1"/>
              </p:cNvSpPr>
              <p:nvPr/>
            </p:nvSpPr>
            <p:spPr bwMode="auto">
              <a:xfrm>
                <a:off x="3984" y="2208"/>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076" name="Text Box 12">
                <a:extLst>
                  <a:ext uri="{FF2B5EF4-FFF2-40B4-BE49-F238E27FC236}">
                    <a16:creationId xmlns:a16="http://schemas.microsoft.com/office/drawing/2014/main" id="{B471FCF6-C643-4CF0-AC83-3496A5AE0E99}"/>
                  </a:ext>
                </a:extLst>
              </p:cNvPr>
              <p:cNvSpPr txBox="1">
                <a:spLocks noChangeArrowheads="1"/>
              </p:cNvSpPr>
              <p:nvPr/>
            </p:nvSpPr>
            <p:spPr bwMode="auto">
              <a:xfrm>
                <a:off x="3984" y="325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S</a:t>
                </a:r>
              </a:p>
            </p:txBody>
          </p:sp>
        </p:grpSp>
        <p:sp>
          <p:nvSpPr>
            <p:cNvPr id="472077" name="Text Box 13">
              <a:extLst>
                <a:ext uri="{FF2B5EF4-FFF2-40B4-BE49-F238E27FC236}">
                  <a16:creationId xmlns:a16="http://schemas.microsoft.com/office/drawing/2014/main" id="{F252DE1F-71CA-4EE8-BFCA-9BA741D4C491}"/>
                </a:ext>
              </a:extLst>
            </p:cNvPr>
            <p:cNvSpPr txBox="1">
              <a:spLocks noChangeArrowheads="1"/>
            </p:cNvSpPr>
            <p:nvPr/>
          </p:nvSpPr>
          <p:spPr bwMode="auto">
            <a:xfrm>
              <a:off x="4032" y="3517"/>
              <a:ext cx="1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工作区段[</a:t>
              </a:r>
              <a:r>
                <a:rPr lang="en-US" altLang="zh-CN" b="1">
                  <a:solidFill>
                    <a:srgbClr val="FFFF00"/>
                  </a:solidFill>
                  <a:latin typeface="Times New Roman" panose="02020603050405020304" pitchFamily="18" charset="0"/>
                  <a:ea typeface="楷体_GB2312" pitchFamily="49" charset="-122"/>
                </a:rPr>
                <a:t>B]</a:t>
              </a:r>
            </a:p>
          </p:txBody>
        </p:sp>
      </p:grpSp>
      <p:grpSp>
        <p:nvGrpSpPr>
          <p:cNvPr id="472078" name="Group 14">
            <a:extLst>
              <a:ext uri="{FF2B5EF4-FFF2-40B4-BE49-F238E27FC236}">
                <a16:creationId xmlns:a16="http://schemas.microsoft.com/office/drawing/2014/main" id="{86434CFB-232B-42C0-ABAD-50C92D9DE0C0}"/>
              </a:ext>
            </a:extLst>
          </p:cNvPr>
          <p:cNvGrpSpPr>
            <a:grpSpLocks/>
          </p:cNvGrpSpPr>
          <p:nvPr/>
        </p:nvGrpSpPr>
        <p:grpSpPr bwMode="auto">
          <a:xfrm>
            <a:off x="381000" y="533400"/>
            <a:ext cx="4811713" cy="6116638"/>
            <a:chOff x="240" y="336"/>
            <a:chExt cx="3031" cy="3853"/>
          </a:xfrm>
        </p:grpSpPr>
        <p:sp>
          <p:nvSpPr>
            <p:cNvPr id="472079" name="Text Box 15">
              <a:extLst>
                <a:ext uri="{FF2B5EF4-FFF2-40B4-BE49-F238E27FC236}">
                  <a16:creationId xmlns:a16="http://schemas.microsoft.com/office/drawing/2014/main" id="{9DDDE74F-563A-42C3-937D-349C0A9B7DFD}"/>
                </a:ext>
              </a:extLst>
            </p:cNvPr>
            <p:cNvSpPr txBox="1">
              <a:spLocks noChangeArrowheads="1"/>
            </p:cNvSpPr>
            <p:nvPr/>
          </p:nvSpPr>
          <p:spPr bwMode="auto">
            <a:xfrm>
              <a:off x="480" y="3901"/>
              <a:ext cx="11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2"/>
                  </a:solidFill>
                  <a:latin typeface="Times New Roman" panose="02020603050405020304" pitchFamily="18" charset="0"/>
                  <a:ea typeface="楷体_GB2312" pitchFamily="49" charset="-122"/>
                </a:rPr>
                <a:t>主程序段[</a:t>
              </a:r>
              <a:r>
                <a:rPr lang="en-US" altLang="zh-CN" b="1">
                  <a:solidFill>
                    <a:schemeClr val="bg2"/>
                  </a:solidFill>
                  <a:latin typeface="Times New Roman" panose="02020603050405020304" pitchFamily="18" charset="0"/>
                  <a:ea typeface="楷体_GB2312" pitchFamily="49" charset="-122"/>
                </a:rPr>
                <a:t>M]</a:t>
              </a:r>
            </a:p>
          </p:txBody>
        </p:sp>
        <p:grpSp>
          <p:nvGrpSpPr>
            <p:cNvPr id="472080" name="Group 16">
              <a:extLst>
                <a:ext uri="{FF2B5EF4-FFF2-40B4-BE49-F238E27FC236}">
                  <a16:creationId xmlns:a16="http://schemas.microsoft.com/office/drawing/2014/main" id="{E2F07D29-1D2A-46F7-92F9-ACEB53CE93A0}"/>
                </a:ext>
              </a:extLst>
            </p:cNvPr>
            <p:cNvGrpSpPr>
              <a:grpSpLocks/>
            </p:cNvGrpSpPr>
            <p:nvPr/>
          </p:nvGrpSpPr>
          <p:grpSpPr bwMode="auto">
            <a:xfrm>
              <a:off x="240" y="336"/>
              <a:ext cx="3031" cy="3360"/>
              <a:chOff x="240" y="336"/>
              <a:chExt cx="3031" cy="3360"/>
            </a:xfrm>
          </p:grpSpPr>
          <p:grpSp>
            <p:nvGrpSpPr>
              <p:cNvPr id="472081" name="Group 17">
                <a:extLst>
                  <a:ext uri="{FF2B5EF4-FFF2-40B4-BE49-F238E27FC236}">
                    <a16:creationId xmlns:a16="http://schemas.microsoft.com/office/drawing/2014/main" id="{4D181C47-38C6-454D-8459-72C6AEAFCDB5}"/>
                  </a:ext>
                </a:extLst>
              </p:cNvPr>
              <p:cNvGrpSpPr>
                <a:grpSpLocks/>
              </p:cNvGrpSpPr>
              <p:nvPr/>
            </p:nvGrpSpPr>
            <p:grpSpPr bwMode="auto">
              <a:xfrm>
                <a:off x="2160" y="336"/>
                <a:ext cx="912" cy="1440"/>
                <a:chOff x="2160" y="336"/>
                <a:chExt cx="912" cy="1440"/>
              </a:xfrm>
            </p:grpSpPr>
            <p:grpSp>
              <p:nvGrpSpPr>
                <p:cNvPr id="472082" name="Group 18">
                  <a:extLst>
                    <a:ext uri="{FF2B5EF4-FFF2-40B4-BE49-F238E27FC236}">
                      <a16:creationId xmlns:a16="http://schemas.microsoft.com/office/drawing/2014/main" id="{96EAF675-7A12-4E5E-9D4C-ECABC790B856}"/>
                    </a:ext>
                  </a:extLst>
                </p:cNvPr>
                <p:cNvGrpSpPr>
                  <a:grpSpLocks/>
                </p:cNvGrpSpPr>
                <p:nvPr/>
              </p:nvGrpSpPr>
              <p:grpSpPr bwMode="auto">
                <a:xfrm>
                  <a:off x="2400" y="336"/>
                  <a:ext cx="672" cy="1344"/>
                  <a:chOff x="2400" y="336"/>
                  <a:chExt cx="672" cy="1344"/>
                </a:xfrm>
              </p:grpSpPr>
              <p:sp>
                <p:nvSpPr>
                  <p:cNvPr id="472083" name="Rectangle 19">
                    <a:extLst>
                      <a:ext uri="{FF2B5EF4-FFF2-40B4-BE49-F238E27FC236}">
                        <a16:creationId xmlns:a16="http://schemas.microsoft.com/office/drawing/2014/main" id="{85C6C0F3-88EE-4187-8BA3-12B2C2C6C591}"/>
                      </a:ext>
                    </a:extLst>
                  </p:cNvPr>
                  <p:cNvSpPr>
                    <a:spLocks noChangeArrowheads="1"/>
                  </p:cNvSpPr>
                  <p:nvPr/>
                </p:nvSpPr>
                <p:spPr bwMode="auto">
                  <a:xfrm>
                    <a:off x="2400"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84" name="Group 20">
                    <a:extLst>
                      <a:ext uri="{FF2B5EF4-FFF2-40B4-BE49-F238E27FC236}">
                        <a16:creationId xmlns:a16="http://schemas.microsoft.com/office/drawing/2014/main" id="{1FAAACE8-F510-4A62-9CF1-B6DCA9F07578}"/>
                      </a:ext>
                    </a:extLst>
                  </p:cNvPr>
                  <p:cNvGrpSpPr>
                    <a:grpSpLocks/>
                  </p:cNvGrpSpPr>
                  <p:nvPr/>
                </p:nvGrpSpPr>
                <p:grpSpPr bwMode="auto">
                  <a:xfrm>
                    <a:off x="2628" y="336"/>
                    <a:ext cx="204" cy="672"/>
                    <a:chOff x="996" y="-96"/>
                    <a:chExt cx="204" cy="672"/>
                  </a:xfrm>
                </p:grpSpPr>
                <p:sp>
                  <p:nvSpPr>
                    <p:cNvPr id="472085" name="Text Box 21">
                      <a:extLst>
                        <a:ext uri="{FF2B5EF4-FFF2-40B4-BE49-F238E27FC236}">
                          <a16:creationId xmlns:a16="http://schemas.microsoft.com/office/drawing/2014/main" id="{6E6C9617-EAF0-46DE-990A-BC9009DCE552}"/>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86" name="Group 22">
                      <a:extLst>
                        <a:ext uri="{FF2B5EF4-FFF2-40B4-BE49-F238E27FC236}">
                          <a16:creationId xmlns:a16="http://schemas.microsoft.com/office/drawing/2014/main" id="{B14DADB2-1F55-477B-8184-BDB4E27B76E8}"/>
                        </a:ext>
                      </a:extLst>
                    </p:cNvPr>
                    <p:cNvGrpSpPr>
                      <a:grpSpLocks/>
                    </p:cNvGrpSpPr>
                    <p:nvPr/>
                  </p:nvGrpSpPr>
                  <p:grpSpPr bwMode="auto">
                    <a:xfrm>
                      <a:off x="996" y="0"/>
                      <a:ext cx="204" cy="576"/>
                      <a:chOff x="996" y="0"/>
                      <a:chExt cx="204" cy="576"/>
                    </a:xfrm>
                  </p:grpSpPr>
                  <p:sp>
                    <p:nvSpPr>
                      <p:cNvPr id="472087" name="Text Box 23">
                        <a:extLst>
                          <a:ext uri="{FF2B5EF4-FFF2-40B4-BE49-F238E27FC236}">
                            <a16:creationId xmlns:a16="http://schemas.microsoft.com/office/drawing/2014/main" id="{FDCC9680-409A-4637-B2F4-4AAD876B4476}"/>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88" name="Text Box 24">
                        <a:extLst>
                          <a:ext uri="{FF2B5EF4-FFF2-40B4-BE49-F238E27FC236}">
                            <a16:creationId xmlns:a16="http://schemas.microsoft.com/office/drawing/2014/main" id="{AFEFED59-9C5A-4BD1-B765-BC79D1D740A3}"/>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89" name="Line 25">
                    <a:extLst>
                      <a:ext uri="{FF2B5EF4-FFF2-40B4-BE49-F238E27FC236}">
                        <a16:creationId xmlns:a16="http://schemas.microsoft.com/office/drawing/2014/main" id="{7626563C-43C9-4FBF-A147-FE9D2F5C2CDF}"/>
                      </a:ext>
                    </a:extLst>
                  </p:cNvPr>
                  <p:cNvSpPr>
                    <a:spLocks noChangeShapeType="1"/>
                  </p:cNvSpPr>
                  <p:nvPr/>
                </p:nvSpPr>
                <p:spPr bwMode="auto">
                  <a:xfrm>
                    <a:off x="2400"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90" name="Group 26">
                    <a:extLst>
                      <a:ext uri="{FF2B5EF4-FFF2-40B4-BE49-F238E27FC236}">
                        <a16:creationId xmlns:a16="http://schemas.microsoft.com/office/drawing/2014/main" id="{E3D615EE-B4A8-41E2-8E96-0F14EFFAC4FD}"/>
                      </a:ext>
                    </a:extLst>
                  </p:cNvPr>
                  <p:cNvGrpSpPr>
                    <a:grpSpLocks/>
                  </p:cNvGrpSpPr>
                  <p:nvPr/>
                </p:nvGrpSpPr>
                <p:grpSpPr bwMode="auto">
                  <a:xfrm>
                    <a:off x="2628" y="1008"/>
                    <a:ext cx="204" cy="672"/>
                    <a:chOff x="996" y="-96"/>
                    <a:chExt cx="204" cy="672"/>
                  </a:xfrm>
                </p:grpSpPr>
                <p:sp>
                  <p:nvSpPr>
                    <p:cNvPr id="472091" name="Text Box 27">
                      <a:extLst>
                        <a:ext uri="{FF2B5EF4-FFF2-40B4-BE49-F238E27FC236}">
                          <a16:creationId xmlns:a16="http://schemas.microsoft.com/office/drawing/2014/main" id="{AF41D70F-76E0-4FAD-80A6-C112C76CCA0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092" name="Group 28">
                      <a:extLst>
                        <a:ext uri="{FF2B5EF4-FFF2-40B4-BE49-F238E27FC236}">
                          <a16:creationId xmlns:a16="http://schemas.microsoft.com/office/drawing/2014/main" id="{18D03CA3-7EDF-452F-AEAB-930E2A771F99}"/>
                        </a:ext>
                      </a:extLst>
                    </p:cNvPr>
                    <p:cNvGrpSpPr>
                      <a:grpSpLocks/>
                    </p:cNvGrpSpPr>
                    <p:nvPr/>
                  </p:nvGrpSpPr>
                  <p:grpSpPr bwMode="auto">
                    <a:xfrm>
                      <a:off x="996" y="0"/>
                      <a:ext cx="204" cy="576"/>
                      <a:chOff x="996" y="0"/>
                      <a:chExt cx="204" cy="576"/>
                    </a:xfrm>
                  </p:grpSpPr>
                  <p:sp>
                    <p:nvSpPr>
                      <p:cNvPr id="472093" name="Text Box 29">
                        <a:extLst>
                          <a:ext uri="{FF2B5EF4-FFF2-40B4-BE49-F238E27FC236}">
                            <a16:creationId xmlns:a16="http://schemas.microsoft.com/office/drawing/2014/main" id="{C6646965-6438-4375-B5E2-C2D10924C62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094" name="Text Box 30">
                        <a:extLst>
                          <a:ext uri="{FF2B5EF4-FFF2-40B4-BE49-F238E27FC236}">
                            <a16:creationId xmlns:a16="http://schemas.microsoft.com/office/drawing/2014/main" id="{29D3092F-E305-4937-AB26-D24580E170F1}"/>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095" name="Line 31">
                    <a:extLst>
                      <a:ext uri="{FF2B5EF4-FFF2-40B4-BE49-F238E27FC236}">
                        <a16:creationId xmlns:a16="http://schemas.microsoft.com/office/drawing/2014/main" id="{15CF96C2-1292-4ADD-8F78-05EB643C6CB8}"/>
                      </a:ext>
                    </a:extLst>
                  </p:cNvPr>
                  <p:cNvSpPr>
                    <a:spLocks noChangeShapeType="1"/>
                  </p:cNvSpPr>
                  <p:nvPr/>
                </p:nvSpPr>
                <p:spPr bwMode="auto">
                  <a:xfrm>
                    <a:off x="2400" y="124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096" name="Text Box 32">
                  <a:extLst>
                    <a:ext uri="{FF2B5EF4-FFF2-40B4-BE49-F238E27FC236}">
                      <a16:creationId xmlns:a16="http://schemas.microsoft.com/office/drawing/2014/main" id="{CD06561E-D505-4F47-A4BF-EAAC22B5D30D}"/>
                    </a:ext>
                  </a:extLst>
                </p:cNvPr>
                <p:cNvSpPr txBox="1">
                  <a:spLocks noChangeArrowheads="1"/>
                </p:cNvSpPr>
                <p:nvPr/>
              </p:nvSpPr>
              <p:spPr bwMode="auto">
                <a:xfrm>
                  <a:off x="2160" y="4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097" name="Text Box 33">
                  <a:extLst>
                    <a:ext uri="{FF2B5EF4-FFF2-40B4-BE49-F238E27FC236}">
                      <a16:creationId xmlns:a16="http://schemas.microsoft.com/office/drawing/2014/main" id="{BC341D40-7D30-4EE1-BACD-E7D42C4E3E4A}"/>
                    </a:ext>
                  </a:extLst>
                </p:cNvPr>
                <p:cNvSpPr txBox="1">
                  <a:spLocks noChangeArrowheads="1"/>
                </p:cNvSpPr>
                <p:nvPr/>
              </p:nvSpPr>
              <p:spPr bwMode="auto">
                <a:xfrm>
                  <a:off x="2160" y="1008"/>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E</a:t>
                  </a:r>
                </a:p>
              </p:txBody>
            </p:sp>
            <p:sp>
              <p:nvSpPr>
                <p:cNvPr id="472098" name="Text Box 34">
                  <a:extLst>
                    <a:ext uri="{FF2B5EF4-FFF2-40B4-BE49-F238E27FC236}">
                      <a16:creationId xmlns:a16="http://schemas.microsoft.com/office/drawing/2014/main" id="{FF8430DC-B2CD-420F-ACD0-40390D3A4409}"/>
                    </a:ext>
                  </a:extLst>
                </p:cNvPr>
                <p:cNvSpPr txBox="1">
                  <a:spLocks noChangeArrowheads="1"/>
                </p:cNvSpPr>
                <p:nvPr/>
              </p:nvSpPr>
              <p:spPr bwMode="auto">
                <a:xfrm>
                  <a:off x="2160" y="1526"/>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P</a:t>
                  </a:r>
                </a:p>
              </p:txBody>
            </p:sp>
          </p:grpSp>
          <p:sp>
            <p:nvSpPr>
              <p:cNvPr id="472099" name="Text Box 35">
                <a:extLst>
                  <a:ext uri="{FF2B5EF4-FFF2-40B4-BE49-F238E27FC236}">
                    <a16:creationId xmlns:a16="http://schemas.microsoft.com/office/drawing/2014/main" id="{B9ED8CE0-34FF-4CA7-BD40-FE1B20ADD9C9}"/>
                  </a:ext>
                </a:extLst>
              </p:cNvPr>
              <p:cNvSpPr txBox="1">
                <a:spLocks noChangeArrowheads="1"/>
              </p:cNvSpPr>
              <p:nvPr/>
            </p:nvSpPr>
            <p:spPr bwMode="auto">
              <a:xfrm>
                <a:off x="2112" y="1741"/>
                <a:ext cx="1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子程序段[</a:t>
                </a:r>
                <a:r>
                  <a:rPr lang="en-US" altLang="zh-CN" b="1">
                    <a:solidFill>
                      <a:srgbClr val="FFFF00"/>
                    </a:solidFill>
                    <a:latin typeface="Times New Roman" panose="02020603050405020304" pitchFamily="18" charset="0"/>
                    <a:ea typeface="楷体_GB2312" pitchFamily="49" charset="-122"/>
                  </a:rPr>
                  <a:t>X]</a:t>
                </a:r>
              </a:p>
            </p:txBody>
          </p:sp>
          <p:grpSp>
            <p:nvGrpSpPr>
              <p:cNvPr id="472100" name="Group 36">
                <a:extLst>
                  <a:ext uri="{FF2B5EF4-FFF2-40B4-BE49-F238E27FC236}">
                    <a16:creationId xmlns:a16="http://schemas.microsoft.com/office/drawing/2014/main" id="{CA17B8DF-D0B1-4F5B-9CBA-CF88148F9672}"/>
                  </a:ext>
                </a:extLst>
              </p:cNvPr>
              <p:cNvGrpSpPr>
                <a:grpSpLocks/>
              </p:cNvGrpSpPr>
              <p:nvPr/>
            </p:nvGrpSpPr>
            <p:grpSpPr bwMode="auto">
              <a:xfrm>
                <a:off x="240" y="720"/>
                <a:ext cx="1488" cy="2976"/>
                <a:chOff x="240" y="720"/>
                <a:chExt cx="1488" cy="2976"/>
              </a:xfrm>
            </p:grpSpPr>
            <p:sp>
              <p:nvSpPr>
                <p:cNvPr id="472101" name="Rectangle 37">
                  <a:extLst>
                    <a:ext uri="{FF2B5EF4-FFF2-40B4-BE49-F238E27FC236}">
                      <a16:creationId xmlns:a16="http://schemas.microsoft.com/office/drawing/2014/main" id="{CAF28820-63EC-43FE-B63D-518CF31873D9}"/>
                    </a:ext>
                  </a:extLst>
                </p:cNvPr>
                <p:cNvSpPr>
                  <a:spLocks noChangeArrowheads="1"/>
                </p:cNvSpPr>
                <p:nvPr/>
              </p:nvSpPr>
              <p:spPr bwMode="auto">
                <a:xfrm>
                  <a:off x="528" y="960"/>
                  <a:ext cx="1200" cy="2640"/>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sp>
              <p:nvSpPr>
                <p:cNvPr id="472102" name="Text Box 38">
                  <a:extLst>
                    <a:ext uri="{FF2B5EF4-FFF2-40B4-BE49-F238E27FC236}">
                      <a16:creationId xmlns:a16="http://schemas.microsoft.com/office/drawing/2014/main" id="{6D2A1CD5-F30C-402E-A172-6D87CBF79329}"/>
                    </a:ext>
                  </a:extLst>
                </p:cNvPr>
                <p:cNvSpPr txBox="1">
                  <a:spLocks noChangeArrowheads="1"/>
                </p:cNvSpPr>
                <p:nvPr/>
              </p:nvSpPr>
              <p:spPr bwMode="auto">
                <a:xfrm>
                  <a:off x="278" y="825"/>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03" name="Text Box 39">
                  <a:extLst>
                    <a:ext uri="{FF2B5EF4-FFF2-40B4-BE49-F238E27FC236}">
                      <a16:creationId xmlns:a16="http://schemas.microsoft.com/office/drawing/2014/main" id="{383C952B-D9F7-485A-A4D5-AE1E45E7C6E7}"/>
                    </a:ext>
                  </a:extLst>
                </p:cNvPr>
                <p:cNvSpPr txBox="1">
                  <a:spLocks noChangeArrowheads="1"/>
                </p:cNvSpPr>
                <p:nvPr/>
              </p:nvSpPr>
              <p:spPr bwMode="auto">
                <a:xfrm>
                  <a:off x="240" y="344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K</a:t>
                  </a:r>
                </a:p>
              </p:txBody>
            </p:sp>
            <p:grpSp>
              <p:nvGrpSpPr>
                <p:cNvPr id="472104" name="Group 40">
                  <a:extLst>
                    <a:ext uri="{FF2B5EF4-FFF2-40B4-BE49-F238E27FC236}">
                      <a16:creationId xmlns:a16="http://schemas.microsoft.com/office/drawing/2014/main" id="{953A763D-8247-4841-86BF-321E35F24B60}"/>
                    </a:ext>
                  </a:extLst>
                </p:cNvPr>
                <p:cNvGrpSpPr>
                  <a:grpSpLocks/>
                </p:cNvGrpSpPr>
                <p:nvPr/>
              </p:nvGrpSpPr>
              <p:grpSpPr bwMode="auto">
                <a:xfrm>
                  <a:off x="996" y="2928"/>
                  <a:ext cx="204" cy="672"/>
                  <a:chOff x="996" y="-96"/>
                  <a:chExt cx="204" cy="672"/>
                </a:xfrm>
              </p:grpSpPr>
              <p:sp>
                <p:nvSpPr>
                  <p:cNvPr id="472105" name="Text Box 41">
                    <a:extLst>
                      <a:ext uri="{FF2B5EF4-FFF2-40B4-BE49-F238E27FC236}">
                        <a16:creationId xmlns:a16="http://schemas.microsoft.com/office/drawing/2014/main" id="{B6C88AB5-C98B-4D9C-B2A4-C4FE1AD4DEB5}"/>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06" name="Group 42">
                    <a:extLst>
                      <a:ext uri="{FF2B5EF4-FFF2-40B4-BE49-F238E27FC236}">
                        <a16:creationId xmlns:a16="http://schemas.microsoft.com/office/drawing/2014/main" id="{563E027E-50B0-43A7-A472-222A01D5AC82}"/>
                      </a:ext>
                    </a:extLst>
                  </p:cNvPr>
                  <p:cNvGrpSpPr>
                    <a:grpSpLocks/>
                  </p:cNvGrpSpPr>
                  <p:nvPr/>
                </p:nvGrpSpPr>
                <p:grpSpPr bwMode="auto">
                  <a:xfrm>
                    <a:off x="996" y="0"/>
                    <a:ext cx="204" cy="576"/>
                    <a:chOff x="996" y="0"/>
                    <a:chExt cx="204" cy="576"/>
                  </a:xfrm>
                </p:grpSpPr>
                <p:sp>
                  <p:nvSpPr>
                    <p:cNvPr id="472107" name="Text Box 43">
                      <a:extLst>
                        <a:ext uri="{FF2B5EF4-FFF2-40B4-BE49-F238E27FC236}">
                          <a16:creationId xmlns:a16="http://schemas.microsoft.com/office/drawing/2014/main" id="{59C7F5BC-CD65-40B1-AC83-2C013A40066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08" name="Text Box 44">
                      <a:extLst>
                        <a:ext uri="{FF2B5EF4-FFF2-40B4-BE49-F238E27FC236}">
                          <a16:creationId xmlns:a16="http://schemas.microsoft.com/office/drawing/2014/main" id="{B2E9B7A8-C54A-4967-9020-A65275CF1EFF}"/>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09" name="Group 45">
                  <a:extLst>
                    <a:ext uri="{FF2B5EF4-FFF2-40B4-BE49-F238E27FC236}">
                      <a16:creationId xmlns:a16="http://schemas.microsoft.com/office/drawing/2014/main" id="{BFA18318-7FA9-46CC-AFB8-8C646EEEE109}"/>
                    </a:ext>
                  </a:extLst>
                </p:cNvPr>
                <p:cNvGrpSpPr>
                  <a:grpSpLocks/>
                </p:cNvGrpSpPr>
                <p:nvPr/>
              </p:nvGrpSpPr>
              <p:grpSpPr bwMode="auto">
                <a:xfrm>
                  <a:off x="528" y="1392"/>
                  <a:ext cx="1200" cy="288"/>
                  <a:chOff x="528" y="1680"/>
                  <a:chExt cx="1152" cy="288"/>
                </a:xfrm>
              </p:grpSpPr>
              <p:sp>
                <p:nvSpPr>
                  <p:cNvPr id="472110" name="Line 46">
                    <a:extLst>
                      <a:ext uri="{FF2B5EF4-FFF2-40B4-BE49-F238E27FC236}">
                        <a16:creationId xmlns:a16="http://schemas.microsoft.com/office/drawing/2014/main" id="{D9C09218-06E2-4C2B-861D-C94190ED8113}"/>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1" name="Line 47">
                    <a:extLst>
                      <a:ext uri="{FF2B5EF4-FFF2-40B4-BE49-F238E27FC236}">
                        <a16:creationId xmlns:a16="http://schemas.microsoft.com/office/drawing/2014/main" id="{C9D01AD0-7BC4-4402-BC3B-5A4D5E5D1725}"/>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12" name="Text Box 48">
                    <a:extLst>
                      <a:ext uri="{FF2B5EF4-FFF2-40B4-BE49-F238E27FC236}">
                        <a16:creationId xmlns:a16="http://schemas.microsoft.com/office/drawing/2014/main" id="{2676400B-0E69-48F0-9AA5-AFD7AE844C6F}"/>
                      </a:ext>
                    </a:extLst>
                  </p:cNvPr>
                  <p:cNvSpPr txBox="1">
                    <a:spLocks noChangeArrowheads="1"/>
                  </p:cNvSpPr>
                  <p:nvPr/>
                </p:nvSpPr>
                <p:spPr bwMode="auto">
                  <a:xfrm>
                    <a:off x="576" y="1689"/>
                    <a:ext cx="10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[X] [E]</a:t>
                    </a:r>
                  </a:p>
                </p:txBody>
              </p:sp>
            </p:grpSp>
            <p:grpSp>
              <p:nvGrpSpPr>
                <p:cNvPr id="472113" name="Group 49">
                  <a:extLst>
                    <a:ext uri="{FF2B5EF4-FFF2-40B4-BE49-F238E27FC236}">
                      <a16:creationId xmlns:a16="http://schemas.microsoft.com/office/drawing/2014/main" id="{E6038B7E-1503-425C-B2DC-7D6C64B9883A}"/>
                    </a:ext>
                  </a:extLst>
                </p:cNvPr>
                <p:cNvGrpSpPr>
                  <a:grpSpLocks/>
                </p:cNvGrpSpPr>
                <p:nvPr/>
              </p:nvGrpSpPr>
              <p:grpSpPr bwMode="auto">
                <a:xfrm>
                  <a:off x="1008" y="720"/>
                  <a:ext cx="204" cy="672"/>
                  <a:chOff x="996" y="-96"/>
                  <a:chExt cx="204" cy="672"/>
                </a:xfrm>
              </p:grpSpPr>
              <p:sp>
                <p:nvSpPr>
                  <p:cNvPr id="472114" name="Text Box 50">
                    <a:extLst>
                      <a:ext uri="{FF2B5EF4-FFF2-40B4-BE49-F238E27FC236}">
                        <a16:creationId xmlns:a16="http://schemas.microsoft.com/office/drawing/2014/main" id="{B58C8941-F77B-4537-84C3-EF8D91A52FA8}"/>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15" name="Group 51">
                    <a:extLst>
                      <a:ext uri="{FF2B5EF4-FFF2-40B4-BE49-F238E27FC236}">
                        <a16:creationId xmlns:a16="http://schemas.microsoft.com/office/drawing/2014/main" id="{99E9A2E5-9099-4DA7-8F37-2D3ADDF15476}"/>
                      </a:ext>
                    </a:extLst>
                  </p:cNvPr>
                  <p:cNvGrpSpPr>
                    <a:grpSpLocks/>
                  </p:cNvGrpSpPr>
                  <p:nvPr/>
                </p:nvGrpSpPr>
                <p:grpSpPr bwMode="auto">
                  <a:xfrm>
                    <a:off x="996" y="0"/>
                    <a:ext cx="204" cy="576"/>
                    <a:chOff x="996" y="0"/>
                    <a:chExt cx="204" cy="576"/>
                  </a:xfrm>
                </p:grpSpPr>
                <p:sp>
                  <p:nvSpPr>
                    <p:cNvPr id="472116" name="Text Box 52">
                      <a:extLst>
                        <a:ext uri="{FF2B5EF4-FFF2-40B4-BE49-F238E27FC236}">
                          <a16:creationId xmlns:a16="http://schemas.microsoft.com/office/drawing/2014/main" id="{F93C6FCD-1D5E-4A4F-9E8C-38C085A62C98}"/>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17" name="Text Box 53">
                      <a:extLst>
                        <a:ext uri="{FF2B5EF4-FFF2-40B4-BE49-F238E27FC236}">
                          <a16:creationId xmlns:a16="http://schemas.microsoft.com/office/drawing/2014/main" id="{BBC2B630-2B9F-45C8-A399-81FEB93916C2}"/>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18" name="Group 54">
                  <a:extLst>
                    <a:ext uri="{FF2B5EF4-FFF2-40B4-BE49-F238E27FC236}">
                      <a16:creationId xmlns:a16="http://schemas.microsoft.com/office/drawing/2014/main" id="{F47E6F1D-CC09-4123-A393-10DB16966E6C}"/>
                    </a:ext>
                  </a:extLst>
                </p:cNvPr>
                <p:cNvGrpSpPr>
                  <a:grpSpLocks/>
                </p:cNvGrpSpPr>
                <p:nvPr/>
              </p:nvGrpSpPr>
              <p:grpSpPr bwMode="auto">
                <a:xfrm>
                  <a:off x="1008" y="1440"/>
                  <a:ext cx="204" cy="672"/>
                  <a:chOff x="996" y="-96"/>
                  <a:chExt cx="204" cy="672"/>
                </a:xfrm>
              </p:grpSpPr>
              <p:sp>
                <p:nvSpPr>
                  <p:cNvPr id="472119" name="Text Box 55">
                    <a:extLst>
                      <a:ext uri="{FF2B5EF4-FFF2-40B4-BE49-F238E27FC236}">
                        <a16:creationId xmlns:a16="http://schemas.microsoft.com/office/drawing/2014/main" id="{A35E843C-4213-45C9-BEBA-A5B3E877194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20" name="Group 56">
                    <a:extLst>
                      <a:ext uri="{FF2B5EF4-FFF2-40B4-BE49-F238E27FC236}">
                        <a16:creationId xmlns:a16="http://schemas.microsoft.com/office/drawing/2014/main" id="{991E6520-09CE-41F5-B943-1C4E5BFAB077}"/>
                      </a:ext>
                    </a:extLst>
                  </p:cNvPr>
                  <p:cNvGrpSpPr>
                    <a:grpSpLocks/>
                  </p:cNvGrpSpPr>
                  <p:nvPr/>
                </p:nvGrpSpPr>
                <p:grpSpPr bwMode="auto">
                  <a:xfrm>
                    <a:off x="996" y="0"/>
                    <a:ext cx="204" cy="576"/>
                    <a:chOff x="996" y="0"/>
                    <a:chExt cx="204" cy="576"/>
                  </a:xfrm>
                </p:grpSpPr>
                <p:sp>
                  <p:nvSpPr>
                    <p:cNvPr id="472121" name="Text Box 57">
                      <a:extLst>
                        <a:ext uri="{FF2B5EF4-FFF2-40B4-BE49-F238E27FC236}">
                          <a16:creationId xmlns:a16="http://schemas.microsoft.com/office/drawing/2014/main" id="{4DCEA3A7-6EAC-4003-9BC5-AC91BA2D477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22" name="Text Box 58">
                      <a:extLst>
                        <a:ext uri="{FF2B5EF4-FFF2-40B4-BE49-F238E27FC236}">
                          <a16:creationId xmlns:a16="http://schemas.microsoft.com/office/drawing/2014/main" id="{FE6B0BBB-B030-4838-913B-975DC9D88882}"/>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23" name="Group 59">
                  <a:extLst>
                    <a:ext uri="{FF2B5EF4-FFF2-40B4-BE49-F238E27FC236}">
                      <a16:creationId xmlns:a16="http://schemas.microsoft.com/office/drawing/2014/main" id="{35374F96-8E8B-4F6F-A143-6CA09E07FAA6}"/>
                    </a:ext>
                  </a:extLst>
                </p:cNvPr>
                <p:cNvGrpSpPr>
                  <a:grpSpLocks/>
                </p:cNvGrpSpPr>
                <p:nvPr/>
              </p:nvGrpSpPr>
              <p:grpSpPr bwMode="auto">
                <a:xfrm>
                  <a:off x="1008" y="2208"/>
                  <a:ext cx="204" cy="672"/>
                  <a:chOff x="996" y="-96"/>
                  <a:chExt cx="204" cy="672"/>
                </a:xfrm>
              </p:grpSpPr>
              <p:sp>
                <p:nvSpPr>
                  <p:cNvPr id="472124" name="Text Box 60">
                    <a:extLst>
                      <a:ext uri="{FF2B5EF4-FFF2-40B4-BE49-F238E27FC236}">
                        <a16:creationId xmlns:a16="http://schemas.microsoft.com/office/drawing/2014/main" id="{4B36B5C7-69ED-4A65-B9CC-9D4C89367B56}"/>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25" name="Group 61">
                    <a:extLst>
                      <a:ext uri="{FF2B5EF4-FFF2-40B4-BE49-F238E27FC236}">
                        <a16:creationId xmlns:a16="http://schemas.microsoft.com/office/drawing/2014/main" id="{22DA1352-ED1E-4CC9-BE07-E3C44C88E618}"/>
                      </a:ext>
                    </a:extLst>
                  </p:cNvPr>
                  <p:cNvGrpSpPr>
                    <a:grpSpLocks/>
                  </p:cNvGrpSpPr>
                  <p:nvPr/>
                </p:nvGrpSpPr>
                <p:grpSpPr bwMode="auto">
                  <a:xfrm>
                    <a:off x="996" y="0"/>
                    <a:ext cx="204" cy="576"/>
                    <a:chOff x="996" y="0"/>
                    <a:chExt cx="204" cy="576"/>
                  </a:xfrm>
                </p:grpSpPr>
                <p:sp>
                  <p:nvSpPr>
                    <p:cNvPr id="472126" name="Text Box 62">
                      <a:extLst>
                        <a:ext uri="{FF2B5EF4-FFF2-40B4-BE49-F238E27FC236}">
                          <a16:creationId xmlns:a16="http://schemas.microsoft.com/office/drawing/2014/main" id="{E178F80C-8978-4DC9-A891-0675ED009EDD}"/>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27" name="Text Box 63">
                      <a:extLst>
                        <a:ext uri="{FF2B5EF4-FFF2-40B4-BE49-F238E27FC236}">
                          <a16:creationId xmlns:a16="http://schemas.microsoft.com/office/drawing/2014/main" id="{6DFC41E9-E766-4822-9096-CEE331612E1F}"/>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nvGrpSpPr>
                <p:cNvPr id="472128" name="Group 64">
                  <a:extLst>
                    <a:ext uri="{FF2B5EF4-FFF2-40B4-BE49-F238E27FC236}">
                      <a16:creationId xmlns:a16="http://schemas.microsoft.com/office/drawing/2014/main" id="{0713884C-7874-4C64-AB78-E6DD2CA2EAFF}"/>
                    </a:ext>
                  </a:extLst>
                </p:cNvPr>
                <p:cNvGrpSpPr>
                  <a:grpSpLocks/>
                </p:cNvGrpSpPr>
                <p:nvPr/>
              </p:nvGrpSpPr>
              <p:grpSpPr bwMode="auto">
                <a:xfrm>
                  <a:off x="528" y="2112"/>
                  <a:ext cx="1200" cy="288"/>
                  <a:chOff x="528" y="1680"/>
                  <a:chExt cx="1152" cy="288"/>
                </a:xfrm>
              </p:grpSpPr>
              <p:sp>
                <p:nvSpPr>
                  <p:cNvPr id="472129" name="Line 65">
                    <a:extLst>
                      <a:ext uri="{FF2B5EF4-FFF2-40B4-BE49-F238E27FC236}">
                        <a16:creationId xmlns:a16="http://schemas.microsoft.com/office/drawing/2014/main" id="{59158B4B-B5AF-48C8-A846-1446E02E942E}"/>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0" name="Line 66">
                    <a:extLst>
                      <a:ext uri="{FF2B5EF4-FFF2-40B4-BE49-F238E27FC236}">
                        <a16:creationId xmlns:a16="http://schemas.microsoft.com/office/drawing/2014/main" id="{E94B8958-775F-4D3F-A4F1-FA4DED30B369}"/>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1" name="Text Box 67">
                    <a:extLst>
                      <a:ext uri="{FF2B5EF4-FFF2-40B4-BE49-F238E27FC236}">
                        <a16:creationId xmlns:a16="http://schemas.microsoft.com/office/drawing/2014/main" id="{A1F890E6-9AFF-45CC-B135-3D1CD5CA58DF}"/>
                      </a:ext>
                    </a:extLst>
                  </p:cNvPr>
                  <p:cNvSpPr txBox="1">
                    <a:spLocks noChangeArrowheads="1"/>
                  </p:cNvSpPr>
                  <p:nvPr/>
                </p:nvSpPr>
                <p:spPr bwMode="auto">
                  <a:xfrm>
                    <a:off x="576" y="1689"/>
                    <a:ext cx="10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[Y] [F]</a:t>
                    </a:r>
                  </a:p>
                </p:txBody>
              </p:sp>
            </p:grpSp>
            <p:grpSp>
              <p:nvGrpSpPr>
                <p:cNvPr id="472132" name="Group 68">
                  <a:extLst>
                    <a:ext uri="{FF2B5EF4-FFF2-40B4-BE49-F238E27FC236}">
                      <a16:creationId xmlns:a16="http://schemas.microsoft.com/office/drawing/2014/main" id="{AE08F9C7-AA84-4ECD-B51E-D17DAB674EDC}"/>
                    </a:ext>
                  </a:extLst>
                </p:cNvPr>
                <p:cNvGrpSpPr>
                  <a:grpSpLocks/>
                </p:cNvGrpSpPr>
                <p:nvPr/>
              </p:nvGrpSpPr>
              <p:grpSpPr bwMode="auto">
                <a:xfrm>
                  <a:off x="528" y="2880"/>
                  <a:ext cx="1183" cy="288"/>
                  <a:chOff x="528" y="1680"/>
                  <a:chExt cx="1152" cy="288"/>
                </a:xfrm>
              </p:grpSpPr>
              <p:sp>
                <p:nvSpPr>
                  <p:cNvPr id="472133" name="Line 69">
                    <a:extLst>
                      <a:ext uri="{FF2B5EF4-FFF2-40B4-BE49-F238E27FC236}">
                        <a16:creationId xmlns:a16="http://schemas.microsoft.com/office/drawing/2014/main" id="{55D24E0B-61D3-44D8-90A4-2DE0087AD4F3}"/>
                      </a:ext>
                    </a:extLst>
                  </p:cNvPr>
                  <p:cNvSpPr>
                    <a:spLocks noChangeShapeType="1"/>
                  </p:cNvSpPr>
                  <p:nvPr/>
                </p:nvSpPr>
                <p:spPr bwMode="auto">
                  <a:xfrm>
                    <a:off x="528" y="1680"/>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4" name="Line 70">
                    <a:extLst>
                      <a:ext uri="{FF2B5EF4-FFF2-40B4-BE49-F238E27FC236}">
                        <a16:creationId xmlns:a16="http://schemas.microsoft.com/office/drawing/2014/main" id="{5F40ABB5-1EB2-4843-AB4E-C7679F561DA4}"/>
                      </a:ext>
                    </a:extLst>
                  </p:cNvPr>
                  <p:cNvSpPr>
                    <a:spLocks noChangeShapeType="1"/>
                  </p:cNvSpPr>
                  <p:nvPr/>
                </p:nvSpPr>
                <p:spPr bwMode="auto">
                  <a:xfrm>
                    <a:off x="528" y="1968"/>
                    <a:ext cx="115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35" name="Text Box 71">
                    <a:extLst>
                      <a:ext uri="{FF2B5EF4-FFF2-40B4-BE49-F238E27FC236}">
                        <a16:creationId xmlns:a16="http://schemas.microsoft.com/office/drawing/2014/main" id="{FD7EF043-2F7D-42EA-A9FA-F4EAF7923F5A}"/>
                      </a:ext>
                    </a:extLst>
                  </p:cNvPr>
                  <p:cNvSpPr txBox="1">
                    <a:spLocks noChangeArrowheads="1"/>
                  </p:cNvSpPr>
                  <p:nvPr/>
                </p:nvSpPr>
                <p:spPr bwMode="auto">
                  <a:xfrm>
                    <a:off x="576" y="1689"/>
                    <a:ext cx="10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CALL [A] 116</a:t>
                    </a:r>
                  </a:p>
                </p:txBody>
              </p:sp>
            </p:grpSp>
          </p:grpSp>
        </p:grpSp>
      </p:grpSp>
      <p:grpSp>
        <p:nvGrpSpPr>
          <p:cNvPr id="472136" name="Group 72">
            <a:extLst>
              <a:ext uri="{FF2B5EF4-FFF2-40B4-BE49-F238E27FC236}">
                <a16:creationId xmlns:a16="http://schemas.microsoft.com/office/drawing/2014/main" id="{223DE812-B2EB-4EAE-8846-46FBBB17DF95}"/>
              </a:ext>
            </a:extLst>
          </p:cNvPr>
          <p:cNvGrpSpPr>
            <a:grpSpLocks/>
          </p:cNvGrpSpPr>
          <p:nvPr/>
        </p:nvGrpSpPr>
        <p:grpSpPr bwMode="auto">
          <a:xfrm>
            <a:off x="3429000" y="3276600"/>
            <a:ext cx="1839913" cy="2763838"/>
            <a:chOff x="2160" y="2064"/>
            <a:chExt cx="1159" cy="1741"/>
          </a:xfrm>
        </p:grpSpPr>
        <p:grpSp>
          <p:nvGrpSpPr>
            <p:cNvPr id="472137" name="Group 73">
              <a:extLst>
                <a:ext uri="{FF2B5EF4-FFF2-40B4-BE49-F238E27FC236}">
                  <a16:creationId xmlns:a16="http://schemas.microsoft.com/office/drawing/2014/main" id="{B1D7D32F-3165-4058-A626-A7002EA2B6BF}"/>
                </a:ext>
              </a:extLst>
            </p:cNvPr>
            <p:cNvGrpSpPr>
              <a:grpSpLocks/>
            </p:cNvGrpSpPr>
            <p:nvPr/>
          </p:nvGrpSpPr>
          <p:grpSpPr bwMode="auto">
            <a:xfrm>
              <a:off x="2160" y="2064"/>
              <a:ext cx="912" cy="1440"/>
              <a:chOff x="2160" y="336"/>
              <a:chExt cx="912" cy="1440"/>
            </a:xfrm>
          </p:grpSpPr>
          <p:grpSp>
            <p:nvGrpSpPr>
              <p:cNvPr id="472138" name="Group 74">
                <a:extLst>
                  <a:ext uri="{FF2B5EF4-FFF2-40B4-BE49-F238E27FC236}">
                    <a16:creationId xmlns:a16="http://schemas.microsoft.com/office/drawing/2014/main" id="{F40366E0-FF30-47D4-B1E0-60487DA3103F}"/>
                  </a:ext>
                </a:extLst>
              </p:cNvPr>
              <p:cNvGrpSpPr>
                <a:grpSpLocks/>
              </p:cNvGrpSpPr>
              <p:nvPr/>
            </p:nvGrpSpPr>
            <p:grpSpPr bwMode="auto">
              <a:xfrm>
                <a:off x="2400" y="336"/>
                <a:ext cx="672" cy="1344"/>
                <a:chOff x="2400" y="336"/>
                <a:chExt cx="672" cy="1344"/>
              </a:xfrm>
            </p:grpSpPr>
            <p:sp>
              <p:nvSpPr>
                <p:cNvPr id="472139" name="Rectangle 75">
                  <a:extLst>
                    <a:ext uri="{FF2B5EF4-FFF2-40B4-BE49-F238E27FC236}">
                      <a16:creationId xmlns:a16="http://schemas.microsoft.com/office/drawing/2014/main" id="{68CA33F2-7A44-4654-8309-8F8E868924CE}"/>
                    </a:ext>
                  </a:extLst>
                </p:cNvPr>
                <p:cNvSpPr>
                  <a:spLocks noChangeArrowheads="1"/>
                </p:cNvSpPr>
                <p:nvPr/>
              </p:nvSpPr>
              <p:spPr bwMode="auto">
                <a:xfrm>
                  <a:off x="2400"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40" name="Group 76">
                  <a:extLst>
                    <a:ext uri="{FF2B5EF4-FFF2-40B4-BE49-F238E27FC236}">
                      <a16:creationId xmlns:a16="http://schemas.microsoft.com/office/drawing/2014/main" id="{2E4CF3BE-FAA1-4278-9CEF-A5F620D76993}"/>
                    </a:ext>
                  </a:extLst>
                </p:cNvPr>
                <p:cNvGrpSpPr>
                  <a:grpSpLocks/>
                </p:cNvGrpSpPr>
                <p:nvPr/>
              </p:nvGrpSpPr>
              <p:grpSpPr bwMode="auto">
                <a:xfrm>
                  <a:off x="2628" y="336"/>
                  <a:ext cx="204" cy="672"/>
                  <a:chOff x="996" y="-96"/>
                  <a:chExt cx="204" cy="672"/>
                </a:xfrm>
              </p:grpSpPr>
              <p:sp>
                <p:nvSpPr>
                  <p:cNvPr id="472141" name="Text Box 77">
                    <a:extLst>
                      <a:ext uri="{FF2B5EF4-FFF2-40B4-BE49-F238E27FC236}">
                        <a16:creationId xmlns:a16="http://schemas.microsoft.com/office/drawing/2014/main" id="{A830D1EE-CC04-4CCD-A67A-4B638251D52E}"/>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42" name="Group 78">
                    <a:extLst>
                      <a:ext uri="{FF2B5EF4-FFF2-40B4-BE49-F238E27FC236}">
                        <a16:creationId xmlns:a16="http://schemas.microsoft.com/office/drawing/2014/main" id="{44C0FA04-76AD-467A-85BF-5CEFE8A53D01}"/>
                      </a:ext>
                    </a:extLst>
                  </p:cNvPr>
                  <p:cNvGrpSpPr>
                    <a:grpSpLocks/>
                  </p:cNvGrpSpPr>
                  <p:nvPr/>
                </p:nvGrpSpPr>
                <p:grpSpPr bwMode="auto">
                  <a:xfrm>
                    <a:off x="996" y="0"/>
                    <a:ext cx="204" cy="576"/>
                    <a:chOff x="996" y="0"/>
                    <a:chExt cx="204" cy="576"/>
                  </a:xfrm>
                </p:grpSpPr>
                <p:sp>
                  <p:nvSpPr>
                    <p:cNvPr id="472143" name="Text Box 79">
                      <a:extLst>
                        <a:ext uri="{FF2B5EF4-FFF2-40B4-BE49-F238E27FC236}">
                          <a16:creationId xmlns:a16="http://schemas.microsoft.com/office/drawing/2014/main" id="{C283758D-3E86-4FD6-8182-78F9BB2550A4}"/>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44" name="Text Box 80">
                      <a:extLst>
                        <a:ext uri="{FF2B5EF4-FFF2-40B4-BE49-F238E27FC236}">
                          <a16:creationId xmlns:a16="http://schemas.microsoft.com/office/drawing/2014/main" id="{D86D8F5B-BFE5-4BBC-AD79-A17A1209CA2E}"/>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145" name="Line 81">
                  <a:extLst>
                    <a:ext uri="{FF2B5EF4-FFF2-40B4-BE49-F238E27FC236}">
                      <a16:creationId xmlns:a16="http://schemas.microsoft.com/office/drawing/2014/main" id="{DF69D77D-5C6A-43B5-A909-90772903D6A8}"/>
                    </a:ext>
                  </a:extLst>
                </p:cNvPr>
                <p:cNvSpPr>
                  <a:spLocks noChangeShapeType="1"/>
                </p:cNvSpPr>
                <p:nvPr/>
              </p:nvSpPr>
              <p:spPr bwMode="auto">
                <a:xfrm>
                  <a:off x="2400"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46" name="Group 82">
                  <a:extLst>
                    <a:ext uri="{FF2B5EF4-FFF2-40B4-BE49-F238E27FC236}">
                      <a16:creationId xmlns:a16="http://schemas.microsoft.com/office/drawing/2014/main" id="{77E2962A-C40A-453A-84AA-CC5F6CBDD09C}"/>
                    </a:ext>
                  </a:extLst>
                </p:cNvPr>
                <p:cNvGrpSpPr>
                  <a:grpSpLocks/>
                </p:cNvGrpSpPr>
                <p:nvPr/>
              </p:nvGrpSpPr>
              <p:grpSpPr bwMode="auto">
                <a:xfrm>
                  <a:off x="2628" y="1008"/>
                  <a:ext cx="204" cy="672"/>
                  <a:chOff x="996" y="-96"/>
                  <a:chExt cx="204" cy="672"/>
                </a:xfrm>
              </p:grpSpPr>
              <p:sp>
                <p:nvSpPr>
                  <p:cNvPr id="472147" name="Text Box 83">
                    <a:extLst>
                      <a:ext uri="{FF2B5EF4-FFF2-40B4-BE49-F238E27FC236}">
                        <a16:creationId xmlns:a16="http://schemas.microsoft.com/office/drawing/2014/main" id="{61783C35-D760-4559-8CD0-9711DFF3100F}"/>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48" name="Group 84">
                    <a:extLst>
                      <a:ext uri="{FF2B5EF4-FFF2-40B4-BE49-F238E27FC236}">
                        <a16:creationId xmlns:a16="http://schemas.microsoft.com/office/drawing/2014/main" id="{6DAAEF04-CEB8-4657-9651-688E3B43ADE3}"/>
                      </a:ext>
                    </a:extLst>
                  </p:cNvPr>
                  <p:cNvGrpSpPr>
                    <a:grpSpLocks/>
                  </p:cNvGrpSpPr>
                  <p:nvPr/>
                </p:nvGrpSpPr>
                <p:grpSpPr bwMode="auto">
                  <a:xfrm>
                    <a:off x="996" y="0"/>
                    <a:ext cx="204" cy="576"/>
                    <a:chOff x="996" y="0"/>
                    <a:chExt cx="204" cy="576"/>
                  </a:xfrm>
                </p:grpSpPr>
                <p:sp>
                  <p:nvSpPr>
                    <p:cNvPr id="472149" name="Text Box 85">
                      <a:extLst>
                        <a:ext uri="{FF2B5EF4-FFF2-40B4-BE49-F238E27FC236}">
                          <a16:creationId xmlns:a16="http://schemas.microsoft.com/office/drawing/2014/main" id="{F76B4611-E8FE-47C9-B212-1B4590031037}"/>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50" name="Text Box 86">
                      <a:extLst>
                        <a:ext uri="{FF2B5EF4-FFF2-40B4-BE49-F238E27FC236}">
                          <a16:creationId xmlns:a16="http://schemas.microsoft.com/office/drawing/2014/main" id="{95E2D129-85D3-4576-8B32-E1DF8E550347}"/>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sp>
              <p:nvSpPr>
                <p:cNvPr id="472151" name="Line 87">
                  <a:extLst>
                    <a:ext uri="{FF2B5EF4-FFF2-40B4-BE49-F238E27FC236}">
                      <a16:creationId xmlns:a16="http://schemas.microsoft.com/office/drawing/2014/main" id="{222364C1-3FC5-4426-8C77-BAAB0D35C069}"/>
                    </a:ext>
                  </a:extLst>
                </p:cNvPr>
                <p:cNvSpPr>
                  <a:spLocks noChangeShapeType="1"/>
                </p:cNvSpPr>
                <p:nvPr/>
              </p:nvSpPr>
              <p:spPr bwMode="auto">
                <a:xfrm>
                  <a:off x="2400" y="124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2152" name="Text Box 88">
                <a:extLst>
                  <a:ext uri="{FF2B5EF4-FFF2-40B4-BE49-F238E27FC236}">
                    <a16:creationId xmlns:a16="http://schemas.microsoft.com/office/drawing/2014/main" id="{4F421911-BA90-447F-BBD3-91FB3F1F9F84}"/>
                  </a:ext>
                </a:extLst>
              </p:cNvPr>
              <p:cNvSpPr txBox="1">
                <a:spLocks noChangeArrowheads="1"/>
              </p:cNvSpPr>
              <p:nvPr/>
            </p:nvSpPr>
            <p:spPr bwMode="auto">
              <a:xfrm>
                <a:off x="2160" y="480"/>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53" name="Text Box 89">
                <a:extLst>
                  <a:ext uri="{FF2B5EF4-FFF2-40B4-BE49-F238E27FC236}">
                    <a16:creationId xmlns:a16="http://schemas.microsoft.com/office/drawing/2014/main" id="{9B49F2CB-9102-4089-AC75-B3CCB3BCCE89}"/>
                  </a:ext>
                </a:extLst>
              </p:cNvPr>
              <p:cNvSpPr txBox="1">
                <a:spLocks noChangeArrowheads="1"/>
              </p:cNvSpPr>
              <p:nvPr/>
            </p:nvSpPr>
            <p:spPr bwMode="auto">
              <a:xfrm>
                <a:off x="2160" y="1008"/>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F</a:t>
                </a:r>
              </a:p>
            </p:txBody>
          </p:sp>
          <p:sp>
            <p:nvSpPr>
              <p:cNvPr id="472154" name="Text Box 90">
                <a:extLst>
                  <a:ext uri="{FF2B5EF4-FFF2-40B4-BE49-F238E27FC236}">
                    <a16:creationId xmlns:a16="http://schemas.microsoft.com/office/drawing/2014/main" id="{C69C9DD5-78F5-4A57-8B28-A12AA8BAA903}"/>
                  </a:ext>
                </a:extLst>
              </p:cNvPr>
              <p:cNvSpPr txBox="1">
                <a:spLocks noChangeArrowheads="1"/>
              </p:cNvSpPr>
              <p:nvPr/>
            </p:nvSpPr>
            <p:spPr bwMode="auto">
              <a:xfrm>
                <a:off x="2160" y="152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L</a:t>
                </a:r>
              </a:p>
            </p:txBody>
          </p:sp>
        </p:grpSp>
        <p:sp>
          <p:nvSpPr>
            <p:cNvPr id="472155" name="Text Box 91">
              <a:extLst>
                <a:ext uri="{FF2B5EF4-FFF2-40B4-BE49-F238E27FC236}">
                  <a16:creationId xmlns:a16="http://schemas.microsoft.com/office/drawing/2014/main" id="{96DC9737-6F67-4719-9FCB-C47602478E3D}"/>
                </a:ext>
              </a:extLst>
            </p:cNvPr>
            <p:cNvSpPr txBox="1">
              <a:spLocks noChangeArrowheads="1"/>
            </p:cNvSpPr>
            <p:nvPr/>
          </p:nvSpPr>
          <p:spPr bwMode="auto">
            <a:xfrm>
              <a:off x="2160" y="3517"/>
              <a:ext cx="11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子程序段[</a:t>
              </a:r>
              <a:r>
                <a:rPr lang="en-US" altLang="zh-CN" b="1">
                  <a:solidFill>
                    <a:srgbClr val="FFFF00"/>
                  </a:solidFill>
                  <a:latin typeface="Times New Roman" panose="02020603050405020304" pitchFamily="18" charset="0"/>
                  <a:ea typeface="楷体_GB2312" pitchFamily="49" charset="-122"/>
                </a:rPr>
                <a:t>Y]</a:t>
              </a:r>
            </a:p>
          </p:txBody>
        </p:sp>
      </p:grpSp>
      <p:sp>
        <p:nvSpPr>
          <p:cNvPr id="472156" name="Text Box 92">
            <a:extLst>
              <a:ext uri="{FF2B5EF4-FFF2-40B4-BE49-F238E27FC236}">
                <a16:creationId xmlns:a16="http://schemas.microsoft.com/office/drawing/2014/main" id="{891948F5-81B4-4380-AB4C-91F4A485A7BF}"/>
              </a:ext>
            </a:extLst>
          </p:cNvPr>
          <p:cNvSpPr txBox="1">
            <a:spLocks noChangeArrowheads="1"/>
          </p:cNvSpPr>
          <p:nvPr/>
        </p:nvSpPr>
        <p:spPr bwMode="auto">
          <a:xfrm>
            <a:off x="6400800" y="7620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0</a:t>
            </a:r>
          </a:p>
        </p:txBody>
      </p:sp>
      <p:sp>
        <p:nvSpPr>
          <p:cNvPr id="472157" name="Text Box 93">
            <a:extLst>
              <a:ext uri="{FF2B5EF4-FFF2-40B4-BE49-F238E27FC236}">
                <a16:creationId xmlns:a16="http://schemas.microsoft.com/office/drawing/2014/main" id="{067F4A36-FBC8-4EFF-B06C-22FD511C1707}"/>
              </a:ext>
            </a:extLst>
          </p:cNvPr>
          <p:cNvSpPr txBox="1">
            <a:spLocks noChangeArrowheads="1"/>
          </p:cNvSpPr>
          <p:nvPr/>
        </p:nvSpPr>
        <p:spPr bwMode="auto">
          <a:xfrm>
            <a:off x="6172200" y="1600200"/>
            <a:ext cx="565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116</a:t>
            </a:r>
          </a:p>
        </p:txBody>
      </p:sp>
      <p:sp>
        <p:nvSpPr>
          <p:cNvPr id="472158" name="Text Box 94">
            <a:extLst>
              <a:ext uri="{FF2B5EF4-FFF2-40B4-BE49-F238E27FC236}">
                <a16:creationId xmlns:a16="http://schemas.microsoft.com/office/drawing/2014/main" id="{01808F01-3BD2-459C-8736-5AFFCE20B40C}"/>
              </a:ext>
            </a:extLst>
          </p:cNvPr>
          <p:cNvSpPr txBox="1">
            <a:spLocks noChangeArrowheads="1"/>
          </p:cNvSpPr>
          <p:nvPr/>
        </p:nvSpPr>
        <p:spPr bwMode="auto">
          <a:xfrm>
            <a:off x="6400800" y="2422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楷体_GB2312" pitchFamily="49" charset="-122"/>
              </a:rPr>
              <a:t>N</a:t>
            </a:r>
          </a:p>
        </p:txBody>
      </p:sp>
      <p:grpSp>
        <p:nvGrpSpPr>
          <p:cNvPr id="472159" name="Group 95">
            <a:extLst>
              <a:ext uri="{FF2B5EF4-FFF2-40B4-BE49-F238E27FC236}">
                <a16:creationId xmlns:a16="http://schemas.microsoft.com/office/drawing/2014/main" id="{732C66D3-513F-4D3B-8250-0E76A6CAB5A3}"/>
              </a:ext>
            </a:extLst>
          </p:cNvPr>
          <p:cNvGrpSpPr>
            <a:grpSpLocks/>
          </p:cNvGrpSpPr>
          <p:nvPr/>
        </p:nvGrpSpPr>
        <p:grpSpPr bwMode="auto">
          <a:xfrm>
            <a:off x="6705600" y="533400"/>
            <a:ext cx="1223963" cy="2687638"/>
            <a:chOff x="4224" y="336"/>
            <a:chExt cx="771" cy="1693"/>
          </a:xfrm>
        </p:grpSpPr>
        <p:sp>
          <p:nvSpPr>
            <p:cNvPr id="472160" name="Text Box 96">
              <a:extLst>
                <a:ext uri="{FF2B5EF4-FFF2-40B4-BE49-F238E27FC236}">
                  <a16:creationId xmlns:a16="http://schemas.microsoft.com/office/drawing/2014/main" id="{9D28EE44-81BD-447F-B2C4-7B2CDC1EA0DA}"/>
                </a:ext>
              </a:extLst>
            </p:cNvPr>
            <p:cNvSpPr txBox="1">
              <a:spLocks noChangeArrowheads="1"/>
            </p:cNvSpPr>
            <p:nvPr/>
          </p:nvSpPr>
          <p:spPr bwMode="auto">
            <a:xfrm>
              <a:off x="4224" y="1741"/>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数组[</a:t>
              </a:r>
              <a:r>
                <a:rPr lang="en-US" altLang="zh-CN" b="1">
                  <a:solidFill>
                    <a:srgbClr val="FFFF00"/>
                  </a:solidFill>
                  <a:latin typeface="Times New Roman" panose="02020603050405020304" pitchFamily="18" charset="0"/>
                  <a:ea typeface="楷体_GB2312" pitchFamily="49" charset="-122"/>
                </a:rPr>
                <a:t>A]</a:t>
              </a:r>
            </a:p>
          </p:txBody>
        </p:sp>
        <p:grpSp>
          <p:nvGrpSpPr>
            <p:cNvPr id="472161" name="Group 97">
              <a:extLst>
                <a:ext uri="{FF2B5EF4-FFF2-40B4-BE49-F238E27FC236}">
                  <a16:creationId xmlns:a16="http://schemas.microsoft.com/office/drawing/2014/main" id="{8215CB9A-2A71-4C48-AC1D-B3B12337AB97}"/>
                </a:ext>
              </a:extLst>
            </p:cNvPr>
            <p:cNvGrpSpPr>
              <a:grpSpLocks/>
            </p:cNvGrpSpPr>
            <p:nvPr/>
          </p:nvGrpSpPr>
          <p:grpSpPr bwMode="auto">
            <a:xfrm>
              <a:off x="4272" y="336"/>
              <a:ext cx="672" cy="1296"/>
              <a:chOff x="4272" y="336"/>
              <a:chExt cx="672" cy="1296"/>
            </a:xfrm>
          </p:grpSpPr>
          <p:sp>
            <p:nvSpPr>
              <p:cNvPr id="472162" name="Rectangle 98">
                <a:extLst>
                  <a:ext uri="{FF2B5EF4-FFF2-40B4-BE49-F238E27FC236}">
                    <a16:creationId xmlns:a16="http://schemas.microsoft.com/office/drawing/2014/main" id="{C30B471C-7999-468A-BE10-31E22A00546C}"/>
                  </a:ext>
                </a:extLst>
              </p:cNvPr>
              <p:cNvSpPr>
                <a:spLocks noChangeArrowheads="1"/>
              </p:cNvSpPr>
              <p:nvPr/>
            </p:nvSpPr>
            <p:spPr bwMode="auto">
              <a:xfrm>
                <a:off x="4272" y="624"/>
                <a:ext cx="672" cy="1008"/>
              </a:xfrm>
              <a:prstGeom prst="rect">
                <a:avLst/>
              </a:prstGeom>
              <a:solidFill>
                <a:schemeClr val="accent2"/>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163" name="Group 99">
                <a:extLst>
                  <a:ext uri="{FF2B5EF4-FFF2-40B4-BE49-F238E27FC236}">
                    <a16:creationId xmlns:a16="http://schemas.microsoft.com/office/drawing/2014/main" id="{BFB7EBAA-B387-46BA-BA56-145F6D7F69F5}"/>
                  </a:ext>
                </a:extLst>
              </p:cNvPr>
              <p:cNvGrpSpPr>
                <a:grpSpLocks/>
              </p:cNvGrpSpPr>
              <p:nvPr/>
            </p:nvGrpSpPr>
            <p:grpSpPr bwMode="auto">
              <a:xfrm>
                <a:off x="4272" y="336"/>
                <a:ext cx="672" cy="901"/>
                <a:chOff x="4272" y="336"/>
                <a:chExt cx="672" cy="901"/>
              </a:xfrm>
            </p:grpSpPr>
            <p:grpSp>
              <p:nvGrpSpPr>
                <p:cNvPr id="472164" name="Group 100">
                  <a:extLst>
                    <a:ext uri="{FF2B5EF4-FFF2-40B4-BE49-F238E27FC236}">
                      <a16:creationId xmlns:a16="http://schemas.microsoft.com/office/drawing/2014/main" id="{83C76B14-FBBD-4B77-B653-B3C9D86F01D9}"/>
                    </a:ext>
                  </a:extLst>
                </p:cNvPr>
                <p:cNvGrpSpPr>
                  <a:grpSpLocks/>
                </p:cNvGrpSpPr>
                <p:nvPr/>
              </p:nvGrpSpPr>
              <p:grpSpPr bwMode="auto">
                <a:xfrm>
                  <a:off x="4272" y="949"/>
                  <a:ext cx="672" cy="288"/>
                  <a:chOff x="4272" y="949"/>
                  <a:chExt cx="672" cy="288"/>
                </a:xfrm>
              </p:grpSpPr>
              <p:sp>
                <p:nvSpPr>
                  <p:cNvPr id="472165" name="Text Box 101">
                    <a:extLst>
                      <a:ext uri="{FF2B5EF4-FFF2-40B4-BE49-F238E27FC236}">
                        <a16:creationId xmlns:a16="http://schemas.microsoft.com/office/drawing/2014/main" id="{00DCBFDA-A119-4BAE-B45A-9720FE1504AE}"/>
                      </a:ext>
                    </a:extLst>
                  </p:cNvPr>
                  <p:cNvSpPr txBox="1">
                    <a:spLocks noChangeArrowheads="1"/>
                  </p:cNvSpPr>
                  <p:nvPr/>
                </p:nvSpPr>
                <p:spPr bwMode="auto">
                  <a:xfrm>
                    <a:off x="4320" y="949"/>
                    <a:ext cx="5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12345</a:t>
                    </a:r>
                  </a:p>
                </p:txBody>
              </p:sp>
              <p:sp>
                <p:nvSpPr>
                  <p:cNvPr id="472166" name="Line 102">
                    <a:extLst>
                      <a:ext uri="{FF2B5EF4-FFF2-40B4-BE49-F238E27FC236}">
                        <a16:creationId xmlns:a16="http://schemas.microsoft.com/office/drawing/2014/main" id="{09362302-8EE3-479B-8A89-5666C268F5BA}"/>
                      </a:ext>
                    </a:extLst>
                  </p:cNvPr>
                  <p:cNvSpPr>
                    <a:spLocks noChangeShapeType="1"/>
                  </p:cNvSpPr>
                  <p:nvPr/>
                </p:nvSpPr>
                <p:spPr bwMode="auto">
                  <a:xfrm>
                    <a:off x="4272" y="1237"/>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2167" name="Line 103">
                    <a:extLst>
                      <a:ext uri="{FF2B5EF4-FFF2-40B4-BE49-F238E27FC236}">
                        <a16:creationId xmlns:a16="http://schemas.microsoft.com/office/drawing/2014/main" id="{DF498D2C-8027-4323-8670-ED4E1906EF39}"/>
                      </a:ext>
                    </a:extLst>
                  </p:cNvPr>
                  <p:cNvSpPr>
                    <a:spLocks noChangeShapeType="1"/>
                  </p:cNvSpPr>
                  <p:nvPr/>
                </p:nvSpPr>
                <p:spPr bwMode="auto">
                  <a:xfrm>
                    <a:off x="4272" y="1008"/>
                    <a:ext cx="672"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2168" name="Group 104">
                  <a:extLst>
                    <a:ext uri="{FF2B5EF4-FFF2-40B4-BE49-F238E27FC236}">
                      <a16:creationId xmlns:a16="http://schemas.microsoft.com/office/drawing/2014/main" id="{B82BD8B5-763B-488B-8736-9EFE6A237710}"/>
                    </a:ext>
                  </a:extLst>
                </p:cNvPr>
                <p:cNvGrpSpPr>
                  <a:grpSpLocks/>
                </p:cNvGrpSpPr>
                <p:nvPr/>
              </p:nvGrpSpPr>
              <p:grpSpPr bwMode="auto">
                <a:xfrm>
                  <a:off x="4500" y="336"/>
                  <a:ext cx="204" cy="672"/>
                  <a:chOff x="996" y="-96"/>
                  <a:chExt cx="204" cy="672"/>
                </a:xfrm>
              </p:grpSpPr>
              <p:sp>
                <p:nvSpPr>
                  <p:cNvPr id="472169" name="Text Box 105">
                    <a:extLst>
                      <a:ext uri="{FF2B5EF4-FFF2-40B4-BE49-F238E27FC236}">
                        <a16:creationId xmlns:a16="http://schemas.microsoft.com/office/drawing/2014/main" id="{CF5883D1-41B6-4980-8135-33A4DE98B78B}"/>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nvGrpSpPr>
                  <p:cNvPr id="472170" name="Group 106">
                    <a:extLst>
                      <a:ext uri="{FF2B5EF4-FFF2-40B4-BE49-F238E27FC236}">
                        <a16:creationId xmlns:a16="http://schemas.microsoft.com/office/drawing/2014/main" id="{FEB6CDFC-7D8B-4FFD-AA53-41FC16EAFB97}"/>
                      </a:ext>
                    </a:extLst>
                  </p:cNvPr>
                  <p:cNvGrpSpPr>
                    <a:grpSpLocks/>
                  </p:cNvGrpSpPr>
                  <p:nvPr/>
                </p:nvGrpSpPr>
                <p:grpSpPr bwMode="auto">
                  <a:xfrm>
                    <a:off x="996" y="0"/>
                    <a:ext cx="204" cy="576"/>
                    <a:chOff x="996" y="0"/>
                    <a:chExt cx="204" cy="576"/>
                  </a:xfrm>
                </p:grpSpPr>
                <p:sp>
                  <p:nvSpPr>
                    <p:cNvPr id="472171" name="Text Box 107">
                      <a:extLst>
                        <a:ext uri="{FF2B5EF4-FFF2-40B4-BE49-F238E27FC236}">
                          <a16:creationId xmlns:a16="http://schemas.microsoft.com/office/drawing/2014/main" id="{473BC7B6-0A55-4043-9AE9-F6ABCA69688C}"/>
                        </a:ext>
                      </a:extLst>
                    </p:cNvPr>
                    <p:cNvSpPr txBox="1">
                      <a:spLocks noChangeArrowheads="1"/>
                    </p:cNvSpPr>
                    <p:nvPr/>
                  </p:nvSpPr>
                  <p:spPr bwMode="auto">
                    <a:xfrm>
                      <a:off x="996" y="96"/>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sp>
                  <p:nvSpPr>
                    <p:cNvPr id="472172" name="Text Box 108">
                      <a:extLst>
                        <a:ext uri="{FF2B5EF4-FFF2-40B4-BE49-F238E27FC236}">
                          <a16:creationId xmlns:a16="http://schemas.microsoft.com/office/drawing/2014/main" id="{5D7ACBE2-0871-439C-BEE1-E0FE1438430B}"/>
                        </a:ext>
                      </a:extLst>
                    </p:cNvPr>
                    <p:cNvSpPr txBox="1">
                      <a:spLocks noChangeArrowheads="1"/>
                    </p:cNvSpPr>
                    <p:nvPr/>
                  </p:nvSpPr>
                  <p:spPr bwMode="auto">
                    <a:xfrm>
                      <a:off x="996" y="0"/>
                      <a:ext cx="20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a:solidFill>
                            <a:srgbClr val="FFFF00"/>
                          </a:solidFill>
                          <a:latin typeface="Times New Roman" panose="02020603050405020304" pitchFamily="18" charset="0"/>
                          <a:ea typeface="楷体_GB2312" pitchFamily="49" charset="-122"/>
                        </a:rPr>
                        <a:t>.</a:t>
                      </a:r>
                    </a:p>
                  </p:txBody>
                </p:sp>
              </p:grpSp>
            </p:grpSp>
          </p:gr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a:extLst>
              <a:ext uri="{FF2B5EF4-FFF2-40B4-BE49-F238E27FC236}">
                <a16:creationId xmlns:a16="http://schemas.microsoft.com/office/drawing/2014/main" id="{571B6333-C667-463A-97BC-96AE973B1012}"/>
              </a:ext>
            </a:extLst>
          </p:cNvPr>
          <p:cNvSpPr>
            <a:spLocks noChangeArrowheads="1"/>
          </p:cNvSpPr>
          <p:nvPr/>
        </p:nvSpPr>
        <p:spPr bwMode="auto">
          <a:xfrm>
            <a:off x="0" y="0"/>
            <a:ext cx="9144000" cy="68580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Times New Roman" panose="02020603050405020304" pitchFamily="18" charset="0"/>
              <a:ea typeface="楷体_GB2312" pitchFamily="49" charset="-122"/>
            </a:endParaRPr>
          </a:p>
        </p:txBody>
      </p:sp>
      <p:sp>
        <p:nvSpPr>
          <p:cNvPr id="473091" name="Text Box 3">
            <a:extLst>
              <a:ext uri="{FF2B5EF4-FFF2-40B4-BE49-F238E27FC236}">
                <a16:creationId xmlns:a16="http://schemas.microsoft.com/office/drawing/2014/main" id="{6A73BFB2-ED86-4F79-B154-69DEA674470A}"/>
              </a:ext>
            </a:extLst>
          </p:cNvPr>
          <p:cNvSpPr txBox="1">
            <a:spLocks noChangeArrowheads="1"/>
          </p:cNvSpPr>
          <p:nvPr/>
        </p:nvSpPr>
        <p:spPr bwMode="auto">
          <a:xfrm>
            <a:off x="7105650" y="76200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操作系统</a:t>
            </a:r>
          </a:p>
        </p:txBody>
      </p:sp>
      <p:grpSp>
        <p:nvGrpSpPr>
          <p:cNvPr id="473092" name="Group 4">
            <a:extLst>
              <a:ext uri="{FF2B5EF4-FFF2-40B4-BE49-F238E27FC236}">
                <a16:creationId xmlns:a16="http://schemas.microsoft.com/office/drawing/2014/main" id="{5E1CB1BA-8859-4C8D-89D0-279FFC053ED1}"/>
              </a:ext>
            </a:extLst>
          </p:cNvPr>
          <p:cNvGrpSpPr>
            <a:grpSpLocks/>
          </p:cNvGrpSpPr>
          <p:nvPr/>
        </p:nvGrpSpPr>
        <p:grpSpPr bwMode="auto">
          <a:xfrm>
            <a:off x="5410200" y="790575"/>
            <a:ext cx="401638" cy="2743200"/>
            <a:chOff x="3408" y="498"/>
            <a:chExt cx="253" cy="1728"/>
          </a:xfrm>
        </p:grpSpPr>
        <p:grpSp>
          <p:nvGrpSpPr>
            <p:cNvPr id="473093" name="Group 5">
              <a:extLst>
                <a:ext uri="{FF2B5EF4-FFF2-40B4-BE49-F238E27FC236}">
                  <a16:creationId xmlns:a16="http://schemas.microsoft.com/office/drawing/2014/main" id="{D53212B6-CEB8-4811-A9D8-CDA4472992D5}"/>
                </a:ext>
              </a:extLst>
            </p:cNvPr>
            <p:cNvGrpSpPr>
              <a:grpSpLocks/>
            </p:cNvGrpSpPr>
            <p:nvPr/>
          </p:nvGrpSpPr>
          <p:grpSpPr bwMode="auto">
            <a:xfrm>
              <a:off x="3408" y="498"/>
              <a:ext cx="253" cy="1728"/>
              <a:chOff x="3408" y="498"/>
              <a:chExt cx="253" cy="1728"/>
            </a:xfrm>
          </p:grpSpPr>
          <p:sp>
            <p:nvSpPr>
              <p:cNvPr id="473094" name="Text Box 6">
                <a:extLst>
                  <a:ext uri="{FF2B5EF4-FFF2-40B4-BE49-F238E27FC236}">
                    <a16:creationId xmlns:a16="http://schemas.microsoft.com/office/drawing/2014/main" id="{922D90BE-584A-4E27-B5CD-08DE4DBAFD8C}"/>
                  </a:ext>
                </a:extLst>
              </p:cNvPr>
              <p:cNvSpPr txBox="1">
                <a:spLocks noChangeArrowheads="1"/>
              </p:cNvSpPr>
              <p:nvPr/>
            </p:nvSpPr>
            <p:spPr bwMode="auto">
              <a:xfrm>
                <a:off x="3421" y="1592"/>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nvGrpSpPr>
              <p:cNvPr id="473095" name="Group 7">
                <a:extLst>
                  <a:ext uri="{FF2B5EF4-FFF2-40B4-BE49-F238E27FC236}">
                    <a16:creationId xmlns:a16="http://schemas.microsoft.com/office/drawing/2014/main" id="{FF884267-D867-497E-82C4-270B0626AF36}"/>
                  </a:ext>
                </a:extLst>
              </p:cNvPr>
              <p:cNvGrpSpPr>
                <a:grpSpLocks/>
              </p:cNvGrpSpPr>
              <p:nvPr/>
            </p:nvGrpSpPr>
            <p:grpSpPr bwMode="auto">
              <a:xfrm>
                <a:off x="3408" y="768"/>
                <a:ext cx="240" cy="1182"/>
                <a:chOff x="3391" y="799"/>
                <a:chExt cx="240" cy="1182"/>
              </a:xfrm>
            </p:grpSpPr>
            <p:sp>
              <p:nvSpPr>
                <p:cNvPr id="473096" name="Text Box 8">
                  <a:extLst>
                    <a:ext uri="{FF2B5EF4-FFF2-40B4-BE49-F238E27FC236}">
                      <a16:creationId xmlns:a16="http://schemas.microsoft.com/office/drawing/2014/main" id="{38648A3C-3F45-4EEA-8577-107424035A5A}"/>
                    </a:ext>
                  </a:extLst>
                </p:cNvPr>
                <p:cNvSpPr txBox="1">
                  <a:spLocks noChangeArrowheads="1"/>
                </p:cNvSpPr>
                <p:nvPr/>
              </p:nvSpPr>
              <p:spPr bwMode="auto">
                <a:xfrm>
                  <a:off x="3391" y="799"/>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sp>
              <p:nvSpPr>
                <p:cNvPr id="473097" name="Text Box 9">
                  <a:extLst>
                    <a:ext uri="{FF2B5EF4-FFF2-40B4-BE49-F238E27FC236}">
                      <a16:creationId xmlns:a16="http://schemas.microsoft.com/office/drawing/2014/main" id="{594DDAB0-D965-45B8-AB47-65A51B02D0B8}"/>
                    </a:ext>
                  </a:extLst>
                </p:cNvPr>
                <p:cNvSpPr txBox="1">
                  <a:spLocks noChangeArrowheads="1"/>
                </p:cNvSpPr>
                <p:nvPr/>
              </p:nvSpPr>
              <p:spPr bwMode="auto">
                <a:xfrm>
                  <a:off x="3395" y="1347"/>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sp>
            <p:nvSpPr>
              <p:cNvPr id="473098" name="Text Box 10">
                <a:extLst>
                  <a:ext uri="{FF2B5EF4-FFF2-40B4-BE49-F238E27FC236}">
                    <a16:creationId xmlns:a16="http://schemas.microsoft.com/office/drawing/2014/main" id="{492949DB-D365-4F30-8980-E27F191A1F24}"/>
                  </a:ext>
                </a:extLst>
              </p:cNvPr>
              <p:cNvSpPr txBox="1">
                <a:spLocks noChangeArrowheads="1"/>
              </p:cNvSpPr>
              <p:nvPr/>
            </p:nvSpPr>
            <p:spPr bwMode="auto">
              <a:xfrm>
                <a:off x="3425" y="498"/>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sp>
          <p:nvSpPr>
            <p:cNvPr id="473099" name="Text Box 11">
              <a:extLst>
                <a:ext uri="{FF2B5EF4-FFF2-40B4-BE49-F238E27FC236}">
                  <a16:creationId xmlns:a16="http://schemas.microsoft.com/office/drawing/2014/main" id="{1DDF4A80-E89C-4C32-A0A6-67F2F3DE98C2}"/>
                </a:ext>
              </a:extLst>
            </p:cNvPr>
            <p:cNvSpPr txBox="1">
              <a:spLocks noChangeArrowheads="1"/>
            </p:cNvSpPr>
            <p:nvPr/>
          </p:nvSpPr>
          <p:spPr bwMode="auto">
            <a:xfrm>
              <a:off x="3421" y="1037"/>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6000">
                  <a:solidFill>
                    <a:srgbClr val="FFFF00"/>
                  </a:solidFill>
                  <a:latin typeface="Times New Roman" panose="02020603050405020304" pitchFamily="18" charset="0"/>
                  <a:ea typeface="楷体_GB2312" pitchFamily="49" charset="-122"/>
                </a:rPr>
                <a:t>.</a:t>
              </a:r>
            </a:p>
          </p:txBody>
        </p:sp>
      </p:grpSp>
      <p:grpSp>
        <p:nvGrpSpPr>
          <p:cNvPr id="473100" name="Group 12">
            <a:extLst>
              <a:ext uri="{FF2B5EF4-FFF2-40B4-BE49-F238E27FC236}">
                <a16:creationId xmlns:a16="http://schemas.microsoft.com/office/drawing/2014/main" id="{9E4BE15E-260E-43BE-ADD1-B6D8E0042731}"/>
              </a:ext>
            </a:extLst>
          </p:cNvPr>
          <p:cNvGrpSpPr>
            <a:grpSpLocks/>
          </p:cNvGrpSpPr>
          <p:nvPr/>
        </p:nvGrpSpPr>
        <p:grpSpPr bwMode="auto">
          <a:xfrm>
            <a:off x="327025" y="457200"/>
            <a:ext cx="8566150" cy="6172200"/>
            <a:chOff x="206" y="288"/>
            <a:chExt cx="5396" cy="3888"/>
          </a:xfrm>
        </p:grpSpPr>
        <p:grpSp>
          <p:nvGrpSpPr>
            <p:cNvPr id="473101" name="Group 13">
              <a:extLst>
                <a:ext uri="{FF2B5EF4-FFF2-40B4-BE49-F238E27FC236}">
                  <a16:creationId xmlns:a16="http://schemas.microsoft.com/office/drawing/2014/main" id="{5E77306B-1077-43EC-9E58-31DED9B36D03}"/>
                </a:ext>
              </a:extLst>
            </p:cNvPr>
            <p:cNvGrpSpPr>
              <a:grpSpLocks/>
            </p:cNvGrpSpPr>
            <p:nvPr/>
          </p:nvGrpSpPr>
          <p:grpSpPr bwMode="auto">
            <a:xfrm>
              <a:off x="206" y="288"/>
              <a:ext cx="5396" cy="3888"/>
              <a:chOff x="206" y="288"/>
              <a:chExt cx="5396" cy="3888"/>
            </a:xfrm>
          </p:grpSpPr>
          <p:grpSp>
            <p:nvGrpSpPr>
              <p:cNvPr id="473102" name="Group 14">
                <a:extLst>
                  <a:ext uri="{FF2B5EF4-FFF2-40B4-BE49-F238E27FC236}">
                    <a16:creationId xmlns:a16="http://schemas.microsoft.com/office/drawing/2014/main" id="{559CD50E-3D32-4DD5-9D0A-6E2030526A3E}"/>
                  </a:ext>
                </a:extLst>
              </p:cNvPr>
              <p:cNvGrpSpPr>
                <a:grpSpLocks/>
              </p:cNvGrpSpPr>
              <p:nvPr/>
            </p:nvGrpSpPr>
            <p:grpSpPr bwMode="auto">
              <a:xfrm>
                <a:off x="206" y="288"/>
                <a:ext cx="5396" cy="3888"/>
                <a:chOff x="206" y="288"/>
                <a:chExt cx="5396" cy="3888"/>
              </a:xfrm>
            </p:grpSpPr>
            <p:grpSp>
              <p:nvGrpSpPr>
                <p:cNvPr id="473103" name="Group 15">
                  <a:extLst>
                    <a:ext uri="{FF2B5EF4-FFF2-40B4-BE49-F238E27FC236}">
                      <a16:creationId xmlns:a16="http://schemas.microsoft.com/office/drawing/2014/main" id="{8E0508BA-BF56-4723-8725-5089060A9DC0}"/>
                    </a:ext>
                  </a:extLst>
                </p:cNvPr>
                <p:cNvGrpSpPr>
                  <a:grpSpLocks/>
                </p:cNvGrpSpPr>
                <p:nvPr/>
              </p:nvGrpSpPr>
              <p:grpSpPr bwMode="auto">
                <a:xfrm>
                  <a:off x="206" y="288"/>
                  <a:ext cx="5396" cy="3888"/>
                  <a:chOff x="206" y="288"/>
                  <a:chExt cx="5396" cy="3888"/>
                </a:xfrm>
              </p:grpSpPr>
              <p:grpSp>
                <p:nvGrpSpPr>
                  <p:cNvPr id="473104" name="Group 16">
                    <a:extLst>
                      <a:ext uri="{FF2B5EF4-FFF2-40B4-BE49-F238E27FC236}">
                        <a16:creationId xmlns:a16="http://schemas.microsoft.com/office/drawing/2014/main" id="{616A0853-1F3B-4181-8CAF-BF501A948118}"/>
                      </a:ext>
                    </a:extLst>
                  </p:cNvPr>
                  <p:cNvGrpSpPr>
                    <a:grpSpLocks/>
                  </p:cNvGrpSpPr>
                  <p:nvPr/>
                </p:nvGrpSpPr>
                <p:grpSpPr bwMode="auto">
                  <a:xfrm>
                    <a:off x="206" y="288"/>
                    <a:ext cx="1762" cy="3770"/>
                    <a:chOff x="206" y="288"/>
                    <a:chExt cx="1762" cy="3770"/>
                  </a:xfrm>
                </p:grpSpPr>
                <p:grpSp>
                  <p:nvGrpSpPr>
                    <p:cNvPr id="473105" name="Group 17">
                      <a:extLst>
                        <a:ext uri="{FF2B5EF4-FFF2-40B4-BE49-F238E27FC236}">
                          <a16:creationId xmlns:a16="http://schemas.microsoft.com/office/drawing/2014/main" id="{EBD4D7AC-C100-4051-899C-ABE082E0B48D}"/>
                        </a:ext>
                      </a:extLst>
                    </p:cNvPr>
                    <p:cNvGrpSpPr>
                      <a:grpSpLocks/>
                    </p:cNvGrpSpPr>
                    <p:nvPr/>
                  </p:nvGrpSpPr>
                  <p:grpSpPr bwMode="auto">
                    <a:xfrm>
                      <a:off x="816" y="3123"/>
                      <a:ext cx="761" cy="607"/>
                      <a:chOff x="869" y="3123"/>
                      <a:chExt cx="761" cy="607"/>
                    </a:xfrm>
                  </p:grpSpPr>
                  <p:sp>
                    <p:nvSpPr>
                      <p:cNvPr id="473106" name="Rectangle 18">
                        <a:extLst>
                          <a:ext uri="{FF2B5EF4-FFF2-40B4-BE49-F238E27FC236}">
                            <a16:creationId xmlns:a16="http://schemas.microsoft.com/office/drawing/2014/main" id="{8B72E63B-EF87-4A65-8BA0-091B8044B9D0}"/>
                          </a:ext>
                        </a:extLst>
                      </p:cNvPr>
                      <p:cNvSpPr>
                        <a:spLocks noChangeArrowheads="1"/>
                      </p:cNvSpPr>
                      <p:nvPr/>
                    </p:nvSpPr>
                    <p:spPr bwMode="auto">
                      <a:xfrm>
                        <a:off x="1120" y="3214"/>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B</a:t>
                        </a:r>
                        <a:endParaRPr lang="en-US" altLang="zh-CN">
                          <a:latin typeface="Times New Roman" panose="02020603050405020304" pitchFamily="18" charset="0"/>
                          <a:ea typeface="楷体_GB2312" pitchFamily="49" charset="-122"/>
                        </a:endParaRPr>
                      </a:p>
                    </p:txBody>
                  </p:sp>
                  <p:sp>
                    <p:nvSpPr>
                      <p:cNvPr id="473107" name="Text Box 19">
                        <a:extLst>
                          <a:ext uri="{FF2B5EF4-FFF2-40B4-BE49-F238E27FC236}">
                            <a16:creationId xmlns:a16="http://schemas.microsoft.com/office/drawing/2014/main" id="{90E859C7-963B-4A30-A613-451B56531353}"/>
                          </a:ext>
                        </a:extLst>
                      </p:cNvPr>
                      <p:cNvSpPr txBox="1">
                        <a:spLocks noChangeArrowheads="1"/>
                      </p:cNvSpPr>
                      <p:nvPr/>
                    </p:nvSpPr>
                    <p:spPr bwMode="auto">
                      <a:xfrm>
                        <a:off x="879" y="312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08" name="Text Box 20">
                        <a:extLst>
                          <a:ext uri="{FF2B5EF4-FFF2-40B4-BE49-F238E27FC236}">
                            <a16:creationId xmlns:a16="http://schemas.microsoft.com/office/drawing/2014/main" id="{E828A64C-1D79-4AEA-90F9-D9ACB67E9367}"/>
                          </a:ext>
                        </a:extLst>
                      </p:cNvPr>
                      <p:cNvSpPr txBox="1">
                        <a:spLocks noChangeArrowheads="1"/>
                      </p:cNvSpPr>
                      <p:nvPr/>
                    </p:nvSpPr>
                    <p:spPr bwMode="auto">
                      <a:xfrm>
                        <a:off x="869" y="344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S</a:t>
                        </a:r>
                      </a:p>
                    </p:txBody>
                  </p:sp>
                </p:grpSp>
                <p:grpSp>
                  <p:nvGrpSpPr>
                    <p:cNvPr id="473109" name="Group 21">
                      <a:extLst>
                        <a:ext uri="{FF2B5EF4-FFF2-40B4-BE49-F238E27FC236}">
                          <a16:creationId xmlns:a16="http://schemas.microsoft.com/office/drawing/2014/main" id="{2F4739E8-8118-466A-BC7F-0BB7D359D954}"/>
                        </a:ext>
                      </a:extLst>
                    </p:cNvPr>
                    <p:cNvGrpSpPr>
                      <a:grpSpLocks/>
                    </p:cNvGrpSpPr>
                    <p:nvPr/>
                  </p:nvGrpSpPr>
                  <p:grpSpPr bwMode="auto">
                    <a:xfrm>
                      <a:off x="206" y="288"/>
                      <a:ext cx="1762" cy="3770"/>
                      <a:chOff x="240" y="288"/>
                      <a:chExt cx="1762" cy="3770"/>
                    </a:xfrm>
                  </p:grpSpPr>
                  <p:grpSp>
                    <p:nvGrpSpPr>
                      <p:cNvPr id="473110" name="Group 22">
                        <a:extLst>
                          <a:ext uri="{FF2B5EF4-FFF2-40B4-BE49-F238E27FC236}">
                            <a16:creationId xmlns:a16="http://schemas.microsoft.com/office/drawing/2014/main" id="{7E61C1E9-BCDE-4C1D-A681-0A5D6F626DC5}"/>
                          </a:ext>
                        </a:extLst>
                      </p:cNvPr>
                      <p:cNvGrpSpPr>
                        <a:grpSpLocks/>
                      </p:cNvGrpSpPr>
                      <p:nvPr/>
                    </p:nvGrpSpPr>
                    <p:grpSpPr bwMode="auto">
                      <a:xfrm>
                        <a:off x="240" y="288"/>
                        <a:ext cx="1390" cy="3260"/>
                        <a:chOff x="240" y="288"/>
                        <a:chExt cx="1390" cy="3260"/>
                      </a:xfrm>
                    </p:grpSpPr>
                    <p:sp>
                      <p:nvSpPr>
                        <p:cNvPr id="473111" name="Rectangle 23">
                          <a:extLst>
                            <a:ext uri="{FF2B5EF4-FFF2-40B4-BE49-F238E27FC236}">
                              <a16:creationId xmlns:a16="http://schemas.microsoft.com/office/drawing/2014/main" id="{DA8CD339-1795-4EC9-BCED-BDC83726886E}"/>
                            </a:ext>
                          </a:extLst>
                        </p:cNvPr>
                        <p:cNvSpPr>
                          <a:spLocks noChangeArrowheads="1"/>
                        </p:cNvSpPr>
                        <p:nvPr/>
                      </p:nvSpPr>
                      <p:spPr bwMode="auto">
                        <a:xfrm>
                          <a:off x="1120" y="2530"/>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A</a:t>
                          </a:r>
                          <a:endParaRPr lang="en-US" altLang="zh-CN">
                            <a:latin typeface="Times New Roman" panose="02020603050405020304" pitchFamily="18" charset="0"/>
                            <a:ea typeface="楷体_GB2312" pitchFamily="49" charset="-122"/>
                          </a:endParaRPr>
                        </a:p>
                      </p:txBody>
                    </p:sp>
                    <p:sp>
                      <p:nvSpPr>
                        <p:cNvPr id="473112" name="Text Box 24">
                          <a:extLst>
                            <a:ext uri="{FF2B5EF4-FFF2-40B4-BE49-F238E27FC236}">
                              <a16:creationId xmlns:a16="http://schemas.microsoft.com/office/drawing/2014/main" id="{7B5B6FDF-FE43-41CF-9887-A78411A1F52B}"/>
                            </a:ext>
                          </a:extLst>
                        </p:cNvPr>
                        <p:cNvSpPr txBox="1">
                          <a:spLocks noChangeArrowheads="1"/>
                        </p:cNvSpPr>
                        <p:nvPr/>
                      </p:nvSpPr>
                      <p:spPr bwMode="auto">
                        <a:xfrm>
                          <a:off x="879" y="243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13" name="Text Box 25">
                          <a:extLst>
                            <a:ext uri="{FF2B5EF4-FFF2-40B4-BE49-F238E27FC236}">
                              <a16:creationId xmlns:a16="http://schemas.microsoft.com/office/drawing/2014/main" id="{1B134DC2-B995-4E4F-B183-B14990A79C14}"/>
                            </a:ext>
                          </a:extLst>
                        </p:cNvPr>
                        <p:cNvSpPr txBox="1">
                          <a:spLocks noChangeArrowheads="1"/>
                        </p:cNvSpPr>
                        <p:nvPr/>
                      </p:nvSpPr>
                      <p:spPr bwMode="auto">
                        <a:xfrm>
                          <a:off x="869" y="275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N</a:t>
                          </a:r>
                        </a:p>
                      </p:txBody>
                    </p:sp>
                    <p:grpSp>
                      <p:nvGrpSpPr>
                        <p:cNvPr id="473114" name="Group 26">
                          <a:extLst>
                            <a:ext uri="{FF2B5EF4-FFF2-40B4-BE49-F238E27FC236}">
                              <a16:creationId xmlns:a16="http://schemas.microsoft.com/office/drawing/2014/main" id="{BFAA6D76-E8C2-4892-A6C0-B39EEB5B301A}"/>
                            </a:ext>
                          </a:extLst>
                        </p:cNvPr>
                        <p:cNvGrpSpPr>
                          <a:grpSpLocks/>
                        </p:cNvGrpSpPr>
                        <p:nvPr/>
                      </p:nvGrpSpPr>
                      <p:grpSpPr bwMode="auto">
                        <a:xfrm>
                          <a:off x="240" y="288"/>
                          <a:ext cx="1390" cy="3260"/>
                          <a:chOff x="240" y="288"/>
                          <a:chExt cx="1390" cy="3260"/>
                        </a:xfrm>
                      </p:grpSpPr>
                      <p:sp>
                        <p:nvSpPr>
                          <p:cNvPr id="473115" name="Rectangle 27">
                            <a:extLst>
                              <a:ext uri="{FF2B5EF4-FFF2-40B4-BE49-F238E27FC236}">
                                <a16:creationId xmlns:a16="http://schemas.microsoft.com/office/drawing/2014/main" id="{031FD740-D69A-445D-9797-1307D6D36763}"/>
                              </a:ext>
                            </a:extLst>
                          </p:cNvPr>
                          <p:cNvSpPr>
                            <a:spLocks noChangeArrowheads="1"/>
                          </p:cNvSpPr>
                          <p:nvPr/>
                        </p:nvSpPr>
                        <p:spPr bwMode="auto">
                          <a:xfrm>
                            <a:off x="1120" y="1892"/>
                            <a:ext cx="510" cy="410"/>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Y</a:t>
                            </a:r>
                            <a:endParaRPr lang="en-US" altLang="zh-CN">
                              <a:latin typeface="Times New Roman" panose="02020603050405020304" pitchFamily="18" charset="0"/>
                              <a:ea typeface="楷体_GB2312" pitchFamily="49" charset="-122"/>
                            </a:endParaRPr>
                          </a:p>
                        </p:txBody>
                      </p:sp>
                      <p:sp>
                        <p:nvSpPr>
                          <p:cNvPr id="473116" name="Text Box 28">
                            <a:extLst>
                              <a:ext uri="{FF2B5EF4-FFF2-40B4-BE49-F238E27FC236}">
                                <a16:creationId xmlns:a16="http://schemas.microsoft.com/office/drawing/2014/main" id="{4B20649B-63B7-4A56-85E1-C1B55BF801EF}"/>
                              </a:ext>
                            </a:extLst>
                          </p:cNvPr>
                          <p:cNvSpPr txBox="1">
                            <a:spLocks noChangeArrowheads="1"/>
                          </p:cNvSpPr>
                          <p:nvPr/>
                        </p:nvSpPr>
                        <p:spPr bwMode="auto">
                          <a:xfrm>
                            <a:off x="879" y="179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17" name="Text Box 29">
                            <a:extLst>
                              <a:ext uri="{FF2B5EF4-FFF2-40B4-BE49-F238E27FC236}">
                                <a16:creationId xmlns:a16="http://schemas.microsoft.com/office/drawing/2014/main" id="{C3015869-96A4-482A-969B-949E97921058}"/>
                              </a:ext>
                            </a:extLst>
                          </p:cNvPr>
                          <p:cNvSpPr txBox="1">
                            <a:spLocks noChangeArrowheads="1"/>
                          </p:cNvSpPr>
                          <p:nvPr/>
                        </p:nvSpPr>
                        <p:spPr bwMode="auto">
                          <a:xfrm>
                            <a:off x="869" y="2117"/>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L</a:t>
                            </a:r>
                          </a:p>
                        </p:txBody>
                      </p:sp>
                      <p:grpSp>
                        <p:nvGrpSpPr>
                          <p:cNvPr id="473118" name="Group 30">
                            <a:extLst>
                              <a:ext uri="{FF2B5EF4-FFF2-40B4-BE49-F238E27FC236}">
                                <a16:creationId xmlns:a16="http://schemas.microsoft.com/office/drawing/2014/main" id="{A5F62E72-91B8-411A-8D00-17F4C17AB82B}"/>
                              </a:ext>
                            </a:extLst>
                          </p:cNvPr>
                          <p:cNvGrpSpPr>
                            <a:grpSpLocks/>
                          </p:cNvGrpSpPr>
                          <p:nvPr/>
                        </p:nvGrpSpPr>
                        <p:grpSpPr bwMode="auto">
                          <a:xfrm>
                            <a:off x="240" y="288"/>
                            <a:ext cx="1390" cy="3260"/>
                            <a:chOff x="240" y="288"/>
                            <a:chExt cx="1390" cy="3260"/>
                          </a:xfrm>
                        </p:grpSpPr>
                        <p:sp>
                          <p:nvSpPr>
                            <p:cNvPr id="473119" name="Rectangle 31">
                              <a:extLst>
                                <a:ext uri="{FF2B5EF4-FFF2-40B4-BE49-F238E27FC236}">
                                  <a16:creationId xmlns:a16="http://schemas.microsoft.com/office/drawing/2014/main" id="{A7C56253-9897-475A-B0A5-913B3CEF9050}"/>
                                </a:ext>
                              </a:extLst>
                            </p:cNvPr>
                            <p:cNvSpPr>
                              <a:spLocks noChangeArrowheads="1"/>
                            </p:cNvSpPr>
                            <p:nvPr/>
                          </p:nvSpPr>
                          <p:spPr bwMode="auto">
                            <a:xfrm>
                              <a:off x="1120" y="1254"/>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X</a:t>
                              </a:r>
                              <a:endParaRPr lang="en-US" altLang="zh-CN">
                                <a:latin typeface="Times New Roman" panose="02020603050405020304" pitchFamily="18" charset="0"/>
                                <a:ea typeface="楷体_GB2312" pitchFamily="49" charset="-122"/>
                              </a:endParaRPr>
                            </a:p>
                          </p:txBody>
                        </p:sp>
                        <p:sp>
                          <p:nvSpPr>
                            <p:cNvPr id="473120" name="Text Box 32">
                              <a:extLst>
                                <a:ext uri="{FF2B5EF4-FFF2-40B4-BE49-F238E27FC236}">
                                  <a16:creationId xmlns:a16="http://schemas.microsoft.com/office/drawing/2014/main" id="{C785BD91-B37E-45CB-A2B9-04C0B1B97A28}"/>
                                </a:ext>
                              </a:extLst>
                            </p:cNvPr>
                            <p:cNvSpPr txBox="1">
                              <a:spLocks noChangeArrowheads="1"/>
                            </p:cNvSpPr>
                            <p:nvPr/>
                          </p:nvSpPr>
                          <p:spPr bwMode="auto">
                            <a:xfrm>
                              <a:off x="879" y="116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21" name="Text Box 33">
                              <a:extLst>
                                <a:ext uri="{FF2B5EF4-FFF2-40B4-BE49-F238E27FC236}">
                                  <a16:creationId xmlns:a16="http://schemas.microsoft.com/office/drawing/2014/main" id="{C37812FD-0A58-41F1-B0BB-9A74123BEDBF}"/>
                                </a:ext>
                              </a:extLst>
                            </p:cNvPr>
                            <p:cNvSpPr txBox="1">
                              <a:spLocks noChangeArrowheads="1"/>
                            </p:cNvSpPr>
                            <p:nvPr/>
                          </p:nvSpPr>
                          <p:spPr bwMode="auto">
                            <a:xfrm>
                              <a:off x="869" y="1482"/>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P</a:t>
                              </a:r>
                            </a:p>
                          </p:txBody>
                        </p:sp>
                        <p:grpSp>
                          <p:nvGrpSpPr>
                            <p:cNvPr id="473122" name="Group 34">
                              <a:extLst>
                                <a:ext uri="{FF2B5EF4-FFF2-40B4-BE49-F238E27FC236}">
                                  <a16:creationId xmlns:a16="http://schemas.microsoft.com/office/drawing/2014/main" id="{A0F02247-1D0C-483A-A12E-FB5502BCB556}"/>
                                </a:ext>
                              </a:extLst>
                            </p:cNvPr>
                            <p:cNvGrpSpPr>
                              <a:grpSpLocks/>
                            </p:cNvGrpSpPr>
                            <p:nvPr/>
                          </p:nvGrpSpPr>
                          <p:grpSpPr bwMode="auto">
                            <a:xfrm>
                              <a:off x="240" y="288"/>
                              <a:ext cx="1390" cy="3260"/>
                              <a:chOff x="240" y="288"/>
                              <a:chExt cx="1390" cy="3260"/>
                            </a:xfrm>
                          </p:grpSpPr>
                          <p:sp>
                            <p:nvSpPr>
                              <p:cNvPr id="473123" name="Rectangle 35">
                                <a:extLst>
                                  <a:ext uri="{FF2B5EF4-FFF2-40B4-BE49-F238E27FC236}">
                                    <a16:creationId xmlns:a16="http://schemas.microsoft.com/office/drawing/2014/main" id="{A923FAF7-75B2-47BB-815C-6F8CC913CE95}"/>
                                  </a:ext>
                                </a:extLst>
                              </p:cNvPr>
                              <p:cNvSpPr>
                                <a:spLocks noChangeArrowheads="1"/>
                              </p:cNvSpPr>
                              <p:nvPr/>
                            </p:nvSpPr>
                            <p:spPr bwMode="auto">
                              <a:xfrm>
                                <a:off x="1120" y="616"/>
                                <a:ext cx="510" cy="411"/>
                              </a:xfrm>
                              <a:prstGeom prst="rect">
                                <a:avLst/>
                              </a:prstGeom>
                              <a:solidFill>
                                <a:srgbClr val="000066"/>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latin typeface="Times New Roman" panose="02020603050405020304" pitchFamily="18" charset="0"/>
                                    <a:ea typeface="楷体_GB2312" pitchFamily="49" charset="-122"/>
                                  </a:rPr>
                                  <a:t>M</a:t>
                                </a:r>
                                <a:endParaRPr lang="en-US" altLang="zh-CN">
                                  <a:latin typeface="Times New Roman" panose="02020603050405020304" pitchFamily="18" charset="0"/>
                                  <a:ea typeface="楷体_GB2312" pitchFamily="49" charset="-122"/>
                                </a:endParaRPr>
                              </a:p>
                            </p:txBody>
                          </p:sp>
                          <p:sp>
                            <p:nvSpPr>
                              <p:cNvPr id="473124" name="Text Box 36">
                                <a:extLst>
                                  <a:ext uri="{FF2B5EF4-FFF2-40B4-BE49-F238E27FC236}">
                                    <a16:creationId xmlns:a16="http://schemas.microsoft.com/office/drawing/2014/main" id="{710A52FD-2B32-4D2C-8F3E-409135A09CAC}"/>
                                  </a:ext>
                                </a:extLst>
                              </p:cNvPr>
                              <p:cNvSpPr txBox="1">
                                <a:spLocks noChangeArrowheads="1"/>
                              </p:cNvSpPr>
                              <p:nvPr/>
                            </p:nvSpPr>
                            <p:spPr bwMode="auto">
                              <a:xfrm>
                                <a:off x="879" y="52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0</a:t>
                                </a:r>
                              </a:p>
                            </p:txBody>
                          </p:sp>
                          <p:sp>
                            <p:nvSpPr>
                              <p:cNvPr id="473125" name="Text Box 37">
                                <a:extLst>
                                  <a:ext uri="{FF2B5EF4-FFF2-40B4-BE49-F238E27FC236}">
                                    <a16:creationId xmlns:a16="http://schemas.microsoft.com/office/drawing/2014/main" id="{2FCF3747-98D9-4498-9C38-A32BA953FD0C}"/>
                                  </a:ext>
                                </a:extLst>
                              </p:cNvPr>
                              <p:cNvSpPr txBox="1">
                                <a:spLocks noChangeArrowheads="1"/>
                              </p:cNvSpPr>
                              <p:nvPr/>
                            </p:nvSpPr>
                            <p:spPr bwMode="auto">
                              <a:xfrm>
                                <a:off x="869" y="844"/>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K</a:t>
                                </a:r>
                              </a:p>
                            </p:txBody>
                          </p:sp>
                          <p:grpSp>
                            <p:nvGrpSpPr>
                              <p:cNvPr id="473126" name="Group 38">
                                <a:extLst>
                                  <a:ext uri="{FF2B5EF4-FFF2-40B4-BE49-F238E27FC236}">
                                    <a16:creationId xmlns:a16="http://schemas.microsoft.com/office/drawing/2014/main" id="{32BC50E0-B9B8-4FAA-BECC-CEFD1141AC04}"/>
                                  </a:ext>
                                </a:extLst>
                              </p:cNvPr>
                              <p:cNvGrpSpPr>
                                <a:grpSpLocks/>
                              </p:cNvGrpSpPr>
                              <p:nvPr/>
                            </p:nvGrpSpPr>
                            <p:grpSpPr bwMode="auto">
                              <a:xfrm>
                                <a:off x="240" y="288"/>
                                <a:ext cx="760" cy="3260"/>
                                <a:chOff x="240" y="288"/>
                                <a:chExt cx="760" cy="3260"/>
                              </a:xfrm>
                            </p:grpSpPr>
                            <p:sp>
                              <p:nvSpPr>
                                <p:cNvPr id="473127" name="Text Box 39">
                                  <a:extLst>
                                    <a:ext uri="{FF2B5EF4-FFF2-40B4-BE49-F238E27FC236}">
                                      <a16:creationId xmlns:a16="http://schemas.microsoft.com/office/drawing/2014/main" id="{0EE71CD3-4D66-4278-862D-263A93B98F85}"/>
                                    </a:ext>
                                  </a:extLst>
                                </p:cNvPr>
                                <p:cNvSpPr txBox="1">
                                  <a:spLocks noChangeArrowheads="1"/>
                                </p:cNvSpPr>
                                <p:nvPr/>
                              </p:nvSpPr>
                              <p:spPr bwMode="auto">
                                <a:xfrm>
                                  <a:off x="240" y="288"/>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逻辑段号</a:t>
                                  </a:r>
                                </a:p>
                              </p:txBody>
                            </p:sp>
                            <p:sp>
                              <p:nvSpPr>
                                <p:cNvPr id="473128" name="Text Box 40">
                                  <a:extLst>
                                    <a:ext uri="{FF2B5EF4-FFF2-40B4-BE49-F238E27FC236}">
                                      <a16:creationId xmlns:a16="http://schemas.microsoft.com/office/drawing/2014/main" id="{7C7C588E-39E3-4908-9C64-CE524C1BBBFB}"/>
                                    </a:ext>
                                  </a:extLst>
                                </p:cNvPr>
                                <p:cNvSpPr txBox="1">
                                  <a:spLocks noChangeArrowheads="1"/>
                                </p:cNvSpPr>
                                <p:nvPr/>
                              </p:nvSpPr>
                              <p:spPr bwMode="auto">
                                <a:xfrm>
                                  <a:off x="516" y="662"/>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0</a:t>
                                  </a:r>
                                </a:p>
                              </p:txBody>
                            </p:sp>
                            <p:sp>
                              <p:nvSpPr>
                                <p:cNvPr id="473129" name="Text Box 41">
                                  <a:extLst>
                                    <a:ext uri="{FF2B5EF4-FFF2-40B4-BE49-F238E27FC236}">
                                      <a16:creationId xmlns:a16="http://schemas.microsoft.com/office/drawing/2014/main" id="{A5A8A1E0-FFFF-4544-841A-42ADAB9F7290}"/>
                                    </a:ext>
                                  </a:extLst>
                                </p:cNvPr>
                                <p:cNvSpPr txBox="1">
                                  <a:spLocks noChangeArrowheads="1"/>
                                </p:cNvSpPr>
                                <p:nvPr/>
                              </p:nvSpPr>
                              <p:spPr bwMode="auto">
                                <a:xfrm>
                                  <a:off x="507" y="1300"/>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1</a:t>
                                  </a:r>
                                </a:p>
                              </p:txBody>
                            </p:sp>
                            <p:sp>
                              <p:nvSpPr>
                                <p:cNvPr id="473130" name="Text Box 42">
                                  <a:extLst>
                                    <a:ext uri="{FF2B5EF4-FFF2-40B4-BE49-F238E27FC236}">
                                      <a16:creationId xmlns:a16="http://schemas.microsoft.com/office/drawing/2014/main" id="{01433162-80FD-4FEC-94E2-A6878D7560E0}"/>
                                    </a:ext>
                                  </a:extLst>
                                </p:cNvPr>
                                <p:cNvSpPr txBox="1">
                                  <a:spLocks noChangeArrowheads="1"/>
                                </p:cNvSpPr>
                                <p:nvPr/>
                              </p:nvSpPr>
                              <p:spPr bwMode="auto">
                                <a:xfrm>
                                  <a:off x="507" y="1938"/>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2</a:t>
                                  </a:r>
                                </a:p>
                              </p:txBody>
                            </p:sp>
                            <p:sp>
                              <p:nvSpPr>
                                <p:cNvPr id="473131" name="Text Box 43">
                                  <a:extLst>
                                    <a:ext uri="{FF2B5EF4-FFF2-40B4-BE49-F238E27FC236}">
                                      <a16:creationId xmlns:a16="http://schemas.microsoft.com/office/drawing/2014/main" id="{35706875-2D5F-4C51-AD06-E3F1DB6C4676}"/>
                                    </a:ext>
                                  </a:extLst>
                                </p:cNvPr>
                                <p:cNvSpPr txBox="1">
                                  <a:spLocks noChangeArrowheads="1"/>
                                </p:cNvSpPr>
                                <p:nvPr/>
                              </p:nvSpPr>
                              <p:spPr bwMode="auto">
                                <a:xfrm>
                                  <a:off x="506" y="257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3</a:t>
                                  </a:r>
                                </a:p>
                              </p:txBody>
                            </p:sp>
                            <p:sp>
                              <p:nvSpPr>
                                <p:cNvPr id="473132" name="Text Box 44">
                                  <a:extLst>
                                    <a:ext uri="{FF2B5EF4-FFF2-40B4-BE49-F238E27FC236}">
                                      <a16:creationId xmlns:a16="http://schemas.microsoft.com/office/drawing/2014/main" id="{61A3CA31-AD6E-4F9E-AEC8-D27BD942ADFD}"/>
                                    </a:ext>
                                  </a:extLst>
                                </p:cNvPr>
                                <p:cNvSpPr txBox="1">
                                  <a:spLocks noChangeArrowheads="1"/>
                                </p:cNvSpPr>
                                <p:nvPr/>
                              </p:nvSpPr>
                              <p:spPr bwMode="auto">
                                <a:xfrm>
                                  <a:off x="507" y="3260"/>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4</a:t>
                                  </a:r>
                                </a:p>
                              </p:txBody>
                            </p:sp>
                          </p:grpSp>
                        </p:grpSp>
                      </p:grpSp>
                    </p:grpSp>
                  </p:grpSp>
                  <p:sp>
                    <p:nvSpPr>
                      <p:cNvPr id="473133" name="Text Box 45">
                        <a:extLst>
                          <a:ext uri="{FF2B5EF4-FFF2-40B4-BE49-F238E27FC236}">
                            <a16:creationId xmlns:a16="http://schemas.microsoft.com/office/drawing/2014/main" id="{2D41053D-387D-4978-9D2A-398E46FB349A}"/>
                          </a:ext>
                        </a:extLst>
                      </p:cNvPr>
                      <p:cNvSpPr txBox="1">
                        <a:spLocks noChangeArrowheads="1"/>
                      </p:cNvSpPr>
                      <p:nvPr/>
                    </p:nvSpPr>
                    <p:spPr bwMode="auto">
                      <a:xfrm>
                        <a:off x="432" y="3770"/>
                        <a:ext cx="15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作业1的地址空间</a:t>
                        </a:r>
                      </a:p>
                    </p:txBody>
                  </p:sp>
                </p:grpSp>
              </p:grpSp>
              <p:grpSp>
                <p:nvGrpSpPr>
                  <p:cNvPr id="473134" name="Group 46">
                    <a:extLst>
                      <a:ext uri="{FF2B5EF4-FFF2-40B4-BE49-F238E27FC236}">
                        <a16:creationId xmlns:a16="http://schemas.microsoft.com/office/drawing/2014/main" id="{DDCC0866-4130-455F-B15C-FFC78F15D0A7}"/>
                      </a:ext>
                    </a:extLst>
                  </p:cNvPr>
                  <p:cNvGrpSpPr>
                    <a:grpSpLocks/>
                  </p:cNvGrpSpPr>
                  <p:nvPr/>
                </p:nvGrpSpPr>
                <p:grpSpPr bwMode="auto">
                  <a:xfrm>
                    <a:off x="3891" y="470"/>
                    <a:ext cx="1711" cy="3706"/>
                    <a:chOff x="3891" y="470"/>
                    <a:chExt cx="1711" cy="3706"/>
                  </a:xfrm>
                </p:grpSpPr>
                <p:grpSp>
                  <p:nvGrpSpPr>
                    <p:cNvPr id="473135" name="Group 47">
                      <a:extLst>
                        <a:ext uri="{FF2B5EF4-FFF2-40B4-BE49-F238E27FC236}">
                          <a16:creationId xmlns:a16="http://schemas.microsoft.com/office/drawing/2014/main" id="{295B2C1D-F4C3-43F9-9B08-3FE04D3C71C6}"/>
                        </a:ext>
                      </a:extLst>
                    </p:cNvPr>
                    <p:cNvGrpSpPr>
                      <a:grpSpLocks/>
                    </p:cNvGrpSpPr>
                    <p:nvPr/>
                  </p:nvGrpSpPr>
                  <p:grpSpPr bwMode="auto">
                    <a:xfrm>
                      <a:off x="4457" y="470"/>
                      <a:ext cx="880" cy="3418"/>
                      <a:chOff x="4457" y="432"/>
                      <a:chExt cx="880" cy="3418"/>
                    </a:xfrm>
                  </p:grpSpPr>
                  <p:sp>
                    <p:nvSpPr>
                      <p:cNvPr id="473136" name="Rectangle 48">
                        <a:extLst>
                          <a:ext uri="{FF2B5EF4-FFF2-40B4-BE49-F238E27FC236}">
                            <a16:creationId xmlns:a16="http://schemas.microsoft.com/office/drawing/2014/main" id="{0714C486-EC5E-489D-A2E0-DD88925E0951}"/>
                          </a:ext>
                        </a:extLst>
                      </p:cNvPr>
                      <p:cNvSpPr>
                        <a:spLocks noChangeArrowheads="1"/>
                      </p:cNvSpPr>
                      <p:nvPr/>
                    </p:nvSpPr>
                    <p:spPr bwMode="auto">
                      <a:xfrm>
                        <a:off x="4457" y="432"/>
                        <a:ext cx="880" cy="3418"/>
                      </a:xfrm>
                      <a:prstGeom prst="rect">
                        <a:avLst/>
                      </a:prstGeom>
                      <a:solidFill>
                        <a:srgbClr val="003399"/>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7" name="Line 49">
                        <a:extLst>
                          <a:ext uri="{FF2B5EF4-FFF2-40B4-BE49-F238E27FC236}">
                            <a16:creationId xmlns:a16="http://schemas.microsoft.com/office/drawing/2014/main" id="{33EC490C-95C1-4086-809C-6C56AE0B45FD}"/>
                          </a:ext>
                        </a:extLst>
                      </p:cNvPr>
                      <p:cNvSpPr>
                        <a:spLocks noChangeShapeType="1"/>
                      </p:cNvSpPr>
                      <p:nvPr/>
                    </p:nvSpPr>
                    <p:spPr bwMode="auto">
                      <a:xfrm>
                        <a:off x="4457" y="705"/>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8" name="Line 50">
                        <a:extLst>
                          <a:ext uri="{FF2B5EF4-FFF2-40B4-BE49-F238E27FC236}">
                            <a16:creationId xmlns:a16="http://schemas.microsoft.com/office/drawing/2014/main" id="{45520899-5C70-470A-8B00-FCA9390F34B8}"/>
                          </a:ext>
                        </a:extLst>
                      </p:cNvPr>
                      <p:cNvSpPr>
                        <a:spLocks noChangeShapeType="1"/>
                      </p:cNvSpPr>
                      <p:nvPr/>
                    </p:nvSpPr>
                    <p:spPr bwMode="auto">
                      <a:xfrm>
                        <a:off x="4457" y="933"/>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39" name="Line 51">
                        <a:extLst>
                          <a:ext uri="{FF2B5EF4-FFF2-40B4-BE49-F238E27FC236}">
                            <a16:creationId xmlns:a16="http://schemas.microsoft.com/office/drawing/2014/main" id="{9743D0A2-0384-4EBD-B9EA-3CB1112DC9DC}"/>
                          </a:ext>
                        </a:extLst>
                      </p:cNvPr>
                      <p:cNvSpPr>
                        <a:spLocks noChangeShapeType="1"/>
                      </p:cNvSpPr>
                      <p:nvPr/>
                    </p:nvSpPr>
                    <p:spPr bwMode="auto">
                      <a:xfrm>
                        <a:off x="4457" y="1207"/>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0" name="Line 52">
                        <a:extLst>
                          <a:ext uri="{FF2B5EF4-FFF2-40B4-BE49-F238E27FC236}">
                            <a16:creationId xmlns:a16="http://schemas.microsoft.com/office/drawing/2014/main" id="{77147651-C901-4BDE-A87B-A96EAB127C5F}"/>
                          </a:ext>
                        </a:extLst>
                      </p:cNvPr>
                      <p:cNvSpPr>
                        <a:spLocks noChangeShapeType="1"/>
                      </p:cNvSpPr>
                      <p:nvPr/>
                    </p:nvSpPr>
                    <p:spPr bwMode="auto">
                      <a:xfrm>
                        <a:off x="4457" y="1526"/>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1" name="Line 53">
                        <a:extLst>
                          <a:ext uri="{FF2B5EF4-FFF2-40B4-BE49-F238E27FC236}">
                            <a16:creationId xmlns:a16="http://schemas.microsoft.com/office/drawing/2014/main" id="{679B17D8-F1B4-4379-80BD-9ED06CBCCB8A}"/>
                          </a:ext>
                        </a:extLst>
                      </p:cNvPr>
                      <p:cNvSpPr>
                        <a:spLocks noChangeShapeType="1"/>
                      </p:cNvSpPr>
                      <p:nvPr/>
                    </p:nvSpPr>
                    <p:spPr bwMode="auto">
                      <a:xfrm>
                        <a:off x="4457" y="1936"/>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2" name="Line 54">
                        <a:extLst>
                          <a:ext uri="{FF2B5EF4-FFF2-40B4-BE49-F238E27FC236}">
                            <a16:creationId xmlns:a16="http://schemas.microsoft.com/office/drawing/2014/main" id="{2C36EBCC-AECA-4C29-B2EC-05BA59487050}"/>
                          </a:ext>
                        </a:extLst>
                      </p:cNvPr>
                      <p:cNvSpPr>
                        <a:spLocks noChangeShapeType="1"/>
                      </p:cNvSpPr>
                      <p:nvPr/>
                    </p:nvSpPr>
                    <p:spPr bwMode="auto">
                      <a:xfrm>
                        <a:off x="4457" y="2437"/>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3" name="Line 55">
                        <a:extLst>
                          <a:ext uri="{FF2B5EF4-FFF2-40B4-BE49-F238E27FC236}">
                            <a16:creationId xmlns:a16="http://schemas.microsoft.com/office/drawing/2014/main" id="{F464E53A-D3EE-4F70-8CA2-17EAF871B887}"/>
                          </a:ext>
                        </a:extLst>
                      </p:cNvPr>
                      <p:cNvSpPr>
                        <a:spLocks noChangeShapeType="1"/>
                      </p:cNvSpPr>
                      <p:nvPr/>
                    </p:nvSpPr>
                    <p:spPr bwMode="auto">
                      <a:xfrm>
                        <a:off x="4457" y="2620"/>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4" name="Line 56">
                        <a:extLst>
                          <a:ext uri="{FF2B5EF4-FFF2-40B4-BE49-F238E27FC236}">
                            <a16:creationId xmlns:a16="http://schemas.microsoft.com/office/drawing/2014/main" id="{739B0890-EC69-4FF8-BEBB-336C275242E8}"/>
                          </a:ext>
                        </a:extLst>
                      </p:cNvPr>
                      <p:cNvSpPr>
                        <a:spLocks noChangeShapeType="1"/>
                      </p:cNvSpPr>
                      <p:nvPr/>
                    </p:nvSpPr>
                    <p:spPr bwMode="auto">
                      <a:xfrm>
                        <a:off x="4457" y="2984"/>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5" name="Line 57">
                        <a:extLst>
                          <a:ext uri="{FF2B5EF4-FFF2-40B4-BE49-F238E27FC236}">
                            <a16:creationId xmlns:a16="http://schemas.microsoft.com/office/drawing/2014/main" id="{D1510706-2D80-4FDA-964C-9D45F707BB29}"/>
                          </a:ext>
                        </a:extLst>
                      </p:cNvPr>
                      <p:cNvSpPr>
                        <a:spLocks noChangeShapeType="1"/>
                      </p:cNvSpPr>
                      <p:nvPr/>
                    </p:nvSpPr>
                    <p:spPr bwMode="auto">
                      <a:xfrm>
                        <a:off x="4457" y="3258"/>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6" name="Line 58">
                        <a:extLst>
                          <a:ext uri="{FF2B5EF4-FFF2-40B4-BE49-F238E27FC236}">
                            <a16:creationId xmlns:a16="http://schemas.microsoft.com/office/drawing/2014/main" id="{2F8A0F57-711E-4528-9045-5F8A7CE7988B}"/>
                          </a:ext>
                        </a:extLst>
                      </p:cNvPr>
                      <p:cNvSpPr>
                        <a:spLocks noChangeShapeType="1"/>
                      </p:cNvSpPr>
                      <p:nvPr/>
                    </p:nvSpPr>
                    <p:spPr bwMode="auto">
                      <a:xfrm>
                        <a:off x="4457" y="3533"/>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47" name="Line 59">
                        <a:extLst>
                          <a:ext uri="{FF2B5EF4-FFF2-40B4-BE49-F238E27FC236}">
                            <a16:creationId xmlns:a16="http://schemas.microsoft.com/office/drawing/2014/main" id="{CCFC4BEE-B94B-4B22-905E-5440BE637203}"/>
                          </a:ext>
                        </a:extLst>
                      </p:cNvPr>
                      <p:cNvSpPr>
                        <a:spLocks noChangeShapeType="1"/>
                      </p:cNvSpPr>
                      <p:nvPr/>
                    </p:nvSpPr>
                    <p:spPr bwMode="auto">
                      <a:xfrm>
                        <a:off x="4457" y="2164"/>
                        <a:ext cx="880"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48" name="Text Box 60">
                      <a:extLst>
                        <a:ext uri="{FF2B5EF4-FFF2-40B4-BE49-F238E27FC236}">
                          <a16:creationId xmlns:a16="http://schemas.microsoft.com/office/drawing/2014/main" id="{89909BDF-4198-49C8-8AED-C5851212DB8D}"/>
                        </a:ext>
                      </a:extLst>
                    </p:cNvPr>
                    <p:cNvSpPr txBox="1">
                      <a:spLocks noChangeArrowheads="1"/>
                    </p:cNvSpPr>
                    <p:nvPr/>
                  </p:nvSpPr>
                  <p:spPr bwMode="auto">
                    <a:xfrm>
                      <a:off x="3891" y="685"/>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1000</a:t>
                      </a:r>
                    </a:p>
                  </p:txBody>
                </p:sp>
                <p:sp>
                  <p:nvSpPr>
                    <p:cNvPr id="473149" name="Text Box 61">
                      <a:extLst>
                        <a:ext uri="{FF2B5EF4-FFF2-40B4-BE49-F238E27FC236}">
                          <a16:creationId xmlns:a16="http://schemas.microsoft.com/office/drawing/2014/main" id="{2AA075DF-FD97-447F-88E7-05A9ABE3F293}"/>
                        </a:ext>
                      </a:extLst>
                    </p:cNvPr>
                    <p:cNvSpPr txBox="1">
                      <a:spLocks noChangeArrowheads="1"/>
                    </p:cNvSpPr>
                    <p:nvPr/>
                  </p:nvSpPr>
                  <p:spPr bwMode="auto">
                    <a:xfrm>
                      <a:off x="3901" y="1400"/>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3200</a:t>
                      </a:r>
                    </a:p>
                  </p:txBody>
                </p:sp>
                <p:sp>
                  <p:nvSpPr>
                    <p:cNvPr id="473150" name="Text Box 62">
                      <a:extLst>
                        <a:ext uri="{FF2B5EF4-FFF2-40B4-BE49-F238E27FC236}">
                          <a16:creationId xmlns:a16="http://schemas.microsoft.com/office/drawing/2014/main" id="{8FB2D460-77CF-4793-90A6-D1E019606B99}"/>
                        </a:ext>
                      </a:extLst>
                    </p:cNvPr>
                    <p:cNvSpPr txBox="1">
                      <a:spLocks noChangeArrowheads="1"/>
                    </p:cNvSpPr>
                    <p:nvPr/>
                  </p:nvSpPr>
                  <p:spPr bwMode="auto">
                    <a:xfrm>
                      <a:off x="3901" y="2038"/>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5000</a:t>
                      </a:r>
                    </a:p>
                  </p:txBody>
                </p:sp>
                <p:sp>
                  <p:nvSpPr>
                    <p:cNvPr id="473151" name="Text Box 63">
                      <a:extLst>
                        <a:ext uri="{FF2B5EF4-FFF2-40B4-BE49-F238E27FC236}">
                          <a16:creationId xmlns:a16="http://schemas.microsoft.com/office/drawing/2014/main" id="{3701D551-AFB4-4668-99DB-08C15E1BEFAE}"/>
                        </a:ext>
                      </a:extLst>
                    </p:cNvPr>
                    <p:cNvSpPr txBox="1">
                      <a:spLocks noChangeArrowheads="1"/>
                    </p:cNvSpPr>
                    <p:nvPr/>
                  </p:nvSpPr>
                  <p:spPr bwMode="auto">
                    <a:xfrm>
                      <a:off x="3901" y="254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6000</a:t>
                      </a:r>
                    </a:p>
                  </p:txBody>
                </p:sp>
                <p:sp>
                  <p:nvSpPr>
                    <p:cNvPr id="473152" name="Text Box 64">
                      <a:extLst>
                        <a:ext uri="{FF2B5EF4-FFF2-40B4-BE49-F238E27FC236}">
                          <a16:creationId xmlns:a16="http://schemas.microsoft.com/office/drawing/2014/main" id="{CD39E79C-EACE-4353-86AA-AEC20C03030D}"/>
                        </a:ext>
                      </a:extLst>
                    </p:cNvPr>
                    <p:cNvSpPr txBox="1">
                      <a:spLocks noChangeArrowheads="1"/>
                    </p:cNvSpPr>
                    <p:nvPr/>
                  </p:nvSpPr>
                  <p:spPr bwMode="auto">
                    <a:xfrm>
                      <a:off x="3901" y="3131"/>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a:solidFill>
                            <a:srgbClr val="FFFF00"/>
                          </a:solidFill>
                          <a:latin typeface="Times New Roman" panose="02020603050405020304" pitchFamily="18" charset="0"/>
                          <a:ea typeface="楷体_GB2312" pitchFamily="49" charset="-122"/>
                        </a:rPr>
                        <a:t>8000</a:t>
                      </a:r>
                    </a:p>
                  </p:txBody>
                </p:sp>
                <p:sp>
                  <p:nvSpPr>
                    <p:cNvPr id="473153" name="Text Box 65">
                      <a:extLst>
                        <a:ext uri="{FF2B5EF4-FFF2-40B4-BE49-F238E27FC236}">
                          <a16:creationId xmlns:a16="http://schemas.microsoft.com/office/drawing/2014/main" id="{E1348065-9D1D-4265-A214-F3282DA41A3F}"/>
                        </a:ext>
                      </a:extLst>
                    </p:cNvPr>
                    <p:cNvSpPr txBox="1">
                      <a:spLocks noChangeArrowheads="1"/>
                    </p:cNvSpPr>
                    <p:nvPr/>
                  </p:nvSpPr>
                  <p:spPr bwMode="auto">
                    <a:xfrm>
                      <a:off x="5337" y="96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P</a:t>
                      </a:r>
                    </a:p>
                  </p:txBody>
                </p:sp>
                <p:sp>
                  <p:nvSpPr>
                    <p:cNvPr id="473154" name="Text Box 66">
                      <a:extLst>
                        <a:ext uri="{FF2B5EF4-FFF2-40B4-BE49-F238E27FC236}">
                          <a16:creationId xmlns:a16="http://schemas.microsoft.com/office/drawing/2014/main" id="{8F443A43-71F1-4600-A237-644E536946E3}"/>
                        </a:ext>
                      </a:extLst>
                    </p:cNvPr>
                    <p:cNvSpPr txBox="1">
                      <a:spLocks noChangeArrowheads="1"/>
                    </p:cNvSpPr>
                    <p:nvPr/>
                  </p:nvSpPr>
                  <p:spPr bwMode="auto">
                    <a:xfrm>
                      <a:off x="5337" y="1664"/>
                      <a:ext cx="26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K</a:t>
                      </a:r>
                    </a:p>
                  </p:txBody>
                </p:sp>
                <p:sp>
                  <p:nvSpPr>
                    <p:cNvPr id="473155" name="Text Box 67">
                      <a:extLst>
                        <a:ext uri="{FF2B5EF4-FFF2-40B4-BE49-F238E27FC236}">
                          <a16:creationId xmlns:a16="http://schemas.microsoft.com/office/drawing/2014/main" id="{9D468394-A48C-4E22-9232-1E61E1ED74BD}"/>
                        </a:ext>
                      </a:extLst>
                    </p:cNvPr>
                    <p:cNvSpPr txBox="1">
                      <a:spLocks noChangeArrowheads="1"/>
                    </p:cNvSpPr>
                    <p:nvPr/>
                  </p:nvSpPr>
                  <p:spPr bwMode="auto">
                    <a:xfrm>
                      <a:off x="5337" y="221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S</a:t>
                      </a:r>
                    </a:p>
                  </p:txBody>
                </p:sp>
                <p:sp>
                  <p:nvSpPr>
                    <p:cNvPr id="473156" name="Text Box 68">
                      <a:extLst>
                        <a:ext uri="{FF2B5EF4-FFF2-40B4-BE49-F238E27FC236}">
                          <a16:creationId xmlns:a16="http://schemas.microsoft.com/office/drawing/2014/main" id="{71B12CBE-B603-40FD-B8D2-7D6444D48706}"/>
                        </a:ext>
                      </a:extLst>
                    </p:cNvPr>
                    <p:cNvSpPr txBox="1">
                      <a:spLocks noChangeArrowheads="1"/>
                    </p:cNvSpPr>
                    <p:nvPr/>
                  </p:nvSpPr>
                  <p:spPr bwMode="auto">
                    <a:xfrm>
                      <a:off x="5337" y="2713"/>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L</a:t>
                      </a:r>
                    </a:p>
                  </p:txBody>
                </p:sp>
                <p:sp>
                  <p:nvSpPr>
                    <p:cNvPr id="473157" name="Text Box 69">
                      <a:extLst>
                        <a:ext uri="{FF2B5EF4-FFF2-40B4-BE49-F238E27FC236}">
                          <a16:creationId xmlns:a16="http://schemas.microsoft.com/office/drawing/2014/main" id="{75041AE4-4F76-4BA2-A965-565987A37E32}"/>
                        </a:ext>
                      </a:extLst>
                    </p:cNvPr>
                    <p:cNvSpPr txBox="1">
                      <a:spLocks noChangeArrowheads="1"/>
                    </p:cNvSpPr>
                    <p:nvPr/>
                  </p:nvSpPr>
                  <p:spPr bwMode="auto">
                    <a:xfrm>
                      <a:off x="5337" y="3260"/>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latin typeface="Times New Roman" panose="02020603050405020304" pitchFamily="18" charset="0"/>
                          <a:ea typeface="楷体_GB2312" pitchFamily="49" charset="-122"/>
                        </a:rPr>
                        <a:t>N</a:t>
                      </a:r>
                    </a:p>
                  </p:txBody>
                </p:sp>
                <p:sp>
                  <p:nvSpPr>
                    <p:cNvPr id="473158" name="Text Box 70">
                      <a:extLst>
                        <a:ext uri="{FF2B5EF4-FFF2-40B4-BE49-F238E27FC236}">
                          <a16:creationId xmlns:a16="http://schemas.microsoft.com/office/drawing/2014/main" id="{0A6D73C0-F2C2-42E6-8EDD-AF0FCA28D4ED}"/>
                        </a:ext>
                      </a:extLst>
                    </p:cNvPr>
                    <p:cNvSpPr txBox="1">
                      <a:spLocks noChangeArrowheads="1"/>
                    </p:cNvSpPr>
                    <p:nvPr/>
                  </p:nvSpPr>
                  <p:spPr bwMode="auto">
                    <a:xfrm>
                      <a:off x="4680" y="3888"/>
                      <a:ext cx="5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FFFF00"/>
                          </a:solidFill>
                          <a:latin typeface="Times New Roman" panose="02020603050405020304" pitchFamily="18" charset="0"/>
                          <a:ea typeface="楷体_GB2312" pitchFamily="49" charset="-122"/>
                        </a:rPr>
                        <a:t>主存</a:t>
                      </a:r>
                    </a:p>
                  </p:txBody>
                </p:sp>
              </p:grpSp>
              <p:grpSp>
                <p:nvGrpSpPr>
                  <p:cNvPr id="473159" name="Group 71">
                    <a:extLst>
                      <a:ext uri="{FF2B5EF4-FFF2-40B4-BE49-F238E27FC236}">
                        <a16:creationId xmlns:a16="http://schemas.microsoft.com/office/drawing/2014/main" id="{B53DDF85-DDEB-4BD0-84DF-75BFB55E74D9}"/>
                      </a:ext>
                    </a:extLst>
                  </p:cNvPr>
                  <p:cNvGrpSpPr>
                    <a:grpSpLocks/>
                  </p:cNvGrpSpPr>
                  <p:nvPr/>
                </p:nvGrpSpPr>
                <p:grpSpPr bwMode="auto">
                  <a:xfrm>
                    <a:off x="2060" y="427"/>
                    <a:ext cx="2404" cy="2885"/>
                    <a:chOff x="2060" y="427"/>
                    <a:chExt cx="2404" cy="2885"/>
                  </a:xfrm>
                </p:grpSpPr>
                <p:grpSp>
                  <p:nvGrpSpPr>
                    <p:cNvPr id="473160" name="Group 72">
                      <a:extLst>
                        <a:ext uri="{FF2B5EF4-FFF2-40B4-BE49-F238E27FC236}">
                          <a16:creationId xmlns:a16="http://schemas.microsoft.com/office/drawing/2014/main" id="{F94F6E75-A662-4D2E-A774-B98AE50A8DC8}"/>
                        </a:ext>
                      </a:extLst>
                    </p:cNvPr>
                    <p:cNvGrpSpPr>
                      <a:grpSpLocks/>
                    </p:cNvGrpSpPr>
                    <p:nvPr/>
                  </p:nvGrpSpPr>
                  <p:grpSpPr bwMode="auto">
                    <a:xfrm>
                      <a:off x="2060" y="427"/>
                      <a:ext cx="1588" cy="1772"/>
                      <a:chOff x="2064" y="427"/>
                      <a:chExt cx="1588" cy="1772"/>
                    </a:xfrm>
                  </p:grpSpPr>
                  <p:sp>
                    <p:nvSpPr>
                      <p:cNvPr id="473161" name="Rectangle 73">
                        <a:extLst>
                          <a:ext uri="{FF2B5EF4-FFF2-40B4-BE49-F238E27FC236}">
                            <a16:creationId xmlns:a16="http://schemas.microsoft.com/office/drawing/2014/main" id="{B80EAC27-F0E4-4A8C-8F70-3DDC7F690BD0}"/>
                          </a:ext>
                        </a:extLst>
                      </p:cNvPr>
                      <p:cNvSpPr>
                        <a:spLocks noChangeArrowheads="1"/>
                      </p:cNvSpPr>
                      <p:nvPr/>
                    </p:nvSpPr>
                    <p:spPr bwMode="auto">
                      <a:xfrm>
                        <a:off x="2309" y="818"/>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K       3200</a:t>
                        </a:r>
                      </a:p>
                    </p:txBody>
                  </p:sp>
                  <p:sp>
                    <p:nvSpPr>
                      <p:cNvPr id="473162" name="Rectangle 74">
                        <a:extLst>
                          <a:ext uri="{FF2B5EF4-FFF2-40B4-BE49-F238E27FC236}">
                            <a16:creationId xmlns:a16="http://schemas.microsoft.com/office/drawing/2014/main" id="{B655D46B-FC11-4418-BB38-2BA01F4F4B5F}"/>
                          </a:ext>
                        </a:extLst>
                      </p:cNvPr>
                      <p:cNvSpPr>
                        <a:spLocks noChangeArrowheads="1"/>
                      </p:cNvSpPr>
                      <p:nvPr/>
                    </p:nvSpPr>
                    <p:spPr bwMode="auto">
                      <a:xfrm>
                        <a:off x="2309" y="1091"/>
                        <a:ext cx="1343" cy="274"/>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P       1500</a:t>
                        </a:r>
                      </a:p>
                    </p:txBody>
                  </p:sp>
                  <p:sp>
                    <p:nvSpPr>
                      <p:cNvPr id="473163" name="Rectangle 75">
                        <a:extLst>
                          <a:ext uri="{FF2B5EF4-FFF2-40B4-BE49-F238E27FC236}">
                            <a16:creationId xmlns:a16="http://schemas.microsoft.com/office/drawing/2014/main" id="{DC291CFC-32E5-4459-816F-546CAE2E900B}"/>
                          </a:ext>
                        </a:extLst>
                      </p:cNvPr>
                      <p:cNvSpPr>
                        <a:spLocks noChangeArrowheads="1"/>
                      </p:cNvSpPr>
                      <p:nvPr/>
                    </p:nvSpPr>
                    <p:spPr bwMode="auto">
                      <a:xfrm>
                        <a:off x="2309" y="1365"/>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L       6000</a:t>
                        </a:r>
                      </a:p>
                    </p:txBody>
                  </p:sp>
                  <p:sp>
                    <p:nvSpPr>
                      <p:cNvPr id="473164" name="Rectangle 76">
                        <a:extLst>
                          <a:ext uri="{FF2B5EF4-FFF2-40B4-BE49-F238E27FC236}">
                            <a16:creationId xmlns:a16="http://schemas.microsoft.com/office/drawing/2014/main" id="{BD37DD67-92D9-43CF-989E-3E216378A930}"/>
                          </a:ext>
                        </a:extLst>
                      </p:cNvPr>
                      <p:cNvSpPr>
                        <a:spLocks noChangeArrowheads="1"/>
                      </p:cNvSpPr>
                      <p:nvPr/>
                    </p:nvSpPr>
                    <p:spPr bwMode="auto">
                      <a:xfrm>
                        <a:off x="2309" y="1638"/>
                        <a:ext cx="1343" cy="274"/>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N       8000</a:t>
                        </a:r>
                      </a:p>
                    </p:txBody>
                  </p:sp>
                  <p:sp>
                    <p:nvSpPr>
                      <p:cNvPr id="473165" name="Rectangle 77">
                        <a:extLst>
                          <a:ext uri="{FF2B5EF4-FFF2-40B4-BE49-F238E27FC236}">
                            <a16:creationId xmlns:a16="http://schemas.microsoft.com/office/drawing/2014/main" id="{BD03B9EE-AFB6-49DE-B5EC-4EEEC97C1CA8}"/>
                          </a:ext>
                        </a:extLst>
                      </p:cNvPr>
                      <p:cNvSpPr>
                        <a:spLocks noChangeArrowheads="1"/>
                      </p:cNvSpPr>
                      <p:nvPr/>
                    </p:nvSpPr>
                    <p:spPr bwMode="auto">
                      <a:xfrm>
                        <a:off x="2309" y="1912"/>
                        <a:ext cx="1343" cy="273"/>
                      </a:xfrm>
                      <a:prstGeom prst="rect">
                        <a:avLst/>
                      </a:prstGeom>
                      <a:solidFill>
                        <a:schemeClr val="accent2"/>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hlink"/>
                            </a:solidFill>
                            <a:latin typeface="Times New Roman" panose="02020603050405020304" pitchFamily="18" charset="0"/>
                            <a:ea typeface="楷体_GB2312" pitchFamily="49" charset="-122"/>
                          </a:rPr>
                          <a:t>S       5000</a:t>
                        </a:r>
                      </a:p>
                    </p:txBody>
                  </p:sp>
                  <p:sp>
                    <p:nvSpPr>
                      <p:cNvPr id="473166" name="Text Box 78">
                        <a:extLst>
                          <a:ext uri="{FF2B5EF4-FFF2-40B4-BE49-F238E27FC236}">
                            <a16:creationId xmlns:a16="http://schemas.microsoft.com/office/drawing/2014/main" id="{2D2520AA-9FC0-4C14-AA89-973928486323}"/>
                          </a:ext>
                        </a:extLst>
                      </p:cNvPr>
                      <p:cNvSpPr txBox="1">
                        <a:spLocks noChangeArrowheads="1"/>
                      </p:cNvSpPr>
                      <p:nvPr/>
                    </p:nvSpPr>
                    <p:spPr bwMode="auto">
                      <a:xfrm>
                        <a:off x="2355" y="427"/>
                        <a:ext cx="11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段号    </a:t>
                        </a:r>
                        <a:r>
                          <a:rPr lang="zh-CN" altLang="en-US" b="1">
                            <a:solidFill>
                              <a:srgbClr val="FFFF00"/>
                            </a:solidFill>
                            <a:latin typeface="Times New Roman" panose="02020603050405020304" pitchFamily="18" charset="0"/>
                            <a:ea typeface="楷体_GB2312" pitchFamily="49" charset="-122"/>
                          </a:rPr>
                          <a:t>段地址</a:t>
                        </a:r>
                      </a:p>
                    </p:txBody>
                  </p:sp>
                  <p:sp>
                    <p:nvSpPr>
                      <p:cNvPr id="473167" name="Text Box 79">
                        <a:extLst>
                          <a:ext uri="{FF2B5EF4-FFF2-40B4-BE49-F238E27FC236}">
                            <a16:creationId xmlns:a16="http://schemas.microsoft.com/office/drawing/2014/main" id="{2578375A-6D32-4F62-AE11-BE7A67D5FF84}"/>
                          </a:ext>
                        </a:extLst>
                      </p:cNvPr>
                      <p:cNvSpPr txBox="1">
                        <a:spLocks noChangeArrowheads="1"/>
                      </p:cNvSpPr>
                      <p:nvPr/>
                    </p:nvSpPr>
                    <p:spPr bwMode="auto">
                      <a:xfrm>
                        <a:off x="2076" y="817"/>
                        <a:ext cx="1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0</a:t>
                        </a:r>
                      </a:p>
                    </p:txBody>
                  </p:sp>
                  <p:sp>
                    <p:nvSpPr>
                      <p:cNvPr id="473168" name="Text Box 80">
                        <a:extLst>
                          <a:ext uri="{FF2B5EF4-FFF2-40B4-BE49-F238E27FC236}">
                            <a16:creationId xmlns:a16="http://schemas.microsoft.com/office/drawing/2014/main" id="{52992C99-7265-4C63-8AFB-1801A8604495}"/>
                          </a:ext>
                        </a:extLst>
                      </p:cNvPr>
                      <p:cNvSpPr txBox="1">
                        <a:spLocks noChangeArrowheads="1"/>
                      </p:cNvSpPr>
                      <p:nvPr/>
                    </p:nvSpPr>
                    <p:spPr bwMode="auto">
                      <a:xfrm>
                        <a:off x="2064" y="109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1</a:t>
                        </a:r>
                      </a:p>
                    </p:txBody>
                  </p:sp>
                  <p:sp>
                    <p:nvSpPr>
                      <p:cNvPr id="473169" name="Text Box 81">
                        <a:extLst>
                          <a:ext uri="{FF2B5EF4-FFF2-40B4-BE49-F238E27FC236}">
                            <a16:creationId xmlns:a16="http://schemas.microsoft.com/office/drawing/2014/main" id="{465E62FA-039A-4FFB-9D67-A49877757F4C}"/>
                          </a:ext>
                        </a:extLst>
                      </p:cNvPr>
                      <p:cNvSpPr txBox="1">
                        <a:spLocks noChangeArrowheads="1"/>
                      </p:cNvSpPr>
                      <p:nvPr/>
                    </p:nvSpPr>
                    <p:spPr bwMode="auto">
                      <a:xfrm>
                        <a:off x="2065" y="136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2</a:t>
                        </a:r>
                      </a:p>
                    </p:txBody>
                  </p:sp>
                  <p:sp>
                    <p:nvSpPr>
                      <p:cNvPr id="473170" name="Text Box 82">
                        <a:extLst>
                          <a:ext uri="{FF2B5EF4-FFF2-40B4-BE49-F238E27FC236}">
                            <a16:creationId xmlns:a16="http://schemas.microsoft.com/office/drawing/2014/main" id="{E5B88A79-942B-4CD4-A218-A2F239BF4549}"/>
                          </a:ext>
                        </a:extLst>
                      </p:cNvPr>
                      <p:cNvSpPr txBox="1">
                        <a:spLocks noChangeArrowheads="1"/>
                      </p:cNvSpPr>
                      <p:nvPr/>
                    </p:nvSpPr>
                    <p:spPr bwMode="auto">
                      <a:xfrm>
                        <a:off x="2065" y="16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3</a:t>
                        </a:r>
                      </a:p>
                    </p:txBody>
                  </p:sp>
                  <p:sp>
                    <p:nvSpPr>
                      <p:cNvPr id="473171" name="Text Box 83">
                        <a:extLst>
                          <a:ext uri="{FF2B5EF4-FFF2-40B4-BE49-F238E27FC236}">
                            <a16:creationId xmlns:a16="http://schemas.microsoft.com/office/drawing/2014/main" id="{2E7407BD-BBEA-4B31-9A4E-C8D434E9E297}"/>
                          </a:ext>
                        </a:extLst>
                      </p:cNvPr>
                      <p:cNvSpPr txBox="1">
                        <a:spLocks noChangeArrowheads="1"/>
                      </p:cNvSpPr>
                      <p:nvPr/>
                    </p:nvSpPr>
                    <p:spPr bwMode="auto">
                      <a:xfrm>
                        <a:off x="2065" y="191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00"/>
                            </a:solidFill>
                            <a:latin typeface="Times New Roman" panose="02020603050405020304" pitchFamily="18" charset="0"/>
                            <a:ea typeface="楷体_GB2312" pitchFamily="49" charset="-122"/>
                          </a:rPr>
                          <a:t>4</a:t>
                        </a:r>
                      </a:p>
                    </p:txBody>
                  </p:sp>
                </p:grpSp>
                <p:grpSp>
                  <p:nvGrpSpPr>
                    <p:cNvPr id="473172" name="Group 84">
                      <a:extLst>
                        <a:ext uri="{FF2B5EF4-FFF2-40B4-BE49-F238E27FC236}">
                          <a16:creationId xmlns:a16="http://schemas.microsoft.com/office/drawing/2014/main" id="{B926C18E-1CE3-4508-9AF2-685287AB6DEF}"/>
                        </a:ext>
                      </a:extLst>
                    </p:cNvPr>
                    <p:cNvGrpSpPr>
                      <a:grpSpLocks/>
                    </p:cNvGrpSpPr>
                    <p:nvPr/>
                  </p:nvGrpSpPr>
                  <p:grpSpPr bwMode="auto">
                    <a:xfrm>
                      <a:off x="3504" y="960"/>
                      <a:ext cx="960" cy="2352"/>
                      <a:chOff x="3504" y="960"/>
                      <a:chExt cx="960" cy="2352"/>
                    </a:xfrm>
                  </p:grpSpPr>
                  <p:sp>
                    <p:nvSpPr>
                      <p:cNvPr id="473173" name="Line 85">
                        <a:extLst>
                          <a:ext uri="{FF2B5EF4-FFF2-40B4-BE49-F238E27FC236}">
                            <a16:creationId xmlns:a16="http://schemas.microsoft.com/office/drawing/2014/main" id="{C0E0A034-28BD-41C7-9BB6-AD6AD975C639}"/>
                          </a:ext>
                        </a:extLst>
                      </p:cNvPr>
                      <p:cNvSpPr>
                        <a:spLocks noChangeShapeType="1"/>
                      </p:cNvSpPr>
                      <p:nvPr/>
                    </p:nvSpPr>
                    <p:spPr bwMode="auto">
                      <a:xfrm>
                        <a:off x="3792" y="960"/>
                        <a:ext cx="672" cy="62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4" name="Line 86">
                        <a:extLst>
                          <a:ext uri="{FF2B5EF4-FFF2-40B4-BE49-F238E27FC236}">
                            <a16:creationId xmlns:a16="http://schemas.microsoft.com/office/drawing/2014/main" id="{AF07DAA9-F32A-4621-8A18-BB26F9566912}"/>
                          </a:ext>
                        </a:extLst>
                      </p:cNvPr>
                      <p:cNvSpPr>
                        <a:spLocks noChangeShapeType="1"/>
                      </p:cNvSpPr>
                      <p:nvPr/>
                    </p:nvSpPr>
                    <p:spPr bwMode="auto">
                      <a:xfrm flipV="1">
                        <a:off x="3792" y="981"/>
                        <a:ext cx="665" cy="267"/>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5" name="Line 87">
                        <a:extLst>
                          <a:ext uri="{FF2B5EF4-FFF2-40B4-BE49-F238E27FC236}">
                            <a16:creationId xmlns:a16="http://schemas.microsoft.com/office/drawing/2014/main" id="{80BB6BD0-ADED-431D-B757-7B12E9469859}"/>
                          </a:ext>
                        </a:extLst>
                      </p:cNvPr>
                      <p:cNvSpPr>
                        <a:spLocks noChangeShapeType="1"/>
                      </p:cNvSpPr>
                      <p:nvPr/>
                    </p:nvSpPr>
                    <p:spPr bwMode="auto">
                      <a:xfrm>
                        <a:off x="3744" y="1536"/>
                        <a:ext cx="713" cy="1132"/>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6" name="Line 88">
                        <a:extLst>
                          <a:ext uri="{FF2B5EF4-FFF2-40B4-BE49-F238E27FC236}">
                            <a16:creationId xmlns:a16="http://schemas.microsoft.com/office/drawing/2014/main" id="{5D197EF1-6EC4-430F-90C1-7FCD1707AD2A}"/>
                          </a:ext>
                        </a:extLst>
                      </p:cNvPr>
                      <p:cNvSpPr>
                        <a:spLocks noChangeShapeType="1"/>
                      </p:cNvSpPr>
                      <p:nvPr/>
                    </p:nvSpPr>
                    <p:spPr bwMode="auto">
                      <a:xfrm>
                        <a:off x="3744" y="1776"/>
                        <a:ext cx="720" cy="153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7" name="Line 89">
                        <a:extLst>
                          <a:ext uri="{FF2B5EF4-FFF2-40B4-BE49-F238E27FC236}">
                            <a16:creationId xmlns:a16="http://schemas.microsoft.com/office/drawing/2014/main" id="{D60CFF7A-26FB-4117-AE75-B371E5ED2218}"/>
                          </a:ext>
                        </a:extLst>
                      </p:cNvPr>
                      <p:cNvSpPr>
                        <a:spLocks noChangeShapeType="1"/>
                      </p:cNvSpPr>
                      <p:nvPr/>
                    </p:nvSpPr>
                    <p:spPr bwMode="auto">
                      <a:xfrm>
                        <a:off x="3744" y="2064"/>
                        <a:ext cx="713" cy="14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8" name="Line 90">
                        <a:extLst>
                          <a:ext uri="{FF2B5EF4-FFF2-40B4-BE49-F238E27FC236}">
                            <a16:creationId xmlns:a16="http://schemas.microsoft.com/office/drawing/2014/main" id="{6AF8D059-6302-4F51-8980-1EC44BE4F8DA}"/>
                          </a:ext>
                        </a:extLst>
                      </p:cNvPr>
                      <p:cNvSpPr>
                        <a:spLocks noChangeShapeType="1"/>
                      </p:cNvSpPr>
                      <p:nvPr/>
                    </p:nvSpPr>
                    <p:spPr bwMode="auto">
                      <a:xfrm>
                        <a:off x="3552" y="960"/>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79" name="Line 91">
                        <a:extLst>
                          <a:ext uri="{FF2B5EF4-FFF2-40B4-BE49-F238E27FC236}">
                            <a16:creationId xmlns:a16="http://schemas.microsoft.com/office/drawing/2014/main" id="{65CF6590-026C-4A3F-AD8D-EB6277B744C1}"/>
                          </a:ext>
                        </a:extLst>
                      </p:cNvPr>
                      <p:cNvSpPr>
                        <a:spLocks noChangeShapeType="1"/>
                      </p:cNvSpPr>
                      <p:nvPr/>
                    </p:nvSpPr>
                    <p:spPr bwMode="auto">
                      <a:xfrm>
                        <a:off x="3552" y="1248"/>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0" name="Line 92">
                        <a:extLst>
                          <a:ext uri="{FF2B5EF4-FFF2-40B4-BE49-F238E27FC236}">
                            <a16:creationId xmlns:a16="http://schemas.microsoft.com/office/drawing/2014/main" id="{BD9D4594-56C3-4B4C-98DC-4E09726C404D}"/>
                          </a:ext>
                        </a:extLst>
                      </p:cNvPr>
                      <p:cNvSpPr>
                        <a:spLocks noChangeShapeType="1"/>
                      </p:cNvSpPr>
                      <p:nvPr/>
                    </p:nvSpPr>
                    <p:spPr bwMode="auto">
                      <a:xfrm>
                        <a:off x="3504" y="1536"/>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1" name="Line 93">
                        <a:extLst>
                          <a:ext uri="{FF2B5EF4-FFF2-40B4-BE49-F238E27FC236}">
                            <a16:creationId xmlns:a16="http://schemas.microsoft.com/office/drawing/2014/main" id="{123779AB-20A1-4EDE-8214-5B017BE5D142}"/>
                          </a:ext>
                        </a:extLst>
                      </p:cNvPr>
                      <p:cNvSpPr>
                        <a:spLocks noChangeShapeType="1"/>
                      </p:cNvSpPr>
                      <p:nvPr/>
                    </p:nvSpPr>
                    <p:spPr bwMode="auto">
                      <a:xfrm>
                        <a:off x="3504" y="1776"/>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2" name="Line 94">
                        <a:extLst>
                          <a:ext uri="{FF2B5EF4-FFF2-40B4-BE49-F238E27FC236}">
                            <a16:creationId xmlns:a16="http://schemas.microsoft.com/office/drawing/2014/main" id="{AF2396A2-E92D-452C-B1C9-C2557BD52284}"/>
                          </a:ext>
                        </a:extLst>
                      </p:cNvPr>
                      <p:cNvSpPr>
                        <a:spLocks noChangeShapeType="1"/>
                      </p:cNvSpPr>
                      <p:nvPr/>
                    </p:nvSpPr>
                    <p:spPr bwMode="auto">
                      <a:xfrm>
                        <a:off x="3504" y="2064"/>
                        <a:ext cx="24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473183" name="Line 95">
                  <a:extLst>
                    <a:ext uri="{FF2B5EF4-FFF2-40B4-BE49-F238E27FC236}">
                      <a16:creationId xmlns:a16="http://schemas.microsoft.com/office/drawing/2014/main" id="{6DA14AE4-224D-4194-9691-524536E0011F}"/>
                    </a:ext>
                  </a:extLst>
                </p:cNvPr>
                <p:cNvSpPr>
                  <a:spLocks noChangeShapeType="1"/>
                </p:cNvSpPr>
                <p:nvPr/>
              </p:nvSpPr>
              <p:spPr bwMode="auto">
                <a:xfrm>
                  <a:off x="1632" y="816"/>
                  <a:ext cx="480" cy="144"/>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4" name="Line 96">
                  <a:extLst>
                    <a:ext uri="{FF2B5EF4-FFF2-40B4-BE49-F238E27FC236}">
                      <a16:creationId xmlns:a16="http://schemas.microsoft.com/office/drawing/2014/main" id="{1E9DA23B-03F2-4D4F-B1E8-9A61B37BAE36}"/>
                    </a:ext>
                  </a:extLst>
                </p:cNvPr>
                <p:cNvSpPr>
                  <a:spLocks noChangeShapeType="1"/>
                </p:cNvSpPr>
                <p:nvPr/>
              </p:nvSpPr>
              <p:spPr bwMode="auto">
                <a:xfrm flipV="1">
                  <a:off x="1632" y="1248"/>
                  <a:ext cx="480" cy="240"/>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5" name="Line 97">
                  <a:extLst>
                    <a:ext uri="{FF2B5EF4-FFF2-40B4-BE49-F238E27FC236}">
                      <a16:creationId xmlns:a16="http://schemas.microsoft.com/office/drawing/2014/main" id="{C37CC26C-4ED3-4C9F-9175-6542162DED09}"/>
                    </a:ext>
                  </a:extLst>
                </p:cNvPr>
                <p:cNvSpPr>
                  <a:spLocks noChangeShapeType="1"/>
                </p:cNvSpPr>
                <p:nvPr/>
              </p:nvSpPr>
              <p:spPr bwMode="auto">
                <a:xfrm flipV="1">
                  <a:off x="1584" y="1536"/>
                  <a:ext cx="528" cy="576"/>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6" name="Line 98">
                  <a:extLst>
                    <a:ext uri="{FF2B5EF4-FFF2-40B4-BE49-F238E27FC236}">
                      <a16:creationId xmlns:a16="http://schemas.microsoft.com/office/drawing/2014/main" id="{C60E5FD0-55EF-47C5-A115-677D1A0FEDF7}"/>
                    </a:ext>
                  </a:extLst>
                </p:cNvPr>
                <p:cNvSpPr>
                  <a:spLocks noChangeShapeType="1"/>
                </p:cNvSpPr>
                <p:nvPr/>
              </p:nvSpPr>
              <p:spPr bwMode="auto">
                <a:xfrm flipV="1">
                  <a:off x="1584" y="1824"/>
                  <a:ext cx="528" cy="960"/>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3187" name="Line 99">
                  <a:extLst>
                    <a:ext uri="{FF2B5EF4-FFF2-40B4-BE49-F238E27FC236}">
                      <a16:creationId xmlns:a16="http://schemas.microsoft.com/office/drawing/2014/main" id="{FA1EB618-00D5-432A-BDD9-F7D3C326B556}"/>
                    </a:ext>
                  </a:extLst>
                </p:cNvPr>
                <p:cNvSpPr>
                  <a:spLocks noChangeShapeType="1"/>
                </p:cNvSpPr>
                <p:nvPr/>
              </p:nvSpPr>
              <p:spPr bwMode="auto">
                <a:xfrm flipV="1">
                  <a:off x="1584" y="2112"/>
                  <a:ext cx="528" cy="1296"/>
                </a:xfrm>
                <a:prstGeom prst="line">
                  <a:avLst/>
                </a:prstGeom>
                <a:noFill/>
                <a:ln w="38100" cap="rnd">
                  <a:solidFill>
                    <a:srgbClr val="FFFF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88" name="Line 100">
                <a:extLst>
                  <a:ext uri="{FF2B5EF4-FFF2-40B4-BE49-F238E27FC236}">
                    <a16:creationId xmlns:a16="http://schemas.microsoft.com/office/drawing/2014/main" id="{012FE651-BB37-4717-B223-FA035950CF06}"/>
                  </a:ext>
                </a:extLst>
              </p:cNvPr>
              <p:cNvSpPr>
                <a:spLocks noChangeShapeType="1"/>
              </p:cNvSpPr>
              <p:nvPr/>
            </p:nvSpPr>
            <p:spPr bwMode="auto">
              <a:xfrm>
                <a:off x="2832" y="816"/>
                <a:ext cx="0" cy="1392"/>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3189" name="Text Box 101">
              <a:extLst>
                <a:ext uri="{FF2B5EF4-FFF2-40B4-BE49-F238E27FC236}">
                  <a16:creationId xmlns:a16="http://schemas.microsoft.com/office/drawing/2014/main" id="{14BDE6FC-F8B7-4E73-A91E-CCB859EC7FB5}"/>
                </a:ext>
              </a:extLst>
            </p:cNvPr>
            <p:cNvSpPr txBox="1">
              <a:spLocks noChangeArrowheads="1"/>
            </p:cNvSpPr>
            <p:nvPr/>
          </p:nvSpPr>
          <p:spPr bwMode="auto">
            <a:xfrm>
              <a:off x="4520" y="470"/>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FFFF00"/>
                  </a:solidFill>
                  <a:latin typeface="Times New Roman" panose="02020603050405020304" pitchFamily="18" charset="0"/>
                  <a:ea typeface="楷体_GB2312" pitchFamily="49" charset="-122"/>
                </a:rPr>
                <a:t>操作系统</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段式存储管理的基本思想</a:t>
            </a:r>
            <a:r>
              <a:rPr lang="zh-CN" altLang="en-US" sz="2000" b="1" dirty="0">
                <a:solidFill>
                  <a:srgbClr val="6C0000"/>
                </a:solidFill>
              </a:rPr>
              <a:t>（续）</a:t>
            </a:r>
            <a:endParaRPr lang="zh-CN" altLang="zh-CN" sz="2000" b="1" dirty="0">
              <a:solidFill>
                <a:srgbClr val="6C0000"/>
              </a:solidFill>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pic>
        <p:nvPicPr>
          <p:cNvPr id="3" name="图片 2"/>
          <p:cNvPicPr>
            <a:picLocks noChangeAspect="1"/>
          </p:cNvPicPr>
          <p:nvPr/>
        </p:nvPicPr>
        <p:blipFill>
          <a:blip r:embed="rId3"/>
          <a:stretch>
            <a:fillRect/>
          </a:stretch>
        </p:blipFill>
        <p:spPr>
          <a:xfrm>
            <a:off x="1564608" y="1731983"/>
            <a:ext cx="5716919" cy="4466342"/>
          </a:xfrm>
          <a:prstGeom prst="rect">
            <a:avLst/>
          </a:prstGeom>
        </p:spPr>
      </p:pic>
    </p:spTree>
    <p:extLst>
      <p:ext uri="{BB962C8B-B14F-4D97-AF65-F5344CB8AC3E}">
        <p14:creationId xmlns:p14="http://schemas.microsoft.com/office/powerpoint/2010/main" val="86956768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a:extLst>
              <a:ext uri="{FF2B5EF4-FFF2-40B4-BE49-F238E27FC236}">
                <a16:creationId xmlns:a16="http://schemas.microsoft.com/office/drawing/2014/main" id="{AB363BC6-21A9-4883-85B0-6C7217495B52}"/>
              </a:ext>
            </a:extLst>
          </p:cNvPr>
          <p:cNvSpPr>
            <a:spLocks noGrp="1" noChangeArrowheads="1"/>
          </p:cNvSpPr>
          <p:nvPr>
            <p:ph type="title"/>
          </p:nvPr>
        </p:nvSpPr>
        <p:spPr/>
        <p:txBody>
          <a:bodyPr/>
          <a:lstStyle/>
          <a:p>
            <a:r>
              <a:rPr lang="zh-CN" altLang="en-US">
                <a:latin typeface="宋体" panose="02010600030101010101" pitchFamily="2" charset="-122"/>
              </a:rPr>
              <a:t>段地址映射</a:t>
            </a:r>
            <a:endParaRPr lang="zh-CN" altLang="en-US"/>
          </a:p>
        </p:txBody>
      </p:sp>
      <p:sp>
        <p:nvSpPr>
          <p:cNvPr id="474115" name="Rectangle 3" descr="Rectangle: Click to edit Master text styles&#10;Second level&#10;Third level&#10;Fourth level&#10;Fifth level">
            <a:extLst>
              <a:ext uri="{FF2B5EF4-FFF2-40B4-BE49-F238E27FC236}">
                <a16:creationId xmlns:a16="http://schemas.microsoft.com/office/drawing/2014/main" id="{3388D5CE-0747-456D-AE7D-8F996F9FFC66}"/>
              </a:ext>
            </a:extLst>
          </p:cNvPr>
          <p:cNvSpPr>
            <a:spLocks noGrp="1" noChangeArrowheads="1"/>
          </p:cNvSpPr>
          <p:nvPr>
            <p:ph type="body" idx="1"/>
          </p:nvPr>
        </p:nvSpPr>
        <p:spPr>
          <a:xfrm>
            <a:off x="838200" y="1524000"/>
            <a:ext cx="7772400" cy="2517775"/>
          </a:xfrm>
        </p:spPr>
        <p:txBody>
          <a:bodyPr>
            <a:normAutofit fontScale="92500" lnSpcReduction="20000"/>
          </a:bodyPr>
          <a:lstStyle/>
          <a:p>
            <a:pPr algn="just">
              <a:lnSpc>
                <a:spcPct val="90000"/>
              </a:lnSpc>
              <a:buFont typeface="Wingdings" panose="05000000000000000000" pitchFamily="2" charset="2"/>
              <a:buNone/>
            </a:pPr>
            <a:r>
              <a:rPr lang="zh-CN" altLang="en-US" sz="3600" dirty="0">
                <a:solidFill>
                  <a:schemeClr val="tx2"/>
                </a:solidFill>
                <a:latin typeface="宋体" panose="02010600030101010101" pitchFamily="2" charset="-122"/>
              </a:rPr>
              <a:t>1、 地址映射数据结构</a:t>
            </a:r>
          </a:p>
          <a:p>
            <a:pPr algn="just">
              <a:lnSpc>
                <a:spcPct val="110000"/>
              </a:lnSpc>
              <a:buFont typeface="Wingdings" panose="05000000000000000000" pitchFamily="2" charset="2"/>
              <a:buNone/>
            </a:pPr>
            <a:r>
              <a:rPr lang="zh-CN" altLang="en-US" sz="2400" dirty="0">
                <a:latin typeface="宋体" panose="02010600030101010101" pitchFamily="2" charset="-122"/>
              </a:rPr>
              <a:t>	</a:t>
            </a:r>
            <a:r>
              <a:rPr lang="zh-CN" altLang="en-US" sz="2600" b="1" dirty="0">
                <a:latin typeface="宋体" panose="02010600030101010101" pitchFamily="2" charset="-122"/>
              </a:rPr>
              <a:t>段地址映射的数据结构有</a:t>
            </a:r>
            <a:r>
              <a:rPr lang="zh-CN" altLang="en-US" sz="2600" b="1" dirty="0">
                <a:solidFill>
                  <a:srgbClr val="FF0369"/>
                </a:solidFill>
                <a:latin typeface="宋体" panose="02010600030101010101" pitchFamily="2" charset="-122"/>
              </a:rPr>
              <a:t>段表、段表首址指针和段表的长度</a:t>
            </a:r>
            <a:r>
              <a:rPr lang="zh-CN" altLang="en-US" sz="2600" b="1" dirty="0">
                <a:latin typeface="宋体" panose="02010600030101010101" pitchFamily="2" charset="-122"/>
              </a:rPr>
              <a:t>。段表首址指针和段表长度存放在进程自己的</a:t>
            </a:r>
            <a:r>
              <a:rPr lang="en-US" altLang="zh-CN" sz="2600" b="1" dirty="0">
                <a:latin typeface="宋体" panose="02010600030101010101" pitchFamily="2" charset="-122"/>
              </a:rPr>
              <a:t>PCB</a:t>
            </a:r>
            <a:r>
              <a:rPr lang="zh-CN" altLang="en-US" sz="2600" b="1" dirty="0">
                <a:latin typeface="宋体" panose="02010600030101010101" pitchFamily="2" charset="-122"/>
              </a:rPr>
              <a:t>中。</a:t>
            </a:r>
          </a:p>
          <a:p>
            <a:pPr algn="just">
              <a:lnSpc>
                <a:spcPct val="110000"/>
              </a:lnSpc>
              <a:buFont typeface="Wingdings" panose="05000000000000000000" pitchFamily="2" charset="2"/>
              <a:buNone/>
            </a:pPr>
            <a:r>
              <a:rPr lang="zh-CN" altLang="en-US" sz="2600" b="1" dirty="0">
                <a:latin typeface="宋体" panose="02010600030101010101" pitchFamily="2" charset="-122"/>
              </a:rPr>
              <a:t>	每一进程有个段表，程序的每一个段在段表中占用一个表目。</a:t>
            </a:r>
            <a:endParaRPr lang="zh-CN" altLang="en-US" sz="2600" b="1" dirty="0"/>
          </a:p>
        </p:txBody>
      </p:sp>
      <p:grpSp>
        <p:nvGrpSpPr>
          <p:cNvPr id="474116" name="Group 4">
            <a:extLst>
              <a:ext uri="{FF2B5EF4-FFF2-40B4-BE49-F238E27FC236}">
                <a16:creationId xmlns:a16="http://schemas.microsoft.com/office/drawing/2014/main" id="{0480F032-830B-4BFF-BBA3-4BB3848DB039}"/>
              </a:ext>
            </a:extLst>
          </p:cNvPr>
          <p:cNvGrpSpPr>
            <a:grpSpLocks/>
          </p:cNvGrpSpPr>
          <p:nvPr/>
        </p:nvGrpSpPr>
        <p:grpSpPr bwMode="auto">
          <a:xfrm>
            <a:off x="1981200" y="4448175"/>
            <a:ext cx="5011738" cy="2028825"/>
            <a:chOff x="1372" y="672"/>
            <a:chExt cx="3637" cy="1487"/>
          </a:xfrm>
        </p:grpSpPr>
        <p:sp>
          <p:nvSpPr>
            <p:cNvPr id="474117" name="Text Box 5">
              <a:extLst>
                <a:ext uri="{FF2B5EF4-FFF2-40B4-BE49-F238E27FC236}">
                  <a16:creationId xmlns:a16="http://schemas.microsoft.com/office/drawing/2014/main" id="{3980FF79-3609-42C1-9DEA-A492855E45B6}"/>
                </a:ext>
              </a:extLst>
            </p:cNvPr>
            <p:cNvSpPr txBox="1">
              <a:spLocks noChangeArrowheads="1"/>
            </p:cNvSpPr>
            <p:nvPr/>
          </p:nvSpPr>
          <p:spPr bwMode="auto">
            <a:xfrm>
              <a:off x="1372" y="672"/>
              <a:ext cx="57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ea typeface="楷体_GB2312" pitchFamily="49" charset="-122"/>
                </a:rPr>
                <a:t>段号</a:t>
              </a:r>
            </a:p>
          </p:txBody>
        </p:sp>
        <p:sp>
          <p:nvSpPr>
            <p:cNvPr id="474118" name="Text Box 6">
              <a:extLst>
                <a:ext uri="{FF2B5EF4-FFF2-40B4-BE49-F238E27FC236}">
                  <a16:creationId xmlns:a16="http://schemas.microsoft.com/office/drawing/2014/main" id="{B99F96E2-4453-4E55-B1F7-3A55AE82C51B}"/>
                </a:ext>
              </a:extLst>
            </p:cNvPr>
            <p:cNvSpPr txBox="1">
              <a:spLocks noChangeArrowheads="1"/>
            </p:cNvSpPr>
            <p:nvPr/>
          </p:nvSpPr>
          <p:spPr bwMode="auto">
            <a:xfrm>
              <a:off x="1478" y="1104"/>
              <a:ext cx="244"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0</a:t>
              </a:r>
            </a:p>
          </p:txBody>
        </p:sp>
        <p:sp>
          <p:nvSpPr>
            <p:cNvPr id="474119" name="Text Box 7">
              <a:extLst>
                <a:ext uri="{FF2B5EF4-FFF2-40B4-BE49-F238E27FC236}">
                  <a16:creationId xmlns:a16="http://schemas.microsoft.com/office/drawing/2014/main" id="{764DEE55-2A69-41C9-A18F-F547D9D25DE9}"/>
                </a:ext>
              </a:extLst>
            </p:cNvPr>
            <p:cNvSpPr txBox="1">
              <a:spLocks noChangeArrowheads="1"/>
            </p:cNvSpPr>
            <p:nvPr/>
          </p:nvSpPr>
          <p:spPr bwMode="auto">
            <a:xfrm>
              <a:off x="1488" y="1392"/>
              <a:ext cx="24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1</a:t>
              </a:r>
            </a:p>
          </p:txBody>
        </p:sp>
        <p:sp>
          <p:nvSpPr>
            <p:cNvPr id="474120" name="Text Box 8">
              <a:extLst>
                <a:ext uri="{FF2B5EF4-FFF2-40B4-BE49-F238E27FC236}">
                  <a16:creationId xmlns:a16="http://schemas.microsoft.com/office/drawing/2014/main" id="{6EC6E9A3-E77D-4BDC-8338-962764DED1A9}"/>
                </a:ext>
              </a:extLst>
            </p:cNvPr>
            <p:cNvSpPr txBox="1">
              <a:spLocks noChangeArrowheads="1"/>
            </p:cNvSpPr>
            <p:nvPr/>
          </p:nvSpPr>
          <p:spPr bwMode="auto">
            <a:xfrm>
              <a:off x="1488" y="1824"/>
              <a:ext cx="24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2</a:t>
              </a:r>
            </a:p>
          </p:txBody>
        </p:sp>
        <p:sp>
          <p:nvSpPr>
            <p:cNvPr id="474121" name="Rectangle 9">
              <a:extLst>
                <a:ext uri="{FF2B5EF4-FFF2-40B4-BE49-F238E27FC236}">
                  <a16:creationId xmlns:a16="http://schemas.microsoft.com/office/drawing/2014/main" id="{F18179F2-2A6A-499E-B0D2-481296A3D950}"/>
                </a:ext>
              </a:extLst>
            </p:cNvPr>
            <p:cNvSpPr>
              <a:spLocks noChangeArrowheads="1"/>
            </p:cNvSpPr>
            <p:nvPr/>
          </p:nvSpPr>
          <p:spPr bwMode="auto">
            <a:xfrm>
              <a:off x="2016" y="672"/>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段首址</a:t>
              </a:r>
            </a:p>
          </p:txBody>
        </p:sp>
        <p:sp>
          <p:nvSpPr>
            <p:cNvPr id="474122" name="Rectangle 10">
              <a:extLst>
                <a:ext uri="{FF2B5EF4-FFF2-40B4-BE49-F238E27FC236}">
                  <a16:creationId xmlns:a16="http://schemas.microsoft.com/office/drawing/2014/main" id="{1E470975-9F7B-442D-9C0B-67829F023425}"/>
                </a:ext>
              </a:extLst>
            </p:cNvPr>
            <p:cNvSpPr>
              <a:spLocks noChangeArrowheads="1"/>
            </p:cNvSpPr>
            <p:nvPr/>
          </p:nvSpPr>
          <p:spPr bwMode="auto">
            <a:xfrm>
              <a:off x="3513" y="672"/>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段长度</a:t>
              </a:r>
            </a:p>
          </p:txBody>
        </p:sp>
        <p:sp>
          <p:nvSpPr>
            <p:cNvPr id="474123" name="Rectangle 11">
              <a:extLst>
                <a:ext uri="{FF2B5EF4-FFF2-40B4-BE49-F238E27FC236}">
                  <a16:creationId xmlns:a16="http://schemas.microsoft.com/office/drawing/2014/main" id="{36E6B12E-1E4F-4116-BEF8-9E406E5BD281}"/>
                </a:ext>
              </a:extLst>
            </p:cNvPr>
            <p:cNvSpPr>
              <a:spLocks noChangeArrowheads="1"/>
            </p:cNvSpPr>
            <p:nvPr/>
          </p:nvSpPr>
          <p:spPr bwMode="auto">
            <a:xfrm>
              <a:off x="2016" y="1035"/>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58</a:t>
              </a:r>
              <a:r>
                <a:rPr kumimoji="0" lang="en-US" altLang="zh-CN" b="1">
                  <a:solidFill>
                    <a:srgbClr val="006600"/>
                  </a:solidFill>
                  <a:latin typeface="Arial" panose="020B0604020202020204" pitchFamily="34" charset="0"/>
                </a:rPr>
                <a:t>K</a:t>
              </a:r>
            </a:p>
          </p:txBody>
        </p:sp>
        <p:sp>
          <p:nvSpPr>
            <p:cNvPr id="474124" name="Rectangle 12">
              <a:extLst>
                <a:ext uri="{FF2B5EF4-FFF2-40B4-BE49-F238E27FC236}">
                  <a16:creationId xmlns:a16="http://schemas.microsoft.com/office/drawing/2014/main" id="{3DD935CE-9E2F-4D0A-B1A1-2682FC3C0C0B}"/>
                </a:ext>
              </a:extLst>
            </p:cNvPr>
            <p:cNvSpPr>
              <a:spLocks noChangeArrowheads="1"/>
            </p:cNvSpPr>
            <p:nvPr/>
          </p:nvSpPr>
          <p:spPr bwMode="auto">
            <a:xfrm>
              <a:off x="3513" y="1035"/>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20</a:t>
              </a:r>
              <a:r>
                <a:rPr kumimoji="0" lang="en-US" altLang="zh-CN" b="1">
                  <a:solidFill>
                    <a:srgbClr val="006600"/>
                  </a:solidFill>
                  <a:latin typeface="Arial" panose="020B0604020202020204" pitchFamily="34" charset="0"/>
                </a:rPr>
                <a:t>K</a:t>
              </a:r>
            </a:p>
          </p:txBody>
        </p:sp>
        <p:sp>
          <p:nvSpPr>
            <p:cNvPr id="474125" name="Rectangle 13">
              <a:extLst>
                <a:ext uri="{FF2B5EF4-FFF2-40B4-BE49-F238E27FC236}">
                  <a16:creationId xmlns:a16="http://schemas.microsoft.com/office/drawing/2014/main" id="{5572D2DC-D39C-42F6-B0B6-0F17351E3707}"/>
                </a:ext>
              </a:extLst>
            </p:cNvPr>
            <p:cNvSpPr>
              <a:spLocks noChangeArrowheads="1"/>
            </p:cNvSpPr>
            <p:nvPr/>
          </p:nvSpPr>
          <p:spPr bwMode="auto">
            <a:xfrm>
              <a:off x="2016" y="1398"/>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100</a:t>
              </a:r>
              <a:r>
                <a:rPr kumimoji="0" lang="en-US" altLang="zh-CN" b="1">
                  <a:solidFill>
                    <a:srgbClr val="006600"/>
                  </a:solidFill>
                  <a:latin typeface="Arial" panose="020B0604020202020204" pitchFamily="34" charset="0"/>
                </a:rPr>
                <a:t>K</a:t>
              </a:r>
            </a:p>
          </p:txBody>
        </p:sp>
        <p:sp>
          <p:nvSpPr>
            <p:cNvPr id="474126" name="Rectangle 14">
              <a:extLst>
                <a:ext uri="{FF2B5EF4-FFF2-40B4-BE49-F238E27FC236}">
                  <a16:creationId xmlns:a16="http://schemas.microsoft.com/office/drawing/2014/main" id="{DCB3A2E8-72CB-4B28-A025-F18F054B1088}"/>
                </a:ext>
              </a:extLst>
            </p:cNvPr>
            <p:cNvSpPr>
              <a:spLocks noChangeArrowheads="1"/>
            </p:cNvSpPr>
            <p:nvPr/>
          </p:nvSpPr>
          <p:spPr bwMode="auto">
            <a:xfrm>
              <a:off x="3513" y="1398"/>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110</a:t>
              </a:r>
              <a:r>
                <a:rPr kumimoji="0" lang="en-US" altLang="zh-CN" b="1">
                  <a:solidFill>
                    <a:srgbClr val="006600"/>
                  </a:solidFill>
                  <a:latin typeface="Arial" panose="020B0604020202020204" pitchFamily="34" charset="0"/>
                </a:rPr>
                <a:t>K</a:t>
              </a:r>
            </a:p>
          </p:txBody>
        </p:sp>
        <p:sp>
          <p:nvSpPr>
            <p:cNvPr id="474127" name="Rectangle 15">
              <a:extLst>
                <a:ext uri="{FF2B5EF4-FFF2-40B4-BE49-F238E27FC236}">
                  <a16:creationId xmlns:a16="http://schemas.microsoft.com/office/drawing/2014/main" id="{A3BE14B5-7178-4DC7-BAB7-8221ADE8163F}"/>
                </a:ext>
              </a:extLst>
            </p:cNvPr>
            <p:cNvSpPr>
              <a:spLocks noChangeArrowheads="1"/>
            </p:cNvSpPr>
            <p:nvPr/>
          </p:nvSpPr>
          <p:spPr bwMode="auto">
            <a:xfrm>
              <a:off x="2016" y="1761"/>
              <a:ext cx="1497"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260</a:t>
              </a:r>
              <a:r>
                <a:rPr kumimoji="0" lang="en-US" altLang="zh-CN" b="1">
                  <a:solidFill>
                    <a:srgbClr val="006600"/>
                  </a:solidFill>
                  <a:latin typeface="Arial" panose="020B0604020202020204" pitchFamily="34" charset="0"/>
                </a:rPr>
                <a:t>K</a:t>
              </a:r>
            </a:p>
          </p:txBody>
        </p:sp>
        <p:sp>
          <p:nvSpPr>
            <p:cNvPr id="474128" name="Rectangle 16">
              <a:extLst>
                <a:ext uri="{FF2B5EF4-FFF2-40B4-BE49-F238E27FC236}">
                  <a16:creationId xmlns:a16="http://schemas.microsoft.com/office/drawing/2014/main" id="{D3B361CF-3562-42A2-BD68-E38237E58329}"/>
                </a:ext>
              </a:extLst>
            </p:cNvPr>
            <p:cNvSpPr>
              <a:spLocks noChangeArrowheads="1"/>
            </p:cNvSpPr>
            <p:nvPr/>
          </p:nvSpPr>
          <p:spPr bwMode="auto">
            <a:xfrm>
              <a:off x="3513" y="1761"/>
              <a:ext cx="1496" cy="363"/>
            </a:xfrm>
            <a:prstGeom prst="rect">
              <a:avLst/>
            </a:prstGeom>
            <a:solidFill>
              <a:srgbClr val="FF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006600"/>
                  </a:solidFill>
                  <a:latin typeface="Arial" panose="020B0604020202020204" pitchFamily="34" charset="0"/>
                </a:rPr>
                <a:t>140</a:t>
              </a:r>
              <a:r>
                <a:rPr kumimoji="0" lang="en-US" altLang="zh-CN" b="1">
                  <a:solidFill>
                    <a:srgbClr val="006600"/>
                  </a:solidFill>
                  <a:latin typeface="Arial" panose="020B0604020202020204" pitchFamily="34" charset="0"/>
                </a:rPr>
                <a:t>K</a:t>
              </a:r>
            </a:p>
          </p:txBody>
        </p:sp>
      </p:grpSp>
    </p:spTree>
    <p:extLst>
      <p:ext uri="{BB962C8B-B14F-4D97-AF65-F5344CB8AC3E}">
        <p14:creationId xmlns:p14="http://schemas.microsoft.com/office/powerpoint/2010/main" val="30453187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zh-CN" sz="2000" b="1" dirty="0">
                <a:solidFill>
                  <a:srgbClr val="6C0000"/>
                </a:solidFill>
              </a:rPr>
              <a:t>段式存储管理的</a:t>
            </a:r>
            <a:r>
              <a:rPr lang="zh-CN" altLang="en-US" sz="2000" b="1" dirty="0">
                <a:solidFill>
                  <a:srgbClr val="6C0000"/>
                </a:solidFill>
              </a:rPr>
              <a:t>地址变换</a:t>
            </a:r>
            <a:endParaRPr lang="zh-CN" altLang="zh-CN" sz="2000" b="1" dirty="0">
              <a:solidFill>
                <a:srgbClr val="6C0000"/>
              </a:solidFill>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段式存储管理</a:t>
            </a:r>
          </a:p>
        </p:txBody>
      </p:sp>
      <p:pic>
        <p:nvPicPr>
          <p:cNvPr id="4" name="图片 3"/>
          <p:cNvPicPr>
            <a:picLocks noChangeAspect="1"/>
          </p:cNvPicPr>
          <p:nvPr/>
        </p:nvPicPr>
        <p:blipFill>
          <a:blip r:embed="rId3"/>
          <a:stretch>
            <a:fillRect/>
          </a:stretch>
        </p:blipFill>
        <p:spPr>
          <a:xfrm>
            <a:off x="582585" y="1540894"/>
            <a:ext cx="6545899" cy="4971179"/>
          </a:xfrm>
          <a:prstGeom prst="rect">
            <a:avLst/>
          </a:prstGeom>
        </p:spPr>
      </p:pic>
      <p:sp>
        <p:nvSpPr>
          <p:cNvPr id="5" name="矩形 4"/>
          <p:cNvSpPr/>
          <p:nvPr/>
        </p:nvSpPr>
        <p:spPr>
          <a:xfrm>
            <a:off x="3617259" y="3591289"/>
            <a:ext cx="4572000" cy="1477328"/>
          </a:xfrm>
          <a:prstGeom prst="rect">
            <a:avLst/>
          </a:prstGeom>
          <a:solidFill>
            <a:schemeClr val="accent1">
              <a:lumMod val="20000"/>
              <a:lumOff val="80000"/>
            </a:schemeClr>
          </a:solidFill>
          <a:ln>
            <a:solidFill>
              <a:schemeClr val="accent1"/>
            </a:solidFill>
          </a:ln>
        </p:spPr>
        <p:txBody>
          <a:bodyPr>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当段表放在内存中时，每要访问一个数据，都须访问</a:t>
            </a:r>
            <a:r>
              <a:rPr lang="zh-CN" altLang="zh-CN" b="1" dirty="0">
                <a:solidFill>
                  <a:srgbClr val="00449A"/>
                </a:solidFill>
                <a:latin typeface="华文楷体" panose="02010600040101010101" pitchFamily="2" charset="-122"/>
                <a:ea typeface="华文楷体" panose="02010600040101010101" pitchFamily="2" charset="-122"/>
                <a:cs typeface="Arial" panose="020B0604020202020204" pitchFamily="34" charset="0"/>
              </a:rPr>
              <a:t>两次内存</a:t>
            </a:r>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（段表一次，内存存取数据一次），从而极大地降低了指令执行的效率。要解决该问题，也可以再增设一个</a:t>
            </a:r>
            <a:r>
              <a:rPr lang="en-US" altLang="zh-CN" b="1" dirty="0" err="1">
                <a:solidFill>
                  <a:srgbClr val="6C0000"/>
                </a:solidFill>
                <a:latin typeface="华文楷体" panose="02010600040101010101" pitchFamily="2" charset="-122"/>
                <a:ea typeface="华文楷体" panose="02010600040101010101" pitchFamily="2" charset="-122"/>
                <a:cs typeface="Arial" panose="020B0604020202020204" pitchFamily="34" charset="0"/>
                <a:hlinkClick r:id="rId4"/>
              </a:rPr>
              <a:t>联想存储器</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657022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a:extLst>
              <a:ext uri="{FF2B5EF4-FFF2-40B4-BE49-F238E27FC236}">
                <a16:creationId xmlns:a16="http://schemas.microsoft.com/office/drawing/2014/main" id="{C70126D5-C737-4B3A-8CF7-8E5ABBD4E34F}"/>
              </a:ext>
            </a:extLst>
          </p:cNvPr>
          <p:cNvSpPr>
            <a:spLocks noGrp="1" noChangeArrowheads="1"/>
          </p:cNvSpPr>
          <p:nvPr>
            <p:ph type="title"/>
          </p:nvPr>
        </p:nvSpPr>
        <p:spPr/>
        <p:txBody>
          <a:bodyPr/>
          <a:lstStyle/>
          <a:p>
            <a:r>
              <a:rPr lang="zh-CN" altLang="en-US" dirty="0"/>
              <a:t>段式管理的内存分配</a:t>
            </a:r>
          </a:p>
        </p:txBody>
      </p:sp>
      <p:sp>
        <p:nvSpPr>
          <p:cNvPr id="475139" name="Rectangle 3" descr="Rectangle: Click to edit Master text styles&#10;Second level&#10;Third level&#10;Fourth level&#10;Fifth level">
            <a:extLst>
              <a:ext uri="{FF2B5EF4-FFF2-40B4-BE49-F238E27FC236}">
                <a16:creationId xmlns:a16="http://schemas.microsoft.com/office/drawing/2014/main" id="{7EB27910-4722-41D9-8DDD-FD25D48A7D70}"/>
              </a:ext>
            </a:extLst>
          </p:cNvPr>
          <p:cNvSpPr>
            <a:spLocks noGrp="1" noChangeArrowheads="1"/>
          </p:cNvSpPr>
          <p:nvPr>
            <p:ph type="body" idx="1"/>
          </p:nvPr>
        </p:nvSpPr>
        <p:spPr/>
        <p:txBody>
          <a:bodyPr/>
          <a:lstStyle/>
          <a:p>
            <a:r>
              <a:rPr lang="zh-CN" altLang="en-US"/>
              <a:t>空闲块管理</a:t>
            </a:r>
          </a:p>
          <a:p>
            <a:pPr>
              <a:buFont typeface="Wingdings" panose="05000000000000000000" pitchFamily="2" charset="2"/>
              <a:buNone/>
            </a:pPr>
            <a:r>
              <a:rPr lang="zh-CN" altLang="en-US"/>
              <a:t>   空闲块表（队列）</a:t>
            </a:r>
          </a:p>
          <a:p>
            <a:r>
              <a:rPr lang="zh-CN" altLang="en-US"/>
              <a:t>内存分配算法（三种）</a:t>
            </a:r>
          </a:p>
          <a:p>
            <a:pPr>
              <a:buFont typeface="Wingdings" panose="05000000000000000000" pitchFamily="2" charset="2"/>
              <a:buNone/>
            </a:pPr>
            <a:r>
              <a:rPr lang="zh-CN" altLang="en-US"/>
              <a:t>	首次  最佳  最坏</a:t>
            </a:r>
          </a:p>
          <a:p>
            <a:pPr>
              <a:buFont typeface="Wingdings" panose="05000000000000000000" pitchFamily="2" charset="2"/>
              <a:buNone/>
            </a:pPr>
            <a:endParaRPr lang="zh-CN" altLang="en-US"/>
          </a:p>
          <a:p>
            <a:pPr>
              <a:buFont typeface="Wingdings" panose="05000000000000000000" pitchFamily="2" charset="2"/>
              <a:buNone/>
            </a:pPr>
            <a:r>
              <a:rPr lang="zh-CN" altLang="en-US">
                <a:solidFill>
                  <a:srgbClr val="FF0369"/>
                </a:solidFill>
              </a:rPr>
              <a:t>与动态分区管理相同</a:t>
            </a:r>
          </a:p>
          <a:p>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a:extLst>
              <a:ext uri="{FF2B5EF4-FFF2-40B4-BE49-F238E27FC236}">
                <a16:creationId xmlns:a16="http://schemas.microsoft.com/office/drawing/2014/main" id="{E2A51C00-948A-4251-922B-5BB0ED2C8A5F}"/>
              </a:ext>
            </a:extLst>
          </p:cNvPr>
          <p:cNvSpPr>
            <a:spLocks noChangeArrowheads="1"/>
          </p:cNvSpPr>
          <p:nvPr/>
        </p:nvSpPr>
        <p:spPr bwMode="auto">
          <a:xfrm>
            <a:off x="2971800" y="838200"/>
            <a:ext cx="16764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Cl</a:t>
            </a:r>
          </a:p>
        </p:txBody>
      </p:sp>
      <p:sp>
        <p:nvSpPr>
          <p:cNvPr id="477187" name="Line 3">
            <a:extLst>
              <a:ext uri="{FF2B5EF4-FFF2-40B4-BE49-F238E27FC236}">
                <a16:creationId xmlns:a16="http://schemas.microsoft.com/office/drawing/2014/main" id="{DF05E3B8-F5EE-4DB0-B9DA-D12A8D51F3E3}"/>
              </a:ext>
            </a:extLst>
          </p:cNvPr>
          <p:cNvSpPr>
            <a:spLocks noChangeShapeType="1"/>
          </p:cNvSpPr>
          <p:nvPr/>
        </p:nvSpPr>
        <p:spPr bwMode="auto">
          <a:xfrm>
            <a:off x="3810000" y="2438400"/>
            <a:ext cx="0" cy="914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8" name="Line 4">
            <a:extLst>
              <a:ext uri="{FF2B5EF4-FFF2-40B4-BE49-F238E27FC236}">
                <a16:creationId xmlns:a16="http://schemas.microsoft.com/office/drawing/2014/main" id="{A1058661-91F9-4BEA-A81A-EC743DD2FDBF}"/>
              </a:ext>
            </a:extLst>
          </p:cNvPr>
          <p:cNvSpPr>
            <a:spLocks noChangeShapeType="1"/>
          </p:cNvSpPr>
          <p:nvPr/>
        </p:nvSpPr>
        <p:spPr bwMode="auto">
          <a:xfrm flipH="1">
            <a:off x="1600200" y="2209800"/>
            <a:ext cx="1905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Line 5">
            <a:extLst>
              <a:ext uri="{FF2B5EF4-FFF2-40B4-BE49-F238E27FC236}">
                <a16:creationId xmlns:a16="http://schemas.microsoft.com/office/drawing/2014/main" id="{DF8B5413-0B0F-48DB-BD05-81D4E8E052D0}"/>
              </a:ext>
            </a:extLst>
          </p:cNvPr>
          <p:cNvSpPr>
            <a:spLocks noChangeShapeType="1"/>
          </p:cNvSpPr>
          <p:nvPr/>
        </p:nvSpPr>
        <p:spPr bwMode="auto">
          <a:xfrm>
            <a:off x="4800600" y="2209800"/>
            <a:ext cx="0" cy="25146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0" name="Line 6">
            <a:extLst>
              <a:ext uri="{FF2B5EF4-FFF2-40B4-BE49-F238E27FC236}">
                <a16:creationId xmlns:a16="http://schemas.microsoft.com/office/drawing/2014/main" id="{F1680C97-4770-4584-BD4E-F27C8BA0A4E4}"/>
              </a:ext>
            </a:extLst>
          </p:cNvPr>
          <p:cNvSpPr>
            <a:spLocks noChangeShapeType="1"/>
          </p:cNvSpPr>
          <p:nvPr/>
        </p:nvSpPr>
        <p:spPr bwMode="auto">
          <a:xfrm>
            <a:off x="4800600" y="3200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1" name="Line 7">
            <a:extLst>
              <a:ext uri="{FF2B5EF4-FFF2-40B4-BE49-F238E27FC236}">
                <a16:creationId xmlns:a16="http://schemas.microsoft.com/office/drawing/2014/main" id="{95F623C7-5DB3-4622-872F-C7D94C84AA43}"/>
              </a:ext>
            </a:extLst>
          </p:cNvPr>
          <p:cNvSpPr>
            <a:spLocks noChangeShapeType="1"/>
          </p:cNvSpPr>
          <p:nvPr/>
        </p:nvSpPr>
        <p:spPr bwMode="auto">
          <a:xfrm>
            <a:off x="4800600" y="3581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2" name="Line 8">
            <a:extLst>
              <a:ext uri="{FF2B5EF4-FFF2-40B4-BE49-F238E27FC236}">
                <a16:creationId xmlns:a16="http://schemas.microsoft.com/office/drawing/2014/main" id="{4BD02E88-ADE5-4DB2-A458-D4E8016E35B1}"/>
              </a:ext>
            </a:extLst>
          </p:cNvPr>
          <p:cNvSpPr>
            <a:spLocks noChangeShapeType="1"/>
          </p:cNvSpPr>
          <p:nvPr/>
        </p:nvSpPr>
        <p:spPr bwMode="auto">
          <a:xfrm>
            <a:off x="4800600" y="3962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3" name="Line 9">
            <a:extLst>
              <a:ext uri="{FF2B5EF4-FFF2-40B4-BE49-F238E27FC236}">
                <a16:creationId xmlns:a16="http://schemas.microsoft.com/office/drawing/2014/main" id="{671516B0-58F7-4E0C-B43C-E2F91ACD4557}"/>
              </a:ext>
            </a:extLst>
          </p:cNvPr>
          <p:cNvSpPr>
            <a:spLocks noChangeShapeType="1"/>
          </p:cNvSpPr>
          <p:nvPr/>
        </p:nvSpPr>
        <p:spPr bwMode="auto">
          <a:xfrm>
            <a:off x="4800600" y="4343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4" name="Line 10">
            <a:extLst>
              <a:ext uri="{FF2B5EF4-FFF2-40B4-BE49-F238E27FC236}">
                <a16:creationId xmlns:a16="http://schemas.microsoft.com/office/drawing/2014/main" id="{793A1EAB-BED8-453F-8699-BDA0B6F734BF}"/>
              </a:ext>
            </a:extLst>
          </p:cNvPr>
          <p:cNvSpPr>
            <a:spLocks noChangeShapeType="1"/>
          </p:cNvSpPr>
          <p:nvPr/>
        </p:nvSpPr>
        <p:spPr bwMode="auto">
          <a:xfrm>
            <a:off x="4800600" y="47244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5" name="Rectangle 11">
            <a:extLst>
              <a:ext uri="{FF2B5EF4-FFF2-40B4-BE49-F238E27FC236}">
                <a16:creationId xmlns:a16="http://schemas.microsoft.com/office/drawing/2014/main" id="{B64BBEEF-0748-4C00-B9A2-502BFD627AEA}"/>
              </a:ext>
            </a:extLst>
          </p:cNvPr>
          <p:cNvSpPr>
            <a:spLocks noChangeArrowheads="1"/>
          </p:cNvSpPr>
          <p:nvPr/>
        </p:nvSpPr>
        <p:spPr bwMode="auto">
          <a:xfrm>
            <a:off x="457200" y="838200"/>
            <a:ext cx="16764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Cb</a:t>
            </a:r>
          </a:p>
        </p:txBody>
      </p:sp>
      <p:sp>
        <p:nvSpPr>
          <p:cNvPr id="477196" name="Oval 12">
            <a:extLst>
              <a:ext uri="{FF2B5EF4-FFF2-40B4-BE49-F238E27FC236}">
                <a16:creationId xmlns:a16="http://schemas.microsoft.com/office/drawing/2014/main" id="{50908544-5272-447F-93BF-0EE54C984ACF}"/>
              </a:ext>
            </a:extLst>
          </p:cNvPr>
          <p:cNvSpPr>
            <a:spLocks noChangeArrowheads="1"/>
          </p:cNvSpPr>
          <p:nvPr/>
        </p:nvSpPr>
        <p:spPr bwMode="auto">
          <a:xfrm>
            <a:off x="990600" y="19050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a:t>
            </a:r>
          </a:p>
        </p:txBody>
      </p:sp>
      <p:sp>
        <p:nvSpPr>
          <p:cNvPr id="477197" name="Line 13">
            <a:extLst>
              <a:ext uri="{FF2B5EF4-FFF2-40B4-BE49-F238E27FC236}">
                <a16:creationId xmlns:a16="http://schemas.microsoft.com/office/drawing/2014/main" id="{BB58BA44-FB12-4AC4-8F03-9A0D947A317D}"/>
              </a:ext>
            </a:extLst>
          </p:cNvPr>
          <p:cNvSpPr>
            <a:spLocks noChangeShapeType="1"/>
          </p:cNvSpPr>
          <p:nvPr/>
        </p:nvSpPr>
        <p:spPr bwMode="auto">
          <a:xfrm>
            <a:off x="1295400" y="2438400"/>
            <a:ext cx="0" cy="2209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98" name="Rectangle 14">
            <a:extLst>
              <a:ext uri="{FF2B5EF4-FFF2-40B4-BE49-F238E27FC236}">
                <a16:creationId xmlns:a16="http://schemas.microsoft.com/office/drawing/2014/main" id="{04047531-BBD4-431D-B46A-AD07B8A67045}"/>
              </a:ext>
            </a:extLst>
          </p:cNvPr>
          <p:cNvSpPr>
            <a:spLocks noChangeArrowheads="1"/>
          </p:cNvSpPr>
          <p:nvPr/>
        </p:nvSpPr>
        <p:spPr bwMode="auto">
          <a:xfrm>
            <a:off x="5410200" y="838200"/>
            <a:ext cx="3276600" cy="4572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段号</a:t>
            </a:r>
            <a:r>
              <a:rPr lang="en-US" altLang="zh-CN" b="1">
                <a:solidFill>
                  <a:schemeClr val="folHlink"/>
                </a:solidFill>
                <a:latin typeface="楷体_GB2312" pitchFamily="49" charset="-122"/>
                <a:ea typeface="楷体_GB2312" pitchFamily="49" charset="-122"/>
              </a:rPr>
              <a:t>S   </a:t>
            </a:r>
            <a:r>
              <a:rPr lang="zh-CN" altLang="en-US" b="1">
                <a:solidFill>
                  <a:schemeClr val="bg2"/>
                </a:solidFill>
                <a:latin typeface="Times New Roman" panose="02020603050405020304" pitchFamily="18" charset="0"/>
                <a:ea typeface="楷体_GB2312" pitchFamily="49" charset="-122"/>
              </a:rPr>
              <a:t>段内地址</a:t>
            </a:r>
            <a:r>
              <a:rPr lang="en-US" altLang="zh-CN" b="1">
                <a:solidFill>
                  <a:schemeClr val="folHlink"/>
                </a:solidFill>
                <a:latin typeface="Times New Roman" panose="02020603050405020304" pitchFamily="18" charset="0"/>
              </a:rPr>
              <a:t>d</a:t>
            </a:r>
          </a:p>
        </p:txBody>
      </p:sp>
      <p:sp>
        <p:nvSpPr>
          <p:cNvPr id="477199" name="Line 15">
            <a:extLst>
              <a:ext uri="{FF2B5EF4-FFF2-40B4-BE49-F238E27FC236}">
                <a16:creationId xmlns:a16="http://schemas.microsoft.com/office/drawing/2014/main" id="{8589DE29-AE4C-4105-B871-CACD570E662A}"/>
              </a:ext>
            </a:extLst>
          </p:cNvPr>
          <p:cNvSpPr>
            <a:spLocks noChangeShapeType="1"/>
          </p:cNvSpPr>
          <p:nvPr/>
        </p:nvSpPr>
        <p:spPr bwMode="auto">
          <a:xfrm>
            <a:off x="6781800" y="8382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0" name="Line 16">
            <a:extLst>
              <a:ext uri="{FF2B5EF4-FFF2-40B4-BE49-F238E27FC236}">
                <a16:creationId xmlns:a16="http://schemas.microsoft.com/office/drawing/2014/main" id="{D181A3E6-1DF9-49B4-8FF6-C32FB598E609}"/>
              </a:ext>
            </a:extLst>
          </p:cNvPr>
          <p:cNvSpPr>
            <a:spLocks noChangeShapeType="1"/>
          </p:cNvSpPr>
          <p:nvPr/>
        </p:nvSpPr>
        <p:spPr bwMode="auto">
          <a:xfrm>
            <a:off x="6096000" y="1295400"/>
            <a:ext cx="0" cy="9144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1" name="Line 17">
            <a:extLst>
              <a:ext uri="{FF2B5EF4-FFF2-40B4-BE49-F238E27FC236}">
                <a16:creationId xmlns:a16="http://schemas.microsoft.com/office/drawing/2014/main" id="{4E89DAD5-BB23-41A2-8E38-F243E2E420BE}"/>
              </a:ext>
            </a:extLst>
          </p:cNvPr>
          <p:cNvSpPr>
            <a:spLocks noChangeShapeType="1"/>
          </p:cNvSpPr>
          <p:nvPr/>
        </p:nvSpPr>
        <p:spPr bwMode="auto">
          <a:xfrm flipH="1">
            <a:off x="4114800" y="2209800"/>
            <a:ext cx="1981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2" name="Line 18">
            <a:extLst>
              <a:ext uri="{FF2B5EF4-FFF2-40B4-BE49-F238E27FC236}">
                <a16:creationId xmlns:a16="http://schemas.microsoft.com/office/drawing/2014/main" id="{66E0DEDB-E4BC-491D-8571-5282C51B012F}"/>
              </a:ext>
            </a:extLst>
          </p:cNvPr>
          <p:cNvSpPr>
            <a:spLocks noChangeShapeType="1"/>
          </p:cNvSpPr>
          <p:nvPr/>
        </p:nvSpPr>
        <p:spPr bwMode="auto">
          <a:xfrm>
            <a:off x="7162800" y="3733800"/>
            <a:ext cx="0" cy="2057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3" name="Line 19">
            <a:extLst>
              <a:ext uri="{FF2B5EF4-FFF2-40B4-BE49-F238E27FC236}">
                <a16:creationId xmlns:a16="http://schemas.microsoft.com/office/drawing/2014/main" id="{E3C6742F-6162-450C-93E3-628D82D7FBEB}"/>
              </a:ext>
            </a:extLst>
          </p:cNvPr>
          <p:cNvSpPr>
            <a:spLocks noChangeShapeType="1"/>
          </p:cNvSpPr>
          <p:nvPr/>
        </p:nvSpPr>
        <p:spPr bwMode="auto">
          <a:xfrm>
            <a:off x="7924800" y="1295400"/>
            <a:ext cx="0" cy="35814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04" name="Oval 20">
            <a:extLst>
              <a:ext uri="{FF2B5EF4-FFF2-40B4-BE49-F238E27FC236}">
                <a16:creationId xmlns:a16="http://schemas.microsoft.com/office/drawing/2014/main" id="{133EFD8C-85B3-4FCB-88B3-1AE18BB1B915}"/>
              </a:ext>
            </a:extLst>
          </p:cNvPr>
          <p:cNvSpPr>
            <a:spLocks noChangeArrowheads="1"/>
          </p:cNvSpPr>
          <p:nvPr/>
        </p:nvSpPr>
        <p:spPr bwMode="auto">
          <a:xfrm>
            <a:off x="7620000" y="48768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chemeClr val="bg2"/>
                </a:solidFill>
                <a:latin typeface="Times New Roman" panose="02020603050405020304" pitchFamily="18" charset="0"/>
                <a:ea typeface="楷体_GB2312" pitchFamily="49" charset="-122"/>
              </a:rPr>
              <a:t>比较</a:t>
            </a:r>
          </a:p>
        </p:txBody>
      </p:sp>
      <p:sp>
        <p:nvSpPr>
          <p:cNvPr id="477205" name="Oval 21">
            <a:extLst>
              <a:ext uri="{FF2B5EF4-FFF2-40B4-BE49-F238E27FC236}">
                <a16:creationId xmlns:a16="http://schemas.microsoft.com/office/drawing/2014/main" id="{A19954B1-0330-40F6-8FA0-A5D911A2C30D}"/>
              </a:ext>
            </a:extLst>
          </p:cNvPr>
          <p:cNvSpPr>
            <a:spLocks noChangeArrowheads="1"/>
          </p:cNvSpPr>
          <p:nvPr/>
        </p:nvSpPr>
        <p:spPr bwMode="auto">
          <a:xfrm>
            <a:off x="6858000" y="32004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solidFill>
                  <a:schemeClr val="bg2"/>
                </a:solidFill>
                <a:latin typeface="Times New Roman" panose="02020603050405020304" pitchFamily="18" charset="0"/>
                <a:ea typeface="楷体_GB2312" pitchFamily="49" charset="-122"/>
              </a:rPr>
              <a:t>比较</a:t>
            </a:r>
          </a:p>
        </p:txBody>
      </p:sp>
      <p:sp>
        <p:nvSpPr>
          <p:cNvPr id="477206" name="Rectangle 22">
            <a:extLst>
              <a:ext uri="{FF2B5EF4-FFF2-40B4-BE49-F238E27FC236}">
                <a16:creationId xmlns:a16="http://schemas.microsoft.com/office/drawing/2014/main" id="{83D6B81C-D002-4C72-828A-7D2F33EFE9AB}"/>
              </a:ext>
            </a:extLst>
          </p:cNvPr>
          <p:cNvSpPr>
            <a:spLocks noChangeArrowheads="1"/>
          </p:cNvSpPr>
          <p:nvPr/>
        </p:nvSpPr>
        <p:spPr bwMode="auto">
          <a:xfrm>
            <a:off x="6553200" y="5791200"/>
            <a:ext cx="1676400" cy="3810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solidFill>
                <a:schemeClr val="folHlink"/>
              </a:solidFill>
              <a:latin typeface="Times New Roman" panose="02020603050405020304" pitchFamily="18" charset="0"/>
              <a:ea typeface="楷体_GB2312" pitchFamily="49" charset="-122"/>
            </a:endParaRPr>
          </a:p>
        </p:txBody>
      </p:sp>
      <p:sp>
        <p:nvSpPr>
          <p:cNvPr id="477207" name="Text Box 23">
            <a:extLst>
              <a:ext uri="{FF2B5EF4-FFF2-40B4-BE49-F238E27FC236}">
                <a16:creationId xmlns:a16="http://schemas.microsoft.com/office/drawing/2014/main" id="{54C53A0F-1EBA-4664-95B4-175C48B9D81D}"/>
              </a:ext>
            </a:extLst>
          </p:cNvPr>
          <p:cNvSpPr txBox="1">
            <a:spLocks noChangeArrowheads="1"/>
          </p:cNvSpPr>
          <p:nvPr/>
        </p:nvSpPr>
        <p:spPr bwMode="auto">
          <a:xfrm>
            <a:off x="6858000" y="5715000"/>
            <a:ext cx="1001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 </a:t>
            </a:r>
            <a:r>
              <a:rPr lang="en-US" altLang="zh-CN" b="1">
                <a:solidFill>
                  <a:schemeClr val="folHlink"/>
                </a:solidFill>
                <a:latin typeface="Times New Roman" panose="02020603050405020304" pitchFamily="18" charset="0"/>
                <a:ea typeface="楷体_GB2312" pitchFamily="49" charset="-122"/>
              </a:rPr>
              <a:t> </a:t>
            </a:r>
            <a:r>
              <a:rPr lang="en-US" altLang="zh-CN" b="1">
                <a:solidFill>
                  <a:schemeClr val="bg2"/>
                </a:solidFill>
                <a:latin typeface="Times New Roman" panose="02020603050405020304" pitchFamily="18" charset="0"/>
                <a:ea typeface="楷体_GB2312" pitchFamily="49" charset="-122"/>
              </a:rPr>
              <a:t>+  d</a:t>
            </a:r>
          </a:p>
        </p:txBody>
      </p:sp>
      <p:sp>
        <p:nvSpPr>
          <p:cNvPr id="477208" name="Rectangle 24">
            <a:extLst>
              <a:ext uri="{FF2B5EF4-FFF2-40B4-BE49-F238E27FC236}">
                <a16:creationId xmlns:a16="http://schemas.microsoft.com/office/drawing/2014/main" id="{2CE158FD-0A57-4BC9-BC1D-BB9039C7E447}"/>
              </a:ext>
            </a:extLst>
          </p:cNvPr>
          <p:cNvSpPr>
            <a:spLocks noChangeArrowheads="1"/>
          </p:cNvSpPr>
          <p:nvPr/>
        </p:nvSpPr>
        <p:spPr bwMode="auto">
          <a:xfrm>
            <a:off x="1600200" y="3124200"/>
            <a:ext cx="1371600" cy="22860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77209" name="Line 25">
            <a:extLst>
              <a:ext uri="{FF2B5EF4-FFF2-40B4-BE49-F238E27FC236}">
                <a16:creationId xmlns:a16="http://schemas.microsoft.com/office/drawing/2014/main" id="{142B794C-5177-4D95-92A2-459C57A3A3F7}"/>
              </a:ext>
            </a:extLst>
          </p:cNvPr>
          <p:cNvSpPr>
            <a:spLocks noChangeShapeType="1"/>
          </p:cNvSpPr>
          <p:nvPr/>
        </p:nvSpPr>
        <p:spPr bwMode="auto">
          <a:xfrm>
            <a:off x="1600200" y="4419600"/>
            <a:ext cx="1371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0" name="Line 26">
            <a:extLst>
              <a:ext uri="{FF2B5EF4-FFF2-40B4-BE49-F238E27FC236}">
                <a16:creationId xmlns:a16="http://schemas.microsoft.com/office/drawing/2014/main" id="{50B9BD27-B264-4D9A-90CF-E4C2E2E0CB84}"/>
              </a:ext>
            </a:extLst>
          </p:cNvPr>
          <p:cNvSpPr>
            <a:spLocks noChangeShapeType="1"/>
          </p:cNvSpPr>
          <p:nvPr/>
        </p:nvSpPr>
        <p:spPr bwMode="auto">
          <a:xfrm>
            <a:off x="2286000" y="44196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1" name="Line 27">
            <a:extLst>
              <a:ext uri="{FF2B5EF4-FFF2-40B4-BE49-F238E27FC236}">
                <a16:creationId xmlns:a16="http://schemas.microsoft.com/office/drawing/2014/main" id="{83A32415-F354-40CC-BD93-34810415C198}"/>
              </a:ext>
            </a:extLst>
          </p:cNvPr>
          <p:cNvSpPr>
            <a:spLocks noChangeShapeType="1"/>
          </p:cNvSpPr>
          <p:nvPr/>
        </p:nvSpPr>
        <p:spPr bwMode="auto">
          <a:xfrm>
            <a:off x="1600200" y="4876800"/>
            <a:ext cx="1371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2" name="Rectangle 28">
            <a:extLst>
              <a:ext uri="{FF2B5EF4-FFF2-40B4-BE49-F238E27FC236}">
                <a16:creationId xmlns:a16="http://schemas.microsoft.com/office/drawing/2014/main" id="{F3F8FD95-BA97-4505-874A-9758C213A4DA}"/>
              </a:ext>
            </a:extLst>
          </p:cNvPr>
          <p:cNvSpPr>
            <a:spLocks noChangeArrowheads="1"/>
          </p:cNvSpPr>
          <p:nvPr/>
        </p:nvSpPr>
        <p:spPr bwMode="auto">
          <a:xfrm>
            <a:off x="5257800" y="3124200"/>
            <a:ext cx="1143000" cy="1752600"/>
          </a:xfrm>
          <a:prstGeom prst="rect">
            <a:avLst/>
          </a:prstGeom>
          <a:solidFill>
            <a:schemeClr val="accent2"/>
          </a:solidFill>
          <a:ln w="38100">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b="1">
              <a:solidFill>
                <a:schemeClr val="folHlink"/>
              </a:solidFill>
              <a:latin typeface="Times New Roman" panose="02020603050405020304" pitchFamily="18" charset="0"/>
              <a:ea typeface="楷体_GB2312" pitchFamily="49" charset="-122"/>
            </a:endParaRPr>
          </a:p>
          <a:p>
            <a:pPr algn="ctr"/>
            <a:endParaRPr lang="zh-CN" altLang="en-US" b="1">
              <a:solidFill>
                <a:schemeClr val="folHlink"/>
              </a:solidFill>
              <a:latin typeface="Times New Roman" panose="02020603050405020304" pitchFamily="18" charset="0"/>
              <a:ea typeface="楷体_GB2312" pitchFamily="49" charset="-122"/>
            </a:endParaRPr>
          </a:p>
        </p:txBody>
      </p:sp>
      <p:sp>
        <p:nvSpPr>
          <p:cNvPr id="477213" name="Line 29">
            <a:extLst>
              <a:ext uri="{FF2B5EF4-FFF2-40B4-BE49-F238E27FC236}">
                <a16:creationId xmlns:a16="http://schemas.microsoft.com/office/drawing/2014/main" id="{64D7310D-4B7E-4CF7-8417-31E9457FE8BA}"/>
              </a:ext>
            </a:extLst>
          </p:cNvPr>
          <p:cNvSpPr>
            <a:spLocks noChangeShapeType="1"/>
          </p:cNvSpPr>
          <p:nvPr/>
        </p:nvSpPr>
        <p:spPr bwMode="auto">
          <a:xfrm>
            <a:off x="1905000" y="5181600"/>
            <a:ext cx="5715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4" name="Line 30">
            <a:extLst>
              <a:ext uri="{FF2B5EF4-FFF2-40B4-BE49-F238E27FC236}">
                <a16:creationId xmlns:a16="http://schemas.microsoft.com/office/drawing/2014/main" id="{3E155AE8-CC3A-467D-8253-CAC32B45CC40}"/>
              </a:ext>
            </a:extLst>
          </p:cNvPr>
          <p:cNvSpPr>
            <a:spLocks noChangeShapeType="1"/>
          </p:cNvSpPr>
          <p:nvPr/>
        </p:nvSpPr>
        <p:spPr bwMode="auto">
          <a:xfrm>
            <a:off x="7924800" y="5410200"/>
            <a:ext cx="0" cy="3810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5" name="Line 31">
            <a:extLst>
              <a:ext uri="{FF2B5EF4-FFF2-40B4-BE49-F238E27FC236}">
                <a16:creationId xmlns:a16="http://schemas.microsoft.com/office/drawing/2014/main" id="{0DA678B8-776E-4BB5-9D3C-F94F2F3F98CF}"/>
              </a:ext>
            </a:extLst>
          </p:cNvPr>
          <p:cNvSpPr>
            <a:spLocks noChangeShapeType="1"/>
          </p:cNvSpPr>
          <p:nvPr/>
        </p:nvSpPr>
        <p:spPr bwMode="auto">
          <a:xfrm>
            <a:off x="2667000" y="4876800"/>
            <a:ext cx="0" cy="4572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6" name="Line 32">
            <a:extLst>
              <a:ext uri="{FF2B5EF4-FFF2-40B4-BE49-F238E27FC236}">
                <a16:creationId xmlns:a16="http://schemas.microsoft.com/office/drawing/2014/main" id="{7126FC55-18EE-45DC-930D-511FFC8B7F8A}"/>
              </a:ext>
            </a:extLst>
          </p:cNvPr>
          <p:cNvSpPr>
            <a:spLocks noChangeShapeType="1"/>
          </p:cNvSpPr>
          <p:nvPr/>
        </p:nvSpPr>
        <p:spPr bwMode="auto">
          <a:xfrm>
            <a:off x="2667000" y="5334000"/>
            <a:ext cx="40386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7" name="Line 33">
            <a:extLst>
              <a:ext uri="{FF2B5EF4-FFF2-40B4-BE49-F238E27FC236}">
                <a16:creationId xmlns:a16="http://schemas.microsoft.com/office/drawing/2014/main" id="{CAF9740D-0317-4203-9E2D-C74F786D14E6}"/>
              </a:ext>
            </a:extLst>
          </p:cNvPr>
          <p:cNvSpPr>
            <a:spLocks noChangeShapeType="1"/>
          </p:cNvSpPr>
          <p:nvPr/>
        </p:nvSpPr>
        <p:spPr bwMode="auto">
          <a:xfrm>
            <a:off x="8229600" y="5181600"/>
            <a:ext cx="3810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18" name="Text Box 34">
            <a:extLst>
              <a:ext uri="{FF2B5EF4-FFF2-40B4-BE49-F238E27FC236}">
                <a16:creationId xmlns:a16="http://schemas.microsoft.com/office/drawing/2014/main" id="{D8509C0C-9A5B-48F7-A9DB-47D7896AC680}"/>
              </a:ext>
            </a:extLst>
          </p:cNvPr>
          <p:cNvSpPr txBox="1">
            <a:spLocks noChangeArrowheads="1"/>
          </p:cNvSpPr>
          <p:nvPr/>
        </p:nvSpPr>
        <p:spPr bwMode="auto">
          <a:xfrm>
            <a:off x="1873250" y="26670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楷体_GB2312" pitchFamily="49" charset="-122"/>
                <a:ea typeface="楷体_GB2312" pitchFamily="49" charset="-122"/>
              </a:rPr>
              <a:t>段</a:t>
            </a:r>
            <a:r>
              <a:rPr lang="zh-CN" altLang="en-US" b="1">
                <a:latin typeface="Times New Roman" panose="02020603050405020304" pitchFamily="18" charset="0"/>
                <a:ea typeface="楷体_GB2312" pitchFamily="49" charset="-122"/>
              </a:rPr>
              <a:t>表</a:t>
            </a:r>
          </a:p>
        </p:txBody>
      </p:sp>
      <p:sp>
        <p:nvSpPr>
          <p:cNvPr id="477219" name="Oval 35">
            <a:extLst>
              <a:ext uri="{FF2B5EF4-FFF2-40B4-BE49-F238E27FC236}">
                <a16:creationId xmlns:a16="http://schemas.microsoft.com/office/drawing/2014/main" id="{8E718E1C-2900-4F3F-B6CF-5F1832F0E251}"/>
              </a:ext>
            </a:extLst>
          </p:cNvPr>
          <p:cNvSpPr>
            <a:spLocks noChangeArrowheads="1"/>
          </p:cNvSpPr>
          <p:nvPr/>
        </p:nvSpPr>
        <p:spPr bwMode="auto">
          <a:xfrm>
            <a:off x="3505200" y="1905000"/>
            <a:ext cx="609600" cy="533400"/>
          </a:xfrm>
          <a:prstGeom prst="ellipse">
            <a:avLst/>
          </a:prstGeom>
          <a:solidFill>
            <a:schemeClr val="accent2"/>
          </a:solidFill>
          <a:ln w="38100">
            <a:solidFill>
              <a:srgbClr val="3399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solidFill>
                <a:schemeClr val="folHlink"/>
              </a:solidFill>
              <a:latin typeface="Times New Roman" panose="02020603050405020304" pitchFamily="18" charset="0"/>
              <a:ea typeface="楷体_GB2312" pitchFamily="49" charset="-122"/>
            </a:endParaRPr>
          </a:p>
        </p:txBody>
      </p:sp>
      <p:sp>
        <p:nvSpPr>
          <p:cNvPr id="477220" name="Text Box 36">
            <a:extLst>
              <a:ext uri="{FF2B5EF4-FFF2-40B4-BE49-F238E27FC236}">
                <a16:creationId xmlns:a16="http://schemas.microsoft.com/office/drawing/2014/main" id="{E467AC33-0957-447A-9180-C45BC3B19540}"/>
              </a:ext>
            </a:extLst>
          </p:cNvPr>
          <p:cNvSpPr txBox="1">
            <a:spLocks noChangeArrowheads="1"/>
          </p:cNvSpPr>
          <p:nvPr/>
        </p:nvSpPr>
        <p:spPr bwMode="auto">
          <a:xfrm>
            <a:off x="3892550" y="2362200"/>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S&gt;= </a:t>
            </a:r>
            <a:r>
              <a:rPr lang="en-US" altLang="zh-CN" sz="2000" b="1">
                <a:latin typeface="Times New Roman" panose="02020603050405020304" pitchFamily="18" charset="0"/>
              </a:rPr>
              <a:t>C</a:t>
            </a:r>
            <a:r>
              <a:rPr lang="en-US" altLang="zh-CN" sz="2000" b="1" baseline="-25000">
                <a:latin typeface="Times New Roman" panose="02020603050405020304" pitchFamily="18" charset="0"/>
              </a:rPr>
              <a:t>l</a:t>
            </a:r>
          </a:p>
        </p:txBody>
      </p:sp>
      <p:sp>
        <p:nvSpPr>
          <p:cNvPr id="477221" name="Line 37">
            <a:extLst>
              <a:ext uri="{FF2B5EF4-FFF2-40B4-BE49-F238E27FC236}">
                <a16:creationId xmlns:a16="http://schemas.microsoft.com/office/drawing/2014/main" id="{C5C0845E-03AB-4652-804D-72EB796790C6}"/>
              </a:ext>
            </a:extLst>
          </p:cNvPr>
          <p:cNvSpPr>
            <a:spLocks noChangeShapeType="1"/>
          </p:cNvSpPr>
          <p:nvPr/>
        </p:nvSpPr>
        <p:spPr bwMode="auto">
          <a:xfrm>
            <a:off x="3810000" y="1295400"/>
            <a:ext cx="0" cy="6096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2" name="Text Box 38">
            <a:extLst>
              <a:ext uri="{FF2B5EF4-FFF2-40B4-BE49-F238E27FC236}">
                <a16:creationId xmlns:a16="http://schemas.microsoft.com/office/drawing/2014/main" id="{6FC6B8ED-1AD3-41D0-8550-4690D1FABD37}"/>
              </a:ext>
            </a:extLst>
          </p:cNvPr>
          <p:cNvSpPr txBox="1">
            <a:spLocks noChangeArrowheads="1"/>
          </p:cNvSpPr>
          <p:nvPr/>
        </p:nvSpPr>
        <p:spPr bwMode="auto">
          <a:xfrm>
            <a:off x="5410200" y="25908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快表</a:t>
            </a:r>
          </a:p>
        </p:txBody>
      </p:sp>
      <p:sp>
        <p:nvSpPr>
          <p:cNvPr id="477223" name="Line 39">
            <a:extLst>
              <a:ext uri="{FF2B5EF4-FFF2-40B4-BE49-F238E27FC236}">
                <a16:creationId xmlns:a16="http://schemas.microsoft.com/office/drawing/2014/main" id="{CBC76F2E-1932-4C85-8A29-99B749CBD838}"/>
              </a:ext>
            </a:extLst>
          </p:cNvPr>
          <p:cNvSpPr>
            <a:spLocks noChangeShapeType="1"/>
          </p:cNvSpPr>
          <p:nvPr/>
        </p:nvSpPr>
        <p:spPr bwMode="auto">
          <a:xfrm>
            <a:off x="6400800" y="3962400"/>
            <a:ext cx="762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4" name="Line 40">
            <a:extLst>
              <a:ext uri="{FF2B5EF4-FFF2-40B4-BE49-F238E27FC236}">
                <a16:creationId xmlns:a16="http://schemas.microsoft.com/office/drawing/2014/main" id="{5AAC1DE3-C262-47DA-8791-FA4A99552CF1}"/>
              </a:ext>
            </a:extLst>
          </p:cNvPr>
          <p:cNvSpPr>
            <a:spLocks noChangeShapeType="1"/>
          </p:cNvSpPr>
          <p:nvPr/>
        </p:nvSpPr>
        <p:spPr bwMode="auto">
          <a:xfrm>
            <a:off x="1295400" y="1295400"/>
            <a:ext cx="0" cy="6096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5" name="Line 41">
            <a:extLst>
              <a:ext uri="{FF2B5EF4-FFF2-40B4-BE49-F238E27FC236}">
                <a16:creationId xmlns:a16="http://schemas.microsoft.com/office/drawing/2014/main" id="{86CBF32D-0EF3-4F14-99CA-1ECAFDD44EA1}"/>
              </a:ext>
            </a:extLst>
          </p:cNvPr>
          <p:cNvSpPr>
            <a:spLocks noChangeShapeType="1"/>
          </p:cNvSpPr>
          <p:nvPr/>
        </p:nvSpPr>
        <p:spPr bwMode="auto">
          <a:xfrm>
            <a:off x="1295400" y="4648200"/>
            <a:ext cx="3048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6" name="Text Box 42">
            <a:extLst>
              <a:ext uri="{FF2B5EF4-FFF2-40B4-BE49-F238E27FC236}">
                <a16:creationId xmlns:a16="http://schemas.microsoft.com/office/drawing/2014/main" id="{AF9881BC-EB6F-455F-9D4B-0E39E8DAB491}"/>
              </a:ext>
            </a:extLst>
          </p:cNvPr>
          <p:cNvSpPr txBox="1">
            <a:spLocks noChangeArrowheads="1"/>
          </p:cNvSpPr>
          <p:nvPr/>
        </p:nvSpPr>
        <p:spPr bwMode="auto">
          <a:xfrm>
            <a:off x="6794500" y="61563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物理地址</a:t>
            </a:r>
          </a:p>
        </p:txBody>
      </p:sp>
      <p:sp>
        <p:nvSpPr>
          <p:cNvPr id="477227" name="Line 43">
            <a:extLst>
              <a:ext uri="{FF2B5EF4-FFF2-40B4-BE49-F238E27FC236}">
                <a16:creationId xmlns:a16="http://schemas.microsoft.com/office/drawing/2014/main" id="{C292DF44-CECC-44B2-B4D8-48A78CFAF582}"/>
              </a:ext>
            </a:extLst>
          </p:cNvPr>
          <p:cNvSpPr>
            <a:spLocks noChangeShapeType="1"/>
          </p:cNvSpPr>
          <p:nvPr/>
        </p:nvSpPr>
        <p:spPr bwMode="auto">
          <a:xfrm>
            <a:off x="2209800" y="48768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a:extLst>
              <a:ext uri="{FF2B5EF4-FFF2-40B4-BE49-F238E27FC236}">
                <a16:creationId xmlns:a16="http://schemas.microsoft.com/office/drawing/2014/main" id="{0DE4F304-B5D6-400C-8199-DAC7DDCE0164}"/>
              </a:ext>
            </a:extLst>
          </p:cNvPr>
          <p:cNvSpPr>
            <a:spLocks noChangeShapeType="1"/>
          </p:cNvSpPr>
          <p:nvPr/>
        </p:nvSpPr>
        <p:spPr bwMode="auto">
          <a:xfrm>
            <a:off x="6400800" y="3962400"/>
            <a:ext cx="3048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9" name="Line 45">
            <a:extLst>
              <a:ext uri="{FF2B5EF4-FFF2-40B4-BE49-F238E27FC236}">
                <a16:creationId xmlns:a16="http://schemas.microsoft.com/office/drawing/2014/main" id="{DD1422BB-0499-4B35-9BF8-004012B3BD92}"/>
              </a:ext>
            </a:extLst>
          </p:cNvPr>
          <p:cNvSpPr>
            <a:spLocks noChangeShapeType="1"/>
          </p:cNvSpPr>
          <p:nvPr/>
        </p:nvSpPr>
        <p:spPr bwMode="auto">
          <a:xfrm>
            <a:off x="6705600" y="3962400"/>
            <a:ext cx="0" cy="1828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0" name="Text Box 46">
            <a:extLst>
              <a:ext uri="{FF2B5EF4-FFF2-40B4-BE49-F238E27FC236}">
                <a16:creationId xmlns:a16="http://schemas.microsoft.com/office/drawing/2014/main" id="{2A45A9C6-6B59-4562-B33A-CCD59DFF9A5A}"/>
              </a:ext>
            </a:extLst>
          </p:cNvPr>
          <p:cNvSpPr txBox="1">
            <a:spLocks noChangeArrowheads="1"/>
          </p:cNvSpPr>
          <p:nvPr/>
        </p:nvSpPr>
        <p:spPr bwMode="auto">
          <a:xfrm>
            <a:off x="381000" y="37941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段表始址寄存器</a:t>
            </a:r>
          </a:p>
        </p:txBody>
      </p:sp>
      <p:sp>
        <p:nvSpPr>
          <p:cNvPr id="477231" name="Text Box 47">
            <a:extLst>
              <a:ext uri="{FF2B5EF4-FFF2-40B4-BE49-F238E27FC236}">
                <a16:creationId xmlns:a16="http://schemas.microsoft.com/office/drawing/2014/main" id="{40701621-27BE-47EB-A43E-AFF6FD6C14E9}"/>
              </a:ext>
            </a:extLst>
          </p:cNvPr>
          <p:cNvSpPr txBox="1">
            <a:spLocks noChangeArrowheads="1"/>
          </p:cNvSpPr>
          <p:nvPr/>
        </p:nvSpPr>
        <p:spPr bwMode="auto">
          <a:xfrm>
            <a:off x="2928938" y="37941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段表长度寄存器</a:t>
            </a:r>
          </a:p>
        </p:txBody>
      </p:sp>
      <p:sp>
        <p:nvSpPr>
          <p:cNvPr id="477232" name="Text Box 48">
            <a:extLst>
              <a:ext uri="{FF2B5EF4-FFF2-40B4-BE49-F238E27FC236}">
                <a16:creationId xmlns:a16="http://schemas.microsoft.com/office/drawing/2014/main" id="{875A7B4A-DDED-47F1-B258-303055DC4D36}"/>
              </a:ext>
            </a:extLst>
          </p:cNvPr>
          <p:cNvSpPr txBox="1">
            <a:spLocks noChangeArrowheads="1"/>
          </p:cNvSpPr>
          <p:nvPr/>
        </p:nvSpPr>
        <p:spPr bwMode="auto">
          <a:xfrm>
            <a:off x="6400800" y="404813"/>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ea typeface="楷体_GB2312" pitchFamily="49" charset="-122"/>
              </a:rPr>
              <a:t>逻辑地址</a:t>
            </a:r>
          </a:p>
        </p:txBody>
      </p:sp>
      <p:sp>
        <p:nvSpPr>
          <p:cNvPr id="477233" name="Text Box 49">
            <a:extLst>
              <a:ext uri="{FF2B5EF4-FFF2-40B4-BE49-F238E27FC236}">
                <a16:creationId xmlns:a16="http://schemas.microsoft.com/office/drawing/2014/main" id="{C7E52878-66CB-4EA0-986B-42A9EE66EFBA}"/>
              </a:ext>
            </a:extLst>
          </p:cNvPr>
          <p:cNvSpPr txBox="1">
            <a:spLocks noChangeArrowheads="1"/>
          </p:cNvSpPr>
          <p:nvPr/>
        </p:nvSpPr>
        <p:spPr bwMode="auto">
          <a:xfrm>
            <a:off x="1808163" y="43640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solidFill>
                <a:schemeClr val="folHlink"/>
              </a:solidFill>
              <a:latin typeface="Times New Roman" panose="02020603050405020304" pitchFamily="18" charset="0"/>
              <a:ea typeface="楷体_GB2312" pitchFamily="49" charset="-122"/>
            </a:endParaRPr>
          </a:p>
        </p:txBody>
      </p:sp>
      <p:sp>
        <p:nvSpPr>
          <p:cNvPr id="477234" name="Text Box 50">
            <a:extLst>
              <a:ext uri="{FF2B5EF4-FFF2-40B4-BE49-F238E27FC236}">
                <a16:creationId xmlns:a16="http://schemas.microsoft.com/office/drawing/2014/main" id="{4461466A-C48F-4233-B0FD-7AE48E3005AF}"/>
              </a:ext>
            </a:extLst>
          </p:cNvPr>
          <p:cNvSpPr txBox="1">
            <a:spLocks noChangeArrowheads="1"/>
          </p:cNvSpPr>
          <p:nvPr/>
        </p:nvSpPr>
        <p:spPr bwMode="auto">
          <a:xfrm>
            <a:off x="1812925" y="4384675"/>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L</a:t>
            </a:r>
          </a:p>
        </p:txBody>
      </p:sp>
      <p:sp>
        <p:nvSpPr>
          <p:cNvPr id="477235" name="Text Box 51">
            <a:extLst>
              <a:ext uri="{FF2B5EF4-FFF2-40B4-BE49-F238E27FC236}">
                <a16:creationId xmlns:a16="http://schemas.microsoft.com/office/drawing/2014/main" id="{792257CB-5896-43BA-BE13-EF1574533A14}"/>
              </a:ext>
            </a:extLst>
          </p:cNvPr>
          <p:cNvSpPr txBox="1">
            <a:spLocks noChangeArrowheads="1"/>
          </p:cNvSpPr>
          <p:nvPr/>
        </p:nvSpPr>
        <p:spPr bwMode="auto">
          <a:xfrm>
            <a:off x="2498725" y="43846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a:t>
            </a:r>
          </a:p>
        </p:txBody>
      </p:sp>
      <p:sp>
        <p:nvSpPr>
          <p:cNvPr id="477236" name="Line 52">
            <a:extLst>
              <a:ext uri="{FF2B5EF4-FFF2-40B4-BE49-F238E27FC236}">
                <a16:creationId xmlns:a16="http://schemas.microsoft.com/office/drawing/2014/main" id="{0CDDE265-C74A-43CA-835A-F0A0F52B3232}"/>
              </a:ext>
            </a:extLst>
          </p:cNvPr>
          <p:cNvSpPr>
            <a:spLocks noChangeShapeType="1"/>
          </p:cNvSpPr>
          <p:nvPr/>
        </p:nvSpPr>
        <p:spPr bwMode="auto">
          <a:xfrm>
            <a:off x="5257800" y="33528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a:extLst>
              <a:ext uri="{FF2B5EF4-FFF2-40B4-BE49-F238E27FC236}">
                <a16:creationId xmlns:a16="http://schemas.microsoft.com/office/drawing/2014/main" id="{D528A6BA-FF4E-4D4D-AEE3-8772D6B787AB}"/>
              </a:ext>
            </a:extLst>
          </p:cNvPr>
          <p:cNvSpPr>
            <a:spLocks noChangeShapeType="1"/>
          </p:cNvSpPr>
          <p:nvPr/>
        </p:nvSpPr>
        <p:spPr bwMode="auto">
          <a:xfrm>
            <a:off x="5257800" y="38100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a:extLst>
              <a:ext uri="{FF2B5EF4-FFF2-40B4-BE49-F238E27FC236}">
                <a16:creationId xmlns:a16="http://schemas.microsoft.com/office/drawing/2014/main" id="{47143F46-5926-4FDD-88A3-9C52BD64E5D0}"/>
              </a:ext>
            </a:extLst>
          </p:cNvPr>
          <p:cNvSpPr>
            <a:spLocks noChangeShapeType="1"/>
          </p:cNvSpPr>
          <p:nvPr/>
        </p:nvSpPr>
        <p:spPr bwMode="auto">
          <a:xfrm>
            <a:off x="5257800" y="4191000"/>
            <a:ext cx="11430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Line 55">
            <a:extLst>
              <a:ext uri="{FF2B5EF4-FFF2-40B4-BE49-F238E27FC236}">
                <a16:creationId xmlns:a16="http://schemas.microsoft.com/office/drawing/2014/main" id="{99B6CBE3-896B-4228-8C4F-01C69ACE7629}"/>
              </a:ext>
            </a:extLst>
          </p:cNvPr>
          <p:cNvSpPr>
            <a:spLocks noChangeShapeType="1"/>
          </p:cNvSpPr>
          <p:nvPr/>
        </p:nvSpPr>
        <p:spPr bwMode="auto">
          <a:xfrm>
            <a:off x="5638800" y="3810000"/>
            <a:ext cx="0" cy="381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0" name="Line 56">
            <a:extLst>
              <a:ext uri="{FF2B5EF4-FFF2-40B4-BE49-F238E27FC236}">
                <a16:creationId xmlns:a16="http://schemas.microsoft.com/office/drawing/2014/main" id="{0BA79CC4-B754-4EFC-A873-FB5C6FD19E74}"/>
              </a:ext>
            </a:extLst>
          </p:cNvPr>
          <p:cNvSpPr>
            <a:spLocks noChangeShapeType="1"/>
          </p:cNvSpPr>
          <p:nvPr/>
        </p:nvSpPr>
        <p:spPr bwMode="auto">
          <a:xfrm>
            <a:off x="6019800" y="3810000"/>
            <a:ext cx="0" cy="381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1" name="Text Box 57">
            <a:extLst>
              <a:ext uri="{FF2B5EF4-FFF2-40B4-BE49-F238E27FC236}">
                <a16:creationId xmlns:a16="http://schemas.microsoft.com/office/drawing/2014/main" id="{85BD97EE-0ACA-4836-9961-64EFE2D4D565}"/>
              </a:ext>
            </a:extLst>
          </p:cNvPr>
          <p:cNvSpPr txBox="1">
            <a:spLocks noChangeArrowheads="1"/>
          </p:cNvSpPr>
          <p:nvPr/>
        </p:nvSpPr>
        <p:spPr bwMode="auto">
          <a:xfrm>
            <a:off x="548640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2" name="Text Box 58">
            <a:extLst>
              <a:ext uri="{FF2B5EF4-FFF2-40B4-BE49-F238E27FC236}">
                <a16:creationId xmlns:a16="http://schemas.microsoft.com/office/drawing/2014/main" id="{3EB8593E-E244-4ACB-BE3E-A0EA3DCC0279}"/>
              </a:ext>
            </a:extLst>
          </p:cNvPr>
          <p:cNvSpPr txBox="1">
            <a:spLocks noChangeArrowheads="1"/>
          </p:cNvSpPr>
          <p:nvPr/>
        </p:nvSpPr>
        <p:spPr bwMode="auto">
          <a:xfrm>
            <a:off x="586740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3" name="Text Box 59">
            <a:extLst>
              <a:ext uri="{FF2B5EF4-FFF2-40B4-BE49-F238E27FC236}">
                <a16:creationId xmlns:a16="http://schemas.microsoft.com/office/drawing/2014/main" id="{593B18D9-1827-4DE3-9EEA-E5DF918899B9}"/>
              </a:ext>
            </a:extLst>
          </p:cNvPr>
          <p:cNvSpPr txBox="1">
            <a:spLocks noChangeArrowheads="1"/>
          </p:cNvSpPr>
          <p:nvPr/>
        </p:nvSpPr>
        <p:spPr bwMode="auto">
          <a:xfrm>
            <a:off x="5670550" y="41910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folHlink"/>
                </a:solidFill>
                <a:latin typeface="Times New Roman" panose="02020603050405020304" pitchFamily="18" charset="0"/>
                <a:ea typeface="楷体_GB2312" pitchFamily="49" charset="-122"/>
              </a:rPr>
              <a:t>.</a:t>
            </a:r>
          </a:p>
        </p:txBody>
      </p:sp>
      <p:sp>
        <p:nvSpPr>
          <p:cNvPr id="477244" name="Line 60">
            <a:extLst>
              <a:ext uri="{FF2B5EF4-FFF2-40B4-BE49-F238E27FC236}">
                <a16:creationId xmlns:a16="http://schemas.microsoft.com/office/drawing/2014/main" id="{8C1BE4C1-F1D1-46D4-A599-459B34BBAC10}"/>
              </a:ext>
            </a:extLst>
          </p:cNvPr>
          <p:cNvSpPr>
            <a:spLocks noChangeShapeType="1"/>
          </p:cNvSpPr>
          <p:nvPr/>
        </p:nvSpPr>
        <p:spPr bwMode="auto">
          <a:xfrm flipV="1">
            <a:off x="5638800" y="4876800"/>
            <a:ext cx="0" cy="304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5" name="Text Box 61">
            <a:extLst>
              <a:ext uri="{FF2B5EF4-FFF2-40B4-BE49-F238E27FC236}">
                <a16:creationId xmlns:a16="http://schemas.microsoft.com/office/drawing/2014/main" id="{272D537E-4B6F-47CE-A798-6AE742A5BA6A}"/>
              </a:ext>
            </a:extLst>
          </p:cNvPr>
          <p:cNvSpPr txBox="1">
            <a:spLocks noChangeArrowheads="1"/>
          </p:cNvSpPr>
          <p:nvPr/>
        </p:nvSpPr>
        <p:spPr bwMode="auto">
          <a:xfrm>
            <a:off x="5257800" y="38100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S</a:t>
            </a:r>
          </a:p>
        </p:txBody>
      </p:sp>
      <p:sp>
        <p:nvSpPr>
          <p:cNvPr id="477246" name="Text Box 62">
            <a:extLst>
              <a:ext uri="{FF2B5EF4-FFF2-40B4-BE49-F238E27FC236}">
                <a16:creationId xmlns:a16="http://schemas.microsoft.com/office/drawing/2014/main" id="{702AAE68-CE50-48DF-8359-2E68A44E37BC}"/>
              </a:ext>
            </a:extLst>
          </p:cNvPr>
          <p:cNvSpPr txBox="1">
            <a:spLocks noChangeArrowheads="1"/>
          </p:cNvSpPr>
          <p:nvPr/>
        </p:nvSpPr>
        <p:spPr bwMode="auto">
          <a:xfrm>
            <a:off x="5699125" y="38100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L</a:t>
            </a:r>
          </a:p>
        </p:txBody>
      </p:sp>
      <p:sp>
        <p:nvSpPr>
          <p:cNvPr id="477247" name="Text Box 63">
            <a:extLst>
              <a:ext uri="{FF2B5EF4-FFF2-40B4-BE49-F238E27FC236}">
                <a16:creationId xmlns:a16="http://schemas.microsoft.com/office/drawing/2014/main" id="{F66BA5C1-A835-4E41-9D69-07DE0767ABA0}"/>
              </a:ext>
            </a:extLst>
          </p:cNvPr>
          <p:cNvSpPr txBox="1">
            <a:spLocks noChangeArrowheads="1"/>
          </p:cNvSpPr>
          <p:nvPr/>
        </p:nvSpPr>
        <p:spPr bwMode="auto">
          <a:xfrm>
            <a:off x="6019800" y="37750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bg2"/>
                </a:solidFill>
                <a:latin typeface="Times New Roman" panose="02020603050405020304" pitchFamily="18" charset="0"/>
                <a:ea typeface="楷体_GB2312" pitchFamily="49" charset="-122"/>
              </a:rPr>
              <a:t>b</a:t>
            </a:r>
          </a:p>
        </p:txBody>
      </p:sp>
      <p:sp>
        <p:nvSpPr>
          <p:cNvPr id="477248" name="Line 64">
            <a:extLst>
              <a:ext uri="{FF2B5EF4-FFF2-40B4-BE49-F238E27FC236}">
                <a16:creationId xmlns:a16="http://schemas.microsoft.com/office/drawing/2014/main" id="{5C7D5AFA-B7ED-4742-AF32-C268E369A0BC}"/>
              </a:ext>
            </a:extLst>
          </p:cNvPr>
          <p:cNvSpPr>
            <a:spLocks noChangeShapeType="1"/>
          </p:cNvSpPr>
          <p:nvPr/>
        </p:nvSpPr>
        <p:spPr bwMode="auto">
          <a:xfrm>
            <a:off x="1905000" y="48768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49" name="Line 65">
            <a:extLst>
              <a:ext uri="{FF2B5EF4-FFF2-40B4-BE49-F238E27FC236}">
                <a16:creationId xmlns:a16="http://schemas.microsoft.com/office/drawing/2014/main" id="{9479F502-B1D8-464C-ABDF-8D9FDFB14CC1}"/>
              </a:ext>
            </a:extLst>
          </p:cNvPr>
          <p:cNvSpPr>
            <a:spLocks noChangeShapeType="1"/>
          </p:cNvSpPr>
          <p:nvPr/>
        </p:nvSpPr>
        <p:spPr bwMode="auto">
          <a:xfrm flipV="1">
            <a:off x="5791200" y="3505200"/>
            <a:ext cx="0" cy="3048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0" name="Line 66">
            <a:extLst>
              <a:ext uri="{FF2B5EF4-FFF2-40B4-BE49-F238E27FC236}">
                <a16:creationId xmlns:a16="http://schemas.microsoft.com/office/drawing/2014/main" id="{B9D755D7-18AF-46CF-8FF6-4E125833CC89}"/>
              </a:ext>
            </a:extLst>
          </p:cNvPr>
          <p:cNvSpPr>
            <a:spLocks noChangeShapeType="1"/>
          </p:cNvSpPr>
          <p:nvPr/>
        </p:nvSpPr>
        <p:spPr bwMode="auto">
          <a:xfrm>
            <a:off x="5791200" y="3505200"/>
            <a:ext cx="10668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1" name="Line 67">
            <a:extLst>
              <a:ext uri="{FF2B5EF4-FFF2-40B4-BE49-F238E27FC236}">
                <a16:creationId xmlns:a16="http://schemas.microsoft.com/office/drawing/2014/main" id="{4C9478F5-25FA-412F-99F8-052FB9306460}"/>
              </a:ext>
            </a:extLst>
          </p:cNvPr>
          <p:cNvSpPr>
            <a:spLocks noChangeShapeType="1"/>
          </p:cNvSpPr>
          <p:nvPr/>
        </p:nvSpPr>
        <p:spPr bwMode="auto">
          <a:xfrm flipV="1">
            <a:off x="6019800" y="4876800"/>
            <a:ext cx="0" cy="4572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2" name="Line 68">
            <a:extLst>
              <a:ext uri="{FF2B5EF4-FFF2-40B4-BE49-F238E27FC236}">
                <a16:creationId xmlns:a16="http://schemas.microsoft.com/office/drawing/2014/main" id="{B6B00E3B-CA0C-476A-A8DC-65B781909695}"/>
              </a:ext>
            </a:extLst>
          </p:cNvPr>
          <p:cNvSpPr>
            <a:spLocks noChangeShapeType="1"/>
          </p:cNvSpPr>
          <p:nvPr/>
        </p:nvSpPr>
        <p:spPr bwMode="auto">
          <a:xfrm flipV="1">
            <a:off x="7162800" y="2895600"/>
            <a:ext cx="0" cy="30480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3" name="Text Box 69">
            <a:extLst>
              <a:ext uri="{FF2B5EF4-FFF2-40B4-BE49-F238E27FC236}">
                <a16:creationId xmlns:a16="http://schemas.microsoft.com/office/drawing/2014/main" id="{6E8242B4-F50A-4E0A-979A-D03A3682E3A8}"/>
              </a:ext>
            </a:extLst>
          </p:cNvPr>
          <p:cNvSpPr txBox="1">
            <a:spLocks noChangeArrowheads="1"/>
          </p:cNvSpPr>
          <p:nvPr/>
        </p:nvSpPr>
        <p:spPr bwMode="auto">
          <a:xfrm>
            <a:off x="6553200" y="24987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p>
        </p:txBody>
      </p:sp>
      <p:sp>
        <p:nvSpPr>
          <p:cNvPr id="477254" name="Text Box 70">
            <a:extLst>
              <a:ext uri="{FF2B5EF4-FFF2-40B4-BE49-F238E27FC236}">
                <a16:creationId xmlns:a16="http://schemas.microsoft.com/office/drawing/2014/main" id="{DECDF15A-F7D4-497F-A415-A7E1945557CB}"/>
              </a:ext>
            </a:extLst>
          </p:cNvPr>
          <p:cNvSpPr txBox="1">
            <a:spLocks noChangeArrowheads="1"/>
          </p:cNvSpPr>
          <p:nvPr/>
        </p:nvSpPr>
        <p:spPr bwMode="auto">
          <a:xfrm>
            <a:off x="7183438" y="2819400"/>
            <a:ext cx="78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d&gt;=L</a:t>
            </a:r>
            <a:endParaRPr lang="en-US" altLang="zh-CN" b="1">
              <a:latin typeface="Times New Roman" panose="02020603050405020304" pitchFamily="18" charset="0"/>
              <a:ea typeface="楷体_GB2312" pitchFamily="49" charset="-122"/>
            </a:endParaRPr>
          </a:p>
        </p:txBody>
      </p:sp>
      <p:sp>
        <p:nvSpPr>
          <p:cNvPr id="477255" name="Text Box 71">
            <a:extLst>
              <a:ext uri="{FF2B5EF4-FFF2-40B4-BE49-F238E27FC236}">
                <a16:creationId xmlns:a16="http://schemas.microsoft.com/office/drawing/2014/main" id="{D9BF11A2-E691-47BE-BC2B-87B2D379A55C}"/>
              </a:ext>
            </a:extLst>
          </p:cNvPr>
          <p:cNvSpPr txBox="1">
            <a:spLocks noChangeArrowheads="1"/>
          </p:cNvSpPr>
          <p:nvPr/>
        </p:nvSpPr>
        <p:spPr bwMode="auto">
          <a:xfrm>
            <a:off x="8174038" y="4708525"/>
            <a:ext cx="78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anose="02020603050405020304" pitchFamily="18" charset="0"/>
                <a:ea typeface="楷体_GB2312" pitchFamily="49" charset="-122"/>
              </a:rPr>
              <a:t>d&gt;=L</a:t>
            </a:r>
            <a:endParaRPr lang="en-US" altLang="zh-CN" b="1">
              <a:latin typeface="Times New Roman" panose="02020603050405020304" pitchFamily="18" charset="0"/>
              <a:ea typeface="楷体_GB2312" pitchFamily="49" charset="-122"/>
            </a:endParaRPr>
          </a:p>
        </p:txBody>
      </p:sp>
      <p:sp>
        <p:nvSpPr>
          <p:cNvPr id="477256" name="Line 72">
            <a:extLst>
              <a:ext uri="{FF2B5EF4-FFF2-40B4-BE49-F238E27FC236}">
                <a16:creationId xmlns:a16="http://schemas.microsoft.com/office/drawing/2014/main" id="{74F94F98-F97B-4ED2-A9B2-36AF8974780A}"/>
              </a:ext>
            </a:extLst>
          </p:cNvPr>
          <p:cNvSpPr>
            <a:spLocks noChangeShapeType="1"/>
          </p:cNvSpPr>
          <p:nvPr/>
        </p:nvSpPr>
        <p:spPr bwMode="auto">
          <a:xfrm flipH="1">
            <a:off x="7467600" y="3505200"/>
            <a:ext cx="457200" cy="0"/>
          </a:xfrm>
          <a:prstGeom prst="line">
            <a:avLst/>
          </a:prstGeom>
          <a:noFill/>
          <a:ln w="381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57" name="Rectangle 73">
            <a:extLst>
              <a:ext uri="{FF2B5EF4-FFF2-40B4-BE49-F238E27FC236}">
                <a16:creationId xmlns:a16="http://schemas.microsoft.com/office/drawing/2014/main" id="{27D72889-F499-4344-BCE9-19E0128FD5A3}"/>
              </a:ext>
            </a:extLst>
          </p:cNvPr>
          <p:cNvSpPr>
            <a:spLocks noChangeArrowheads="1"/>
          </p:cNvSpPr>
          <p:nvPr/>
        </p:nvSpPr>
        <p:spPr bwMode="auto">
          <a:xfrm>
            <a:off x="228600" y="5791200"/>
            <a:ext cx="4724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800">
                <a:solidFill>
                  <a:srgbClr val="006600"/>
                </a:solidFill>
                <a:latin typeface="Arial Narrow" panose="020B0606020202030204" pitchFamily="34" charset="0"/>
              </a:rPr>
              <a:t>地址映射及存储保护机制</a:t>
            </a:r>
          </a:p>
        </p:txBody>
      </p:sp>
      <p:sp>
        <p:nvSpPr>
          <p:cNvPr id="477258" name="Text Box 74">
            <a:extLst>
              <a:ext uri="{FF2B5EF4-FFF2-40B4-BE49-F238E27FC236}">
                <a16:creationId xmlns:a16="http://schemas.microsoft.com/office/drawing/2014/main" id="{C494B4ED-3FE7-4FA9-BBCD-149EDBB26A9C}"/>
              </a:ext>
            </a:extLst>
          </p:cNvPr>
          <p:cNvSpPr txBox="1">
            <a:spLocks noChangeArrowheads="1"/>
          </p:cNvSpPr>
          <p:nvPr/>
        </p:nvSpPr>
        <p:spPr bwMode="auto">
          <a:xfrm>
            <a:off x="3336925" y="32734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a:latin typeface="Times New Roman" panose="02020603050405020304" pitchFamily="18" charset="0"/>
            </a:endParaRPr>
          </a:p>
        </p:txBody>
      </p:sp>
      <p:sp>
        <p:nvSpPr>
          <p:cNvPr id="477259" name="Text Box 75">
            <a:extLst>
              <a:ext uri="{FF2B5EF4-FFF2-40B4-BE49-F238E27FC236}">
                <a16:creationId xmlns:a16="http://schemas.microsoft.com/office/drawing/2014/main" id="{251F1420-198F-4F31-8EF4-5F581D7E6EE0}"/>
              </a:ext>
            </a:extLst>
          </p:cNvPr>
          <p:cNvSpPr txBox="1">
            <a:spLocks noChangeArrowheads="1"/>
          </p:cNvSpPr>
          <p:nvPr/>
        </p:nvSpPr>
        <p:spPr bwMode="auto">
          <a:xfrm>
            <a:off x="7943850" y="53340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Times New Roman" panose="02020603050405020304" pitchFamily="18" charset="0"/>
                <a:ea typeface="楷体_GB2312" pitchFamily="49" charset="-122"/>
              </a:rPr>
              <a:t>地址越界</a:t>
            </a:r>
            <a:endParaRPr lang="zh-CN" altLang="en-US">
              <a:latin typeface="Times New Roman" panose="02020603050405020304" pitchFamily="18" charset="0"/>
            </a:endParaRPr>
          </a:p>
        </p:txBody>
      </p:sp>
      <p:sp>
        <p:nvSpPr>
          <p:cNvPr id="477260" name="Text Box 76">
            <a:extLst>
              <a:ext uri="{FF2B5EF4-FFF2-40B4-BE49-F238E27FC236}">
                <a16:creationId xmlns:a16="http://schemas.microsoft.com/office/drawing/2014/main" id="{B40A5ED5-FD08-4DC7-A8DF-C0F024A39178}"/>
              </a:ext>
            </a:extLst>
          </p:cNvPr>
          <p:cNvSpPr txBox="1">
            <a:spLocks noChangeArrowheads="1"/>
          </p:cNvSpPr>
          <p:nvPr/>
        </p:nvSpPr>
        <p:spPr bwMode="auto">
          <a:xfrm>
            <a:off x="3429000" y="19050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bg2"/>
                </a:solidFill>
                <a:latin typeface="Times New Roman" panose="02020603050405020304" pitchFamily="18" charset="0"/>
                <a:ea typeface="楷体_GB2312" pitchFamily="49" charset="-122"/>
              </a:rPr>
              <a:t>比较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ext Box 2">
            <a:extLst>
              <a:ext uri="{FF2B5EF4-FFF2-40B4-BE49-F238E27FC236}">
                <a16:creationId xmlns:a16="http://schemas.microsoft.com/office/drawing/2014/main" id="{1ECDD4D0-75CB-4D46-9C4A-9440721A6B62}"/>
              </a:ext>
            </a:extLst>
          </p:cNvPr>
          <p:cNvSpPr txBox="1">
            <a:spLocks noChangeArrowheads="1"/>
          </p:cNvSpPr>
          <p:nvPr/>
        </p:nvSpPr>
        <p:spPr bwMode="auto">
          <a:xfrm>
            <a:off x="1447800" y="1371600"/>
            <a:ext cx="715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3. </a:t>
            </a:r>
            <a:r>
              <a:rPr lang="zh-CN" altLang="en-US" b="1">
                <a:latin typeface="Times New Roman" panose="02020603050405020304" pitchFamily="18" charset="0"/>
              </a:rPr>
              <a:t>动态运行时装入方式</a:t>
            </a:r>
            <a:r>
              <a:rPr lang="en-US" altLang="zh-CN" b="1">
                <a:latin typeface="Times New Roman" panose="02020603050405020304" pitchFamily="18" charset="0"/>
              </a:rPr>
              <a:t>(Denamle Run-time Loading) </a:t>
            </a:r>
          </a:p>
        </p:txBody>
      </p:sp>
      <p:sp>
        <p:nvSpPr>
          <p:cNvPr id="403459" name="Text Box 3">
            <a:extLst>
              <a:ext uri="{FF2B5EF4-FFF2-40B4-BE49-F238E27FC236}">
                <a16:creationId xmlns:a16="http://schemas.microsoft.com/office/drawing/2014/main" id="{2EB8D695-CA1E-46AD-9EB8-F7B0634E50F1}"/>
              </a:ext>
            </a:extLst>
          </p:cNvPr>
          <p:cNvSpPr txBox="1">
            <a:spLocks noChangeArrowheads="1"/>
          </p:cNvSpPr>
          <p:nvPr/>
        </p:nvSpPr>
        <p:spPr bwMode="auto">
          <a:xfrm>
            <a:off x="762000" y="2209800"/>
            <a:ext cx="77724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5000"/>
              </a:lnSpc>
              <a:spcBef>
                <a:spcPct val="50000"/>
              </a:spcBef>
            </a:pPr>
            <a:r>
              <a:rPr lang="zh-CN" altLang="en-US">
                <a:latin typeface="Times New Roman" panose="02020603050405020304" pitchFamily="18" charset="0"/>
              </a:rPr>
              <a:t>        动态运行时的装入程序，在把装入模块装入内存后，并不立即把装入模块中的相对地址转换为绝对地址，而是把这种地址转换推迟到程序真正要执行时才进行。因此， 装入内存后的所有地址都仍是相对地址。 </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1059298" y="1098899"/>
            <a:ext cx="3821983" cy="400110"/>
          </a:xfrm>
          <a:prstGeom prst="rect">
            <a:avLst/>
          </a:prstGeom>
          <a:noFill/>
          <a:ln w="9525">
            <a:noFill/>
            <a:miter lim="800000"/>
            <a:headEnd/>
            <a:tailEnd/>
          </a:ln>
        </p:spPr>
        <p:txBody>
          <a:bodyPr wrap="square">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共享段表</a:t>
            </a:r>
            <a:endParaRPr lang="zh-CN" altLang="zh-CN"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 Placeholder 1"/>
          <p:cNvSpPr txBox="1">
            <a:spLocks/>
          </p:cNvSpPr>
          <p:nvPr/>
        </p:nvSpPr>
        <p:spPr>
          <a:xfrm>
            <a:off x="665552" y="37733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7.5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段的共享</a:t>
            </a:r>
          </a:p>
        </p:txBody>
      </p:sp>
      <p:sp>
        <p:nvSpPr>
          <p:cNvPr id="3" name="矩形 2"/>
          <p:cNvSpPr/>
          <p:nvPr/>
        </p:nvSpPr>
        <p:spPr>
          <a:xfrm>
            <a:off x="938275" y="1712745"/>
            <a:ext cx="6928255" cy="646331"/>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为了实现分段共享，可在系统中配置一张</a:t>
            </a:r>
            <a:r>
              <a:rPr lang="zh-CN" altLang="zh-CN" b="1"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共享段表</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，所有需要共享的段都在共享段表中占有一表项</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3"/>
          <a:stretch>
            <a:fillRect/>
          </a:stretch>
        </p:blipFill>
        <p:spPr>
          <a:xfrm>
            <a:off x="809689" y="2572811"/>
            <a:ext cx="7374758" cy="1230921"/>
          </a:xfrm>
          <a:prstGeom prst="rect">
            <a:avLst/>
          </a:prstGeom>
        </p:spPr>
      </p:pic>
      <p:sp>
        <p:nvSpPr>
          <p:cNvPr id="7" name="椭圆 6"/>
          <p:cNvSpPr/>
          <p:nvPr/>
        </p:nvSpPr>
        <p:spPr>
          <a:xfrm>
            <a:off x="3668691" y="2844510"/>
            <a:ext cx="1364990" cy="8068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5033681" y="2897406"/>
            <a:ext cx="1613647" cy="70103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099031" y="4558553"/>
            <a:ext cx="1569660" cy="646331"/>
          </a:xfrm>
          <a:prstGeom prst="rect">
            <a:avLst/>
          </a:prstGeom>
          <a:solidFill>
            <a:schemeClr val="accent5">
              <a:lumMod val="20000"/>
              <a:lumOff val="80000"/>
            </a:schemeClr>
          </a:solidFill>
          <a:ln>
            <a:solidFill>
              <a:srgbClr val="C00000"/>
            </a:solidFill>
          </a:ln>
        </p:spPr>
        <p:txBody>
          <a:bodyPr wrap="square" rtlCol="0">
            <a:spAutoFit/>
          </a:bodyPr>
          <a:lstStyle/>
          <a:p>
            <a:r>
              <a:rPr lang="zh-CN" altLang="en-US" b="1" dirty="0">
                <a:solidFill>
                  <a:srgbClr val="6C0000"/>
                </a:solidFill>
                <a:latin typeface="华文楷体" panose="02010600040101010101" pitchFamily="2" charset="-122"/>
                <a:ea typeface="华文楷体" panose="02010600040101010101" pitchFamily="2" charset="-122"/>
              </a:rPr>
              <a:t>记录共享该段</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en-US" b="1" dirty="0">
                <a:solidFill>
                  <a:srgbClr val="6C0000"/>
                </a:solidFill>
                <a:latin typeface="华文楷体" panose="02010600040101010101" pitchFamily="2" charset="-122"/>
                <a:ea typeface="华文楷体" panose="02010600040101010101" pitchFamily="2" charset="-122"/>
              </a:rPr>
              <a:t>的进程数目</a:t>
            </a:r>
          </a:p>
        </p:txBody>
      </p:sp>
      <p:sp>
        <p:nvSpPr>
          <p:cNvPr id="13" name="文本框 12"/>
          <p:cNvSpPr txBox="1"/>
          <p:nvPr/>
        </p:nvSpPr>
        <p:spPr>
          <a:xfrm>
            <a:off x="5866369" y="4415869"/>
            <a:ext cx="1800493" cy="923330"/>
          </a:xfrm>
          <a:prstGeom prst="rect">
            <a:avLst/>
          </a:prstGeom>
          <a:solidFill>
            <a:schemeClr val="accent5">
              <a:lumMod val="20000"/>
              <a:lumOff val="80000"/>
            </a:schemeClr>
          </a:solidFill>
          <a:ln>
            <a:solidFill>
              <a:srgbClr val="C00000"/>
            </a:solidFill>
          </a:ln>
        </p:spPr>
        <p:txBody>
          <a:bodyPr wrap="none" rtlCol="0">
            <a:spAutoFit/>
          </a:bodyPr>
          <a:lstStyle/>
          <a:p>
            <a:r>
              <a:rPr lang="zh-CN" altLang="zh-CN" b="1" dirty="0">
                <a:solidFill>
                  <a:srgbClr val="6C0000"/>
                </a:solidFill>
                <a:latin typeface="华文楷体" panose="02010600040101010101" pitchFamily="2" charset="-122"/>
                <a:ea typeface="华文楷体" panose="02010600040101010101" pitchFamily="2" charset="-122"/>
              </a:rPr>
              <a:t>不同的进程可以</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使用不同的段号</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zh-CN" b="1" dirty="0">
                <a:solidFill>
                  <a:srgbClr val="6C0000"/>
                </a:solidFill>
                <a:latin typeface="华文楷体" panose="02010600040101010101" pitchFamily="2" charset="-122"/>
                <a:ea typeface="华文楷体" panose="02010600040101010101" pitchFamily="2" charset="-122"/>
              </a:rPr>
              <a:t>去共享该段</a:t>
            </a:r>
            <a:endParaRPr lang="zh-CN" altLang="en-US" b="1" dirty="0">
              <a:solidFill>
                <a:srgbClr val="6C0000"/>
              </a:solidFill>
              <a:latin typeface="华文楷体" panose="02010600040101010101" pitchFamily="2" charset="-122"/>
              <a:ea typeface="华文楷体" panose="02010600040101010101" pitchFamily="2" charset="-122"/>
            </a:endParaRPr>
          </a:p>
        </p:txBody>
      </p:sp>
      <p:cxnSp>
        <p:nvCxnSpPr>
          <p:cNvPr id="15" name="直接箭头连接符 14"/>
          <p:cNvCxnSpPr/>
          <p:nvPr/>
        </p:nvCxnSpPr>
        <p:spPr>
          <a:xfrm flipH="1">
            <a:off x="3294529" y="3651334"/>
            <a:ext cx="712695" cy="764535"/>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a:off x="5832636" y="3652306"/>
            <a:ext cx="534394" cy="76356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456249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6097FBBC-0C45-4729-A879-9C9B79C85A5F}"/>
              </a:ext>
            </a:extLst>
          </p:cNvPr>
          <p:cNvSpPr>
            <a:spLocks noGrp="1" noChangeArrowheads="1"/>
          </p:cNvSpPr>
          <p:nvPr>
            <p:ph type="title"/>
          </p:nvPr>
        </p:nvSpPr>
        <p:spPr/>
        <p:txBody>
          <a:bodyPr/>
          <a:lstStyle/>
          <a:p>
            <a:r>
              <a:rPr lang="zh-CN" altLang="en-US" sz="4000"/>
              <a:t>段式存储管理方案小结</a:t>
            </a:r>
          </a:p>
        </p:txBody>
      </p:sp>
      <p:sp>
        <p:nvSpPr>
          <p:cNvPr id="479235" name="Rectangle 3" descr="Rectangle: Click to edit Master text styles&#10;Second level&#10;Third level&#10;Fourth level&#10;Fifth level">
            <a:extLst>
              <a:ext uri="{FF2B5EF4-FFF2-40B4-BE49-F238E27FC236}">
                <a16:creationId xmlns:a16="http://schemas.microsoft.com/office/drawing/2014/main" id="{417B45C9-2F0E-4583-9CD5-7F1B6D3E1DD4}"/>
              </a:ext>
            </a:extLst>
          </p:cNvPr>
          <p:cNvSpPr>
            <a:spLocks noGrp="1" noChangeArrowheads="1"/>
          </p:cNvSpPr>
          <p:nvPr>
            <p:ph type="body" idx="1"/>
          </p:nvPr>
        </p:nvSpPr>
        <p:spPr>
          <a:xfrm>
            <a:off x="533400" y="1676400"/>
            <a:ext cx="8382000" cy="4495800"/>
          </a:xfrm>
        </p:spPr>
        <p:txBody>
          <a:bodyPr/>
          <a:lstStyle/>
          <a:p>
            <a:pPr>
              <a:buFont typeface="Wingdings" panose="05000000000000000000" pitchFamily="2" charset="2"/>
              <a:buNone/>
            </a:pPr>
            <a:r>
              <a:rPr lang="zh-CN" altLang="en-US" sz="2800"/>
              <a:t>优点：</a:t>
            </a:r>
          </a:p>
          <a:p>
            <a:pPr>
              <a:buFont typeface="Wingdings" panose="05000000000000000000" pitchFamily="2" charset="2"/>
              <a:buNone/>
            </a:pPr>
            <a:r>
              <a:rPr lang="zh-CN" altLang="en-US" sz="2800"/>
              <a:t>      便于动态申请内存</a:t>
            </a:r>
          </a:p>
          <a:p>
            <a:pPr>
              <a:buFont typeface="Wingdings" panose="05000000000000000000" pitchFamily="2" charset="2"/>
              <a:buNone/>
            </a:pPr>
            <a:r>
              <a:rPr lang="zh-CN" altLang="en-US" sz="2800"/>
              <a:t>      管理和使用统一化</a:t>
            </a:r>
          </a:p>
          <a:p>
            <a:pPr>
              <a:buFont typeface="Wingdings" panose="05000000000000000000" pitchFamily="2" charset="2"/>
              <a:buNone/>
            </a:pPr>
            <a:r>
              <a:rPr lang="zh-CN" altLang="en-US" sz="2800"/>
              <a:t>      便于共享</a:t>
            </a:r>
          </a:p>
          <a:p>
            <a:pPr>
              <a:buFont typeface="Wingdings" panose="05000000000000000000" pitchFamily="2" charset="2"/>
              <a:buNone/>
            </a:pPr>
            <a:r>
              <a:rPr lang="zh-CN" altLang="en-US" sz="2800"/>
              <a:t>      便于动态链接</a:t>
            </a:r>
          </a:p>
          <a:p>
            <a:pPr>
              <a:buFont typeface="Wingdings" panose="05000000000000000000" pitchFamily="2" charset="2"/>
              <a:buNone/>
            </a:pPr>
            <a:r>
              <a:rPr lang="zh-CN" altLang="en-US" sz="2800"/>
              <a:t>缺点：产生碎片</a:t>
            </a:r>
          </a:p>
          <a:p>
            <a:pPr>
              <a:buFont typeface="Wingdings" panose="05000000000000000000" pitchFamily="2" charset="2"/>
              <a:buNone/>
            </a:pPr>
            <a:endParaRPr lang="zh-CN" altLang="en-US" sz="2800"/>
          </a:p>
          <a:p>
            <a:pPr>
              <a:buFont typeface="Wingdings" panose="05000000000000000000" pitchFamily="2" charset="2"/>
              <a:buNone/>
            </a:pPr>
            <a:r>
              <a:rPr lang="zh-CN" altLang="en-US" sz="2800"/>
              <a:t>思考：与可变分区存储管理方案的相同点与不同点？</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89431" y="382490"/>
            <a:ext cx="5701478" cy="507831"/>
          </a:xfrm>
        </p:spPr>
        <p:txBody>
          <a:bodyPr>
            <a:normAutofit fontScale="92500"/>
          </a:bodyPr>
          <a:lstStyle/>
          <a:p>
            <a:r>
              <a:rPr lang="zh-CN" altLang="zh-CN" dirty="0">
                <a:latin typeface="华文楷体" panose="02010600040101010101" pitchFamily="2" charset="-122"/>
                <a:ea typeface="华文楷体" panose="02010600040101010101" pitchFamily="2" charset="-122"/>
              </a:rPr>
              <a:t>分页式存储管理与分段式存储管理的主要区别</a:t>
            </a:r>
            <a:endParaRPr lang="zh-CN" altLang="en-US" dirty="0">
              <a:latin typeface="华文楷体" panose="02010600040101010101" pitchFamily="2" charset="-122"/>
              <a:ea typeface="华文楷体" panose="0201060004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973518971"/>
              </p:ext>
            </p:extLst>
          </p:nvPr>
        </p:nvGraphicFramePr>
        <p:xfrm>
          <a:off x="388174" y="1953439"/>
          <a:ext cx="8325521" cy="3509682"/>
        </p:xfrm>
        <a:graphic>
          <a:graphicData uri="http://schemas.openxmlformats.org/drawingml/2006/table">
            <a:tbl>
              <a:tblPr firstRow="1" firstCol="1" bandRow="1">
                <a:tableStyleId>{5C22544A-7EE6-4342-B048-85BDC9FD1C3A}</a:tableStyleId>
              </a:tblPr>
              <a:tblGrid>
                <a:gridCol w="1132608">
                  <a:extLst>
                    <a:ext uri="{9D8B030D-6E8A-4147-A177-3AD203B41FA5}">
                      <a16:colId xmlns:a16="http://schemas.microsoft.com/office/drawing/2014/main" val="441213049"/>
                    </a:ext>
                  </a:extLst>
                </a:gridCol>
                <a:gridCol w="3415881">
                  <a:extLst>
                    <a:ext uri="{9D8B030D-6E8A-4147-A177-3AD203B41FA5}">
                      <a16:colId xmlns:a16="http://schemas.microsoft.com/office/drawing/2014/main" val="154939359"/>
                    </a:ext>
                  </a:extLst>
                </a:gridCol>
                <a:gridCol w="3777032">
                  <a:extLst>
                    <a:ext uri="{9D8B030D-6E8A-4147-A177-3AD203B41FA5}">
                      <a16:colId xmlns:a16="http://schemas.microsoft.com/office/drawing/2014/main" val="3938823937"/>
                    </a:ext>
                  </a:extLst>
                </a:gridCol>
              </a:tblGrid>
              <a:tr h="353831">
                <a:tc>
                  <a:txBody>
                    <a:bodyPr/>
                    <a:lstStyle/>
                    <a:p>
                      <a:pPr algn="ctr">
                        <a:lnSpc>
                          <a:spcPct val="125000"/>
                        </a:lnSpc>
                        <a:spcAft>
                          <a:spcPts val="0"/>
                        </a:spcAft>
                      </a:pPr>
                      <a:r>
                        <a:rPr lang="en-US" sz="1600" b="1" kern="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分页</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分段</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23856170"/>
                  </a:ext>
                </a:extLst>
              </a:tr>
              <a:tr h="1061493">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管理思想</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just">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页是信息的物理单位，是为了管理主存的方便而划分的，页的大小固定不变，实现了程序的非连续存放</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段是信息的逻辑单位，它是根据用户的需要划分的，段的大小是不固定的，它由其完成的功能决定，因此段对用户是可见的；</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2263983"/>
                  </a:ext>
                </a:extLst>
              </a:tr>
              <a:tr h="707662">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虚地址</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页式向用户提供的是一维地址空间，其页号和页内偏移是机器硬件的功能。</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段式向用户提供的是二维地址空间</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9278553"/>
                  </a:ext>
                </a:extLst>
              </a:tr>
              <a:tr h="707662">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共享与存储访问控制</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可以实现页面共享，但使用受到诸多限制，访问控制困难</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便于共享逻辑完整的信息，易于实现存取访问权限控制</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15328"/>
                  </a:ext>
                </a:extLst>
              </a:tr>
              <a:tr h="353831">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动态链接</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a:effectLst/>
                          <a:latin typeface="华文楷体" panose="02010600040101010101" pitchFamily="2" charset="-122"/>
                          <a:ea typeface="华文楷体" panose="02010600040101010101" pitchFamily="2" charset="-122"/>
                        </a:rPr>
                        <a:t>不支持动态链接</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600" b="1" kern="0" dirty="0">
                          <a:effectLst/>
                          <a:latin typeface="华文楷体" panose="02010600040101010101" pitchFamily="2" charset="-122"/>
                          <a:ea typeface="华文楷体" panose="02010600040101010101" pitchFamily="2" charset="-122"/>
                        </a:rPr>
                        <a:t>支持动态链接</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34898254"/>
                  </a:ext>
                </a:extLst>
              </a:tr>
            </a:tbl>
          </a:graphicData>
        </a:graphic>
      </p:graphicFrame>
      <p:sp>
        <p:nvSpPr>
          <p:cNvPr id="5" name="Rectangle 1"/>
          <p:cNvSpPr>
            <a:spLocks noChangeArrowheads="1"/>
          </p:cNvSpPr>
          <p:nvPr/>
        </p:nvSpPr>
        <p:spPr bwMode="auto">
          <a:xfrm>
            <a:off x="955919" y="1245553"/>
            <a:ext cx="59891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表</a:t>
            </a:r>
            <a:r>
              <a:rPr kumimoji="0" lang="en-US" altLang="zh-CN"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7-5 </a:t>
            </a:r>
            <a:r>
              <a:rPr kumimoji="0" lang="zh-CN" altLang="en-US" sz="2000" b="1" u="none" strike="noStrike" cap="none" normalizeH="0" baseline="0" dirty="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分页式存储管理与分段式存储管理对比表</a:t>
            </a:r>
            <a:endParaRPr kumimoji="0" lang="zh-CN" altLang="en-US" sz="2000" b="1"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2000" b="1"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35055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8210" name="Rectangle 2">
            <a:extLst>
              <a:ext uri="{FF2B5EF4-FFF2-40B4-BE49-F238E27FC236}">
                <a16:creationId xmlns:a16="http://schemas.microsoft.com/office/drawing/2014/main" id="{A5775377-23A6-4F6D-AC35-2F11CC63C1A3}"/>
              </a:ext>
            </a:extLst>
          </p:cNvPr>
          <p:cNvSpPr>
            <a:spLocks noGrp="1" noChangeArrowheads="1"/>
          </p:cNvSpPr>
          <p:nvPr>
            <p:ph type="title"/>
          </p:nvPr>
        </p:nvSpPr>
        <p:spPr/>
        <p:txBody>
          <a:bodyPr/>
          <a:lstStyle/>
          <a:p>
            <a:r>
              <a:rPr lang="zh-CN" altLang="en-US" sz="4000" b="1" dirty="0">
                <a:latin typeface="宋体" panose="02010600030101010101" pitchFamily="2" charset="-122"/>
              </a:rPr>
              <a:t>分段与分页技术的比较</a:t>
            </a:r>
          </a:p>
        </p:txBody>
      </p:sp>
      <p:sp>
        <p:nvSpPr>
          <p:cNvPr id="478211" name="Rectangle 3" descr="Rectangle: Click to edit Master text styles&#10;Second level&#10;Third level&#10;Fourth level&#10;Fifth level">
            <a:extLst>
              <a:ext uri="{FF2B5EF4-FFF2-40B4-BE49-F238E27FC236}">
                <a16:creationId xmlns:a16="http://schemas.microsoft.com/office/drawing/2014/main" id="{1EADC4A7-540F-4EB1-8AF5-1D5B8697BEE3}"/>
              </a:ext>
            </a:extLst>
          </p:cNvPr>
          <p:cNvSpPr>
            <a:spLocks noGrp="1" noChangeArrowheads="1"/>
          </p:cNvSpPr>
          <p:nvPr>
            <p:ph type="body" idx="1"/>
          </p:nvPr>
        </p:nvSpPr>
        <p:spPr/>
        <p:txBody>
          <a:bodyPr/>
          <a:lstStyle/>
          <a:p>
            <a:pPr algn="just">
              <a:lnSpc>
                <a:spcPct val="90000"/>
              </a:lnSpc>
            </a:pPr>
            <a:r>
              <a:rPr lang="zh-CN" altLang="en-US" sz="2800" b="1">
                <a:latin typeface="宋体" panose="02010600030101010101" pitchFamily="2" charset="-122"/>
              </a:rPr>
              <a:t>段是依据程序的逻辑结构划分的，页是按内存线性空间物理划分的。</a:t>
            </a:r>
          </a:p>
          <a:p>
            <a:pPr algn="just">
              <a:lnSpc>
                <a:spcPct val="90000"/>
              </a:lnSpc>
            </a:pPr>
            <a:r>
              <a:rPr lang="zh-CN" altLang="en-US" sz="2800" b="1">
                <a:latin typeface="宋体" panose="02010600030101010101" pitchFamily="2" charset="-122"/>
              </a:rPr>
              <a:t>段式技术中程序地址空间是二维的，分页技术中程序地址空间是一维的。</a:t>
            </a:r>
          </a:p>
          <a:p>
            <a:pPr algn="just">
              <a:lnSpc>
                <a:spcPct val="90000"/>
              </a:lnSpc>
            </a:pPr>
            <a:r>
              <a:rPr lang="zh-CN" altLang="en-US" sz="2800" b="1">
                <a:latin typeface="宋体" panose="02010600030101010101" pitchFamily="2" charset="-122"/>
              </a:rPr>
              <a:t>段是面向用户的，页对用户而言是透明的。</a:t>
            </a:r>
          </a:p>
          <a:p>
            <a:pPr>
              <a:lnSpc>
                <a:spcPct val="90000"/>
              </a:lnSpc>
            </a:pPr>
            <a:r>
              <a:rPr lang="zh-CN" altLang="en-US" sz="2800" b="1">
                <a:latin typeface="宋体" panose="02010600030101010101" pitchFamily="2" charset="-122"/>
              </a:rPr>
              <a:t>段长由用户决定，且各段的大小一般不相等，唯一的限制是最大长度。面页长是由系统决定的，各页的长度必须相等。</a:t>
            </a:r>
          </a:p>
          <a:p>
            <a:pPr>
              <a:lnSpc>
                <a:spcPct val="90000"/>
              </a:lnSpc>
            </a:pPr>
            <a:r>
              <a:rPr lang="zh-CN" altLang="en-US" sz="2800" b="1">
                <a:latin typeface="宋体" panose="02010600030101010101" pitchFamily="2" charset="-122"/>
              </a:rPr>
              <a:t>段的共享比页的共享更容易。</a:t>
            </a:r>
            <a:endParaRPr lang="zh-CN" altLang="en-US" sz="280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dissolve">
                                      <p:cBhvr>
                                        <p:cTn id="7" dur="500"/>
                                        <p:tgtEl>
                                          <p:spTgt spid="478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dissolve">
                                      <p:cBhvr>
                                        <p:cTn id="12" dur="500"/>
                                        <p:tgtEl>
                                          <p:spTgt spid="478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dissolve">
                                      <p:cBhvr>
                                        <p:cTn id="17" dur="500"/>
                                        <p:tgtEl>
                                          <p:spTgt spid="4782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dissolve">
                                      <p:cBhvr>
                                        <p:cTn id="22" dur="500"/>
                                        <p:tgtEl>
                                          <p:spTgt spid="4782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dissolve">
                                      <p:cBhvr>
                                        <p:cTn id="27" dur="500"/>
                                        <p:tgtEl>
                                          <p:spTgt spid="4782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7.6</a:t>
            </a:r>
            <a:r>
              <a:rPr lang="zh-CN" altLang="zh-CN" dirty="0">
                <a:latin typeface="华文楷体" panose="02010600040101010101" pitchFamily="2" charset="-122"/>
                <a:ea typeface="华文楷体" panose="02010600040101010101" pitchFamily="2" charset="-122"/>
              </a:rPr>
              <a:t>段页式存储管理</a:t>
            </a:r>
          </a:p>
          <a:p>
            <a:endParaRPr lang="zh-CN" altLang="en-US" dirty="0">
              <a:latin typeface="华文楷体" panose="02010600040101010101" pitchFamily="2" charset="-122"/>
              <a:ea typeface="华文楷体" panose="02010600040101010101" pitchFamily="2" charset="-122"/>
            </a:endParaRPr>
          </a:p>
        </p:txBody>
      </p:sp>
      <p:sp>
        <p:nvSpPr>
          <p:cNvPr id="4" name="矩形 3"/>
          <p:cNvSpPr/>
          <p:nvPr/>
        </p:nvSpPr>
        <p:spPr>
          <a:xfrm>
            <a:off x="562536" y="1654912"/>
            <a:ext cx="7613276" cy="923330"/>
          </a:xfrm>
          <a:prstGeom prst="rect">
            <a:avLst/>
          </a:prstGeom>
        </p:spPr>
        <p:txBody>
          <a:bodyPr wrap="square">
            <a:spAutoFit/>
          </a:bodyPr>
          <a:lstStyle/>
          <a:p>
            <a:r>
              <a:rPr lang="en-US"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一个进程有一个自己的二维地址空间。一个进程中所包含的独立逻辑功能的程序或数据仍被划分为段，并有各自的段号</a:t>
            </a:r>
            <a:r>
              <a:rPr lang="en-US" altLang="zh-CN" b="1" kern="0" dirty="0">
                <a:solidFill>
                  <a:srgbClr val="000000"/>
                </a:solidFill>
                <a:latin typeface="华文楷体" panose="02010600040101010101" pitchFamily="2" charset="-122"/>
                <a:ea typeface="华文楷体" panose="02010600040101010101" pitchFamily="2" charset="-122"/>
              </a:rPr>
              <a:t>S</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，对于</a:t>
            </a:r>
            <a:r>
              <a:rPr lang="en-US" altLang="zh-CN" b="1" kern="0" dirty="0">
                <a:solidFill>
                  <a:srgbClr val="000000"/>
                </a:solidFill>
                <a:latin typeface="华文楷体" panose="02010600040101010101" pitchFamily="2" charset="-122"/>
                <a:ea typeface="华文楷体" panose="02010600040101010101" pitchFamily="2" charset="-122"/>
              </a:rPr>
              <a:t>S</a:t>
            </a:r>
            <a:r>
              <a:rPr lang="zh-CN" altLang="zh-CN"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中的程序或数据，则按照一定的大小将其划分为不同的页</a:t>
            </a:r>
            <a:r>
              <a:rPr lang="zh-CN" altLang="en-US" b="1" kern="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809688" y="1118137"/>
            <a:ext cx="7721915" cy="50783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6C0000"/>
                </a:solidFill>
                <a:latin typeface="Times New Roman" pitchFamily="18" charset="0"/>
                <a:ea typeface="DotumChe" pitchFamily="49" charset="-127"/>
              </a:rPr>
              <a:t>  </a:t>
            </a:r>
            <a:r>
              <a:rPr lang="zh-CN" altLang="zh-CN"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段页式管理的基本思想</a:t>
            </a:r>
            <a:r>
              <a:rPr lang="zh-CN" altLang="en-US" dirty="0">
                <a:solidFill>
                  <a:srgbClr val="6C0000"/>
                </a:solidFill>
                <a:latin typeface="Times New Roman" pitchFamily="18" charset="0"/>
                <a:ea typeface="DotumChe" pitchFamily="49" charset="-127"/>
              </a:rPr>
              <a:t>：</a:t>
            </a:r>
            <a:r>
              <a:rPr lang="zh-CN" altLang="en-US" dirty="0"/>
              <a:t>结合页式段式优点，克服二者的缺点结合页式段式优点，克服二者的缺点</a:t>
            </a:r>
          </a:p>
          <a:p>
            <a:pPr>
              <a:spcBef>
                <a:spcPct val="50000"/>
              </a:spcBef>
            </a:pPr>
            <a:endParaRPr lang="zh-CN" altLang="en-US" dirty="0">
              <a:solidFill>
                <a:srgbClr val="6C0000"/>
              </a:solidFill>
              <a:latin typeface="Times New Roman" pitchFamily="18" charset="0"/>
              <a:ea typeface="DotumChe" pitchFamily="49" charset="-127"/>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Rectangle 6"/>
          <p:cNvSpPr>
            <a:spLocks noChangeArrowheads="1"/>
          </p:cNvSpPr>
          <p:nvPr/>
        </p:nvSpPr>
        <p:spPr bwMode="auto">
          <a:xfrm>
            <a:off x="938275" y="2604248"/>
            <a:ext cx="5763116" cy="20313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indent="266700" eaLnBrk="0" fontAlgn="base" hangingPunct="0">
              <a:spcBef>
                <a:spcPct val="0"/>
              </a:spcBef>
              <a:spcAft>
                <a:spcPct val="0"/>
              </a:spcAf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段页式管理系统</a:t>
            </a:r>
            <a:r>
              <a:rPr lang="zh-CN" altLang="en-US" b="1"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rPr>
              <a:t>结合页式段式优点，克服二者的缺点</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进程虚拟地址由三部分组成：</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段号</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s</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、页号</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和页内位移量</a:t>
            </a:r>
            <a:r>
              <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程序员可见的仍是段号</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s</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和段内位移量</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w</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和</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是由地址变换机构把</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w</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的高几位解释成页号</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p</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以及把剩下的低位解释为页内地址</a:t>
            </a:r>
            <a:r>
              <a:rPr kumimoji="0" lang="en-US" altLang="zh-CN"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d</a:t>
            </a:r>
            <a:r>
              <a:rPr kumimoji="0" lang="zh-CN" altLang="en-US" b="1" i="0" u="none" strike="noStrike" cap="none" normalizeH="0" baseline="0" dirty="0">
                <a:ln>
                  <a:noFill/>
                </a:ln>
                <a:solidFill>
                  <a:srgbClr val="003A8F"/>
                </a:solidFill>
                <a:effectLst/>
                <a:latin typeface="华文楷体" panose="02010600040101010101" pitchFamily="2" charset="-122"/>
                <a:ea typeface="华文楷体" panose="02010600040101010101" pitchFamily="2" charset="-122"/>
                <a:cs typeface="Times New Roman" panose="02020603050405020304" pitchFamily="18" charset="0"/>
              </a:rPr>
              <a:t>而得到的。 </a:t>
            </a:r>
          </a:p>
        </p:txBody>
      </p:sp>
      <p:grpSp>
        <p:nvGrpSpPr>
          <p:cNvPr id="8" name="组合 7"/>
          <p:cNvGrpSpPr/>
          <p:nvPr/>
        </p:nvGrpSpPr>
        <p:grpSpPr>
          <a:xfrm>
            <a:off x="1323321" y="5032620"/>
            <a:ext cx="4813487" cy="369332"/>
            <a:chOff x="0" y="0"/>
            <a:chExt cx="2371725" cy="206001"/>
          </a:xfrm>
        </p:grpSpPr>
        <p:grpSp>
          <p:nvGrpSpPr>
            <p:cNvPr id="9" name="组合 8"/>
            <p:cNvGrpSpPr/>
            <p:nvPr/>
          </p:nvGrpSpPr>
          <p:grpSpPr>
            <a:xfrm>
              <a:off x="0" y="0"/>
              <a:ext cx="1381125" cy="206001"/>
              <a:chOff x="0" y="0"/>
              <a:chExt cx="1381125" cy="206001"/>
            </a:xfrm>
          </p:grpSpPr>
          <p:sp>
            <p:nvSpPr>
              <p:cNvPr id="11" name="文本框 2"/>
              <p:cNvSpPr txBox="1">
                <a:spLocks noChangeArrowheads="1"/>
              </p:cNvSpPr>
              <p:nvPr/>
            </p:nvSpPr>
            <p:spPr bwMode="auto">
              <a:xfrm>
                <a:off x="0" y="0"/>
                <a:ext cx="695325"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a:effectLst/>
                    <a:latin typeface="Calibri" panose="020F0502020204030204" pitchFamily="34" charset="0"/>
                    <a:ea typeface="宋体" panose="02010600030101010101" pitchFamily="2" charset="-122"/>
                    <a:cs typeface="Times New Roman" panose="02020603050405020304" pitchFamily="18" charset="0"/>
                  </a:rPr>
                  <a:t>段号</a:t>
                </a:r>
              </a:p>
            </p:txBody>
          </p:sp>
          <p:sp>
            <p:nvSpPr>
              <p:cNvPr id="12" name="文本框 2"/>
              <p:cNvSpPr txBox="1">
                <a:spLocks noChangeArrowheads="1"/>
              </p:cNvSpPr>
              <p:nvPr/>
            </p:nvSpPr>
            <p:spPr bwMode="auto">
              <a:xfrm>
                <a:off x="685800" y="0"/>
                <a:ext cx="695325"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a:effectLst/>
                    <a:latin typeface="Calibri" panose="020F0502020204030204" pitchFamily="34" charset="0"/>
                    <a:ea typeface="宋体" panose="02010600030101010101" pitchFamily="2" charset="-122"/>
                    <a:cs typeface="Times New Roman" panose="02020603050405020304" pitchFamily="18" charset="0"/>
                  </a:rPr>
                  <a:t>页号</a:t>
                </a:r>
              </a:p>
            </p:txBody>
          </p:sp>
        </p:grpSp>
        <p:sp>
          <p:nvSpPr>
            <p:cNvPr id="10" name="文本框 2"/>
            <p:cNvSpPr txBox="1">
              <a:spLocks noChangeArrowheads="1"/>
            </p:cNvSpPr>
            <p:nvPr/>
          </p:nvSpPr>
          <p:spPr bwMode="auto">
            <a:xfrm>
              <a:off x="1381125" y="0"/>
              <a:ext cx="990600" cy="20600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zh-CN" b="1" kern="100" dirty="0">
                  <a:effectLst/>
                  <a:latin typeface="Calibri" panose="020F0502020204030204" pitchFamily="34" charset="0"/>
                  <a:ea typeface="宋体" panose="02010600030101010101" pitchFamily="2" charset="-122"/>
                  <a:cs typeface="Times New Roman" panose="02020603050405020304" pitchFamily="18" charset="0"/>
                </a:rPr>
                <a:t>页内位移量</a:t>
              </a:r>
            </a:p>
          </p:txBody>
        </p:sp>
      </p:gr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57740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a:extLst>
              <a:ext uri="{FF2B5EF4-FFF2-40B4-BE49-F238E27FC236}">
                <a16:creationId xmlns:a16="http://schemas.microsoft.com/office/drawing/2014/main" id="{613418CF-0E8E-40D6-922F-C21190E97D63}"/>
              </a:ext>
            </a:extLst>
          </p:cNvPr>
          <p:cNvSpPr>
            <a:spLocks noGrp="1" noChangeArrowheads="1"/>
          </p:cNvSpPr>
          <p:nvPr>
            <p:ph type="title"/>
          </p:nvPr>
        </p:nvSpPr>
        <p:spPr>
          <a:xfrm>
            <a:off x="609600" y="304800"/>
            <a:ext cx="7772400" cy="762000"/>
          </a:xfrm>
        </p:spPr>
        <p:txBody>
          <a:bodyPr/>
          <a:lstStyle/>
          <a:p>
            <a:r>
              <a:rPr lang="zh-CN" altLang="en-US" sz="4000"/>
              <a:t>段页式存储管理基本思想</a:t>
            </a:r>
          </a:p>
        </p:txBody>
      </p:sp>
      <p:sp>
        <p:nvSpPr>
          <p:cNvPr id="481283" name="Rectangle 3" descr="Rectangle: Click to edit Master text styles&#10;Second level&#10;Third level&#10;Fourth level&#10;Fifth level">
            <a:extLst>
              <a:ext uri="{FF2B5EF4-FFF2-40B4-BE49-F238E27FC236}">
                <a16:creationId xmlns:a16="http://schemas.microsoft.com/office/drawing/2014/main" id="{9AAE7418-BB54-4243-B7D6-C00E97878214}"/>
              </a:ext>
            </a:extLst>
          </p:cNvPr>
          <p:cNvSpPr>
            <a:spLocks noGrp="1" noChangeArrowheads="1"/>
          </p:cNvSpPr>
          <p:nvPr>
            <p:ph type="body" idx="1"/>
          </p:nvPr>
        </p:nvSpPr>
        <p:spPr>
          <a:xfrm>
            <a:off x="381000" y="1066800"/>
            <a:ext cx="8382000" cy="5334000"/>
          </a:xfrm>
        </p:spPr>
        <p:txBody>
          <a:bodyPr/>
          <a:lstStyle/>
          <a:p>
            <a:r>
              <a:rPr lang="zh-CN" altLang="en-US" sz="2800"/>
              <a:t>用户程序划分</a:t>
            </a:r>
          </a:p>
          <a:p>
            <a:pPr>
              <a:buFont typeface="Wingdings" panose="05000000000000000000" pitchFamily="2" charset="2"/>
              <a:buNone/>
            </a:pPr>
            <a:r>
              <a:rPr lang="zh-CN" altLang="en-US" sz="2800"/>
              <a:t>	按段式划分（对用户来讲，按段的逻辑关系进行划分；对系统讲，按页划分每一段）</a:t>
            </a:r>
          </a:p>
          <a:p>
            <a:endParaRPr lang="zh-CN" altLang="en-US" sz="2800"/>
          </a:p>
          <a:p>
            <a:r>
              <a:rPr lang="zh-CN" altLang="en-US" sz="2800"/>
              <a:t>逻辑地址</a:t>
            </a:r>
          </a:p>
          <a:p>
            <a:endParaRPr lang="zh-CN" altLang="en-US" sz="2800"/>
          </a:p>
          <a:p>
            <a:r>
              <a:rPr lang="zh-CN" altLang="en-US" sz="2800"/>
              <a:t>内存划分</a:t>
            </a:r>
          </a:p>
          <a:p>
            <a:pPr>
              <a:buFont typeface="Wingdings" panose="05000000000000000000" pitchFamily="2" charset="2"/>
              <a:buNone/>
            </a:pPr>
            <a:r>
              <a:rPr lang="zh-CN" altLang="en-US" sz="2800"/>
              <a:t>	按页式存储管理方案</a:t>
            </a:r>
          </a:p>
          <a:p>
            <a:r>
              <a:rPr lang="zh-CN" altLang="en-US" sz="2800"/>
              <a:t>内存分配</a:t>
            </a:r>
          </a:p>
          <a:p>
            <a:pPr>
              <a:buFont typeface="Wingdings" panose="05000000000000000000" pitchFamily="2" charset="2"/>
              <a:buNone/>
            </a:pPr>
            <a:r>
              <a:rPr lang="zh-CN" altLang="en-US" sz="2800"/>
              <a:t>	以页为单位进行分配</a:t>
            </a:r>
            <a:endParaRPr lang="zh-CN" altLang="en-US"/>
          </a:p>
        </p:txBody>
      </p:sp>
      <p:grpSp>
        <p:nvGrpSpPr>
          <p:cNvPr id="481284" name="Group 4">
            <a:extLst>
              <a:ext uri="{FF2B5EF4-FFF2-40B4-BE49-F238E27FC236}">
                <a16:creationId xmlns:a16="http://schemas.microsoft.com/office/drawing/2014/main" id="{9C93013A-9872-4346-A717-35EBB75B3C9E}"/>
              </a:ext>
            </a:extLst>
          </p:cNvPr>
          <p:cNvGrpSpPr>
            <a:grpSpLocks/>
          </p:cNvGrpSpPr>
          <p:nvPr/>
        </p:nvGrpSpPr>
        <p:grpSpPr bwMode="auto">
          <a:xfrm>
            <a:off x="2547938" y="2657475"/>
            <a:ext cx="4465637" cy="1152525"/>
            <a:chOff x="1939" y="1968"/>
            <a:chExt cx="2813" cy="726"/>
          </a:xfrm>
        </p:grpSpPr>
        <p:sp>
          <p:nvSpPr>
            <p:cNvPr id="481285" name="Rectangle 5">
              <a:extLst>
                <a:ext uri="{FF2B5EF4-FFF2-40B4-BE49-F238E27FC236}">
                  <a16:creationId xmlns:a16="http://schemas.microsoft.com/office/drawing/2014/main" id="{D237EB43-9E2C-4476-95CB-339DA57EA421}"/>
                </a:ext>
              </a:extLst>
            </p:cNvPr>
            <p:cNvSpPr>
              <a:spLocks noChangeArrowheads="1"/>
            </p:cNvSpPr>
            <p:nvPr/>
          </p:nvSpPr>
          <p:spPr bwMode="auto">
            <a:xfrm>
              <a:off x="1939" y="1968"/>
              <a:ext cx="862" cy="726"/>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段号</a:t>
              </a:r>
            </a:p>
          </p:txBody>
        </p:sp>
        <p:sp>
          <p:nvSpPr>
            <p:cNvPr id="481286" name="Rectangle 6">
              <a:extLst>
                <a:ext uri="{FF2B5EF4-FFF2-40B4-BE49-F238E27FC236}">
                  <a16:creationId xmlns:a16="http://schemas.microsoft.com/office/drawing/2014/main" id="{D33AC8D6-C6CB-4B2D-A629-A268B8C65131}"/>
                </a:ext>
              </a:extLst>
            </p:cNvPr>
            <p:cNvSpPr>
              <a:spLocks noChangeArrowheads="1"/>
            </p:cNvSpPr>
            <p:nvPr/>
          </p:nvSpPr>
          <p:spPr bwMode="auto">
            <a:xfrm>
              <a:off x="2801" y="1968"/>
              <a:ext cx="1951"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段内地址</a:t>
              </a:r>
            </a:p>
          </p:txBody>
        </p:sp>
        <p:sp>
          <p:nvSpPr>
            <p:cNvPr id="481287" name="Rectangle 7">
              <a:extLst>
                <a:ext uri="{FF2B5EF4-FFF2-40B4-BE49-F238E27FC236}">
                  <a16:creationId xmlns:a16="http://schemas.microsoft.com/office/drawing/2014/main" id="{3D6CA2B6-7567-41DE-80AC-4D093589CCFD}"/>
                </a:ext>
              </a:extLst>
            </p:cNvPr>
            <p:cNvSpPr>
              <a:spLocks noChangeArrowheads="1"/>
            </p:cNvSpPr>
            <p:nvPr/>
          </p:nvSpPr>
          <p:spPr bwMode="auto">
            <a:xfrm>
              <a:off x="2801" y="2331"/>
              <a:ext cx="862"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页号</a:t>
              </a:r>
            </a:p>
          </p:txBody>
        </p:sp>
        <p:sp>
          <p:nvSpPr>
            <p:cNvPr id="481288" name="Rectangle 8">
              <a:extLst>
                <a:ext uri="{FF2B5EF4-FFF2-40B4-BE49-F238E27FC236}">
                  <a16:creationId xmlns:a16="http://schemas.microsoft.com/office/drawing/2014/main" id="{971D04BE-26AB-459B-9D19-D0FFAA8E0F63}"/>
                </a:ext>
              </a:extLst>
            </p:cNvPr>
            <p:cNvSpPr>
              <a:spLocks noChangeArrowheads="1"/>
            </p:cNvSpPr>
            <p:nvPr/>
          </p:nvSpPr>
          <p:spPr bwMode="auto">
            <a:xfrm>
              <a:off x="3663" y="2331"/>
              <a:ext cx="1089" cy="363"/>
            </a:xfrm>
            <a:prstGeom prst="rect">
              <a:avLst/>
            </a:prstGeom>
            <a:solidFill>
              <a:srgbClr val="FFFFCC"/>
            </a:solidFill>
            <a:ln w="38100">
              <a:solidFill>
                <a:srgbClr val="99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0" lang="zh-CN" altLang="en-US" b="1">
                  <a:solidFill>
                    <a:srgbClr val="990000"/>
                  </a:solidFill>
                  <a:latin typeface="Arial" panose="020B0604020202020204" pitchFamily="34" charset="0"/>
                </a:rPr>
                <a:t>页内地址</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2536" y="355595"/>
            <a:ext cx="5701478" cy="507831"/>
          </a:xfrm>
        </p:spPr>
        <p:txBody>
          <a:bodyPr/>
          <a:lstStyle/>
          <a:p>
            <a:r>
              <a:rPr lang="en-US" altLang="zh-CN" dirty="0">
                <a:latin typeface="华文楷体" panose="02010600040101010101" pitchFamily="2" charset="-122"/>
                <a:ea typeface="华文楷体" panose="02010600040101010101" pitchFamily="2" charset="-122"/>
              </a:rPr>
              <a:t>7.6</a:t>
            </a:r>
            <a:r>
              <a:rPr lang="zh-CN" altLang="zh-CN" dirty="0">
                <a:latin typeface="华文楷体" panose="02010600040101010101" pitchFamily="2" charset="-122"/>
                <a:ea typeface="华文楷体" panose="02010600040101010101" pitchFamily="2" charset="-122"/>
              </a:rPr>
              <a:t>段页式存储管理</a:t>
            </a:r>
          </a:p>
          <a:p>
            <a:endParaRPr lang="zh-CN" altLang="en-US" dirty="0">
              <a:latin typeface="华文楷体" panose="02010600040101010101" pitchFamily="2" charset="-122"/>
              <a:ea typeface="华文楷体" panose="02010600040101010101" pitchFamily="2" charset="-122"/>
            </a:endParaRPr>
          </a:p>
        </p:txBody>
      </p:sp>
      <p:sp>
        <p:nvSpPr>
          <p:cNvPr id="5" name="Text Placeholder 1"/>
          <p:cNvSpPr txBox="1">
            <a:spLocks/>
          </p:cNvSpPr>
          <p:nvPr/>
        </p:nvSpPr>
        <p:spPr>
          <a:xfrm>
            <a:off x="809689" y="1118136"/>
            <a:ext cx="5701478" cy="380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pPr>
            <a:r>
              <a:rPr lang="zh-CN" altLang="en-US" dirty="0">
                <a:solidFill>
                  <a:srgbClr val="6C0000"/>
                </a:solidFill>
                <a:latin typeface="Times New Roman" pitchFamily="18" charset="0"/>
                <a:ea typeface="DotumChe" pitchFamily="49" charset="-127"/>
              </a:rPr>
              <a:t>  </a:t>
            </a:r>
            <a:r>
              <a:rPr lang="zh-CN" altLang="zh-CN"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段页式管理的</a:t>
            </a:r>
            <a:r>
              <a:rPr lang="zh-CN" altLang="en-US" kern="0" dirty="0">
                <a:solidFill>
                  <a:srgbClr val="6C0000"/>
                </a:solidFill>
                <a:latin typeface="Times New Roman" panose="02020603050405020304" pitchFamily="18" charset="0"/>
                <a:ea typeface="宋体" panose="02010600030101010101" pitchFamily="2" charset="-122"/>
                <a:cs typeface="Times New Roman" panose="02020603050405020304" pitchFamily="18" charset="0"/>
              </a:rPr>
              <a:t>地址变换机构</a:t>
            </a:r>
            <a:endParaRPr lang="zh-CN" altLang="en-US" dirty="0">
              <a:solidFill>
                <a:srgbClr val="6C0000"/>
              </a:solidFill>
              <a:latin typeface="Times New Roman" pitchFamily="18" charset="0"/>
              <a:ea typeface="DotumChe" pitchFamily="49" charset="-127"/>
            </a:endParaRPr>
          </a:p>
        </p:txBody>
      </p:sp>
      <p:sp>
        <p:nvSpPr>
          <p:cNvPr id="6" name="矩形 5"/>
          <p:cNvSpPr/>
          <p:nvPr/>
        </p:nvSpPr>
        <p:spPr>
          <a:xfrm>
            <a:off x="809689" y="11600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Rectangle 10"/>
          <p:cNvSpPr>
            <a:spLocks noChangeArrowheads="1"/>
          </p:cNvSpPr>
          <p:nvPr/>
        </p:nvSpPr>
        <p:spPr bwMode="auto">
          <a:xfrm>
            <a:off x="79001" y="27476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2"/>
          <a:stretch>
            <a:fillRect/>
          </a:stretch>
        </p:blipFill>
        <p:spPr>
          <a:xfrm>
            <a:off x="419723" y="1572283"/>
            <a:ext cx="8004861" cy="4699527"/>
          </a:xfrm>
          <a:prstGeom prst="rect">
            <a:avLst/>
          </a:prstGeom>
        </p:spPr>
      </p:pic>
    </p:spTree>
    <p:extLst>
      <p:ext uri="{BB962C8B-B14F-4D97-AF65-F5344CB8AC3E}">
        <p14:creationId xmlns:p14="http://schemas.microsoft.com/office/powerpoint/2010/main" val="1413810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descr="Rectangle: Click to edit Master text styles&#10;Second level&#10;Third level&#10;Fourth level&#10;Fifth level">
            <a:extLst>
              <a:ext uri="{FF2B5EF4-FFF2-40B4-BE49-F238E27FC236}">
                <a16:creationId xmlns:a16="http://schemas.microsoft.com/office/drawing/2014/main" id="{F8778E35-864A-4F23-940F-4AB8D14C0777}"/>
              </a:ext>
            </a:extLst>
          </p:cNvPr>
          <p:cNvSpPr>
            <a:spLocks noGrp="1" noChangeArrowheads="1"/>
          </p:cNvSpPr>
          <p:nvPr>
            <p:ph type="body" idx="1"/>
          </p:nvPr>
        </p:nvSpPr>
        <p:spPr>
          <a:xfrm>
            <a:off x="863600" y="1966913"/>
            <a:ext cx="7608888" cy="4052887"/>
          </a:xfrm>
        </p:spPr>
        <p:txBody>
          <a:bodyPr/>
          <a:lstStyle/>
          <a:p>
            <a:r>
              <a:rPr lang="zh-CN" altLang="en-US"/>
              <a:t>段表：记录了每一段的页表始址和页表长度</a:t>
            </a:r>
          </a:p>
          <a:p>
            <a:r>
              <a:rPr lang="zh-CN" altLang="en-US"/>
              <a:t>页表：记录了逻辑页号与内存块号的对应关系（每一段有一个，一个程序可能有多个页表）</a:t>
            </a:r>
          </a:p>
          <a:p>
            <a:r>
              <a:rPr lang="zh-CN" altLang="en-US"/>
              <a:t>内存分配管理：同页式管理</a:t>
            </a:r>
          </a:p>
        </p:txBody>
      </p:sp>
      <p:sp>
        <p:nvSpPr>
          <p:cNvPr id="482307" name="Rectangle 3">
            <a:extLst>
              <a:ext uri="{FF2B5EF4-FFF2-40B4-BE49-F238E27FC236}">
                <a16:creationId xmlns:a16="http://schemas.microsoft.com/office/drawing/2014/main" id="{77E9467F-274D-4676-A00E-F1B02E4313DF}"/>
              </a:ext>
            </a:extLst>
          </p:cNvPr>
          <p:cNvSpPr>
            <a:spLocks noGrp="1" noChangeArrowheads="1"/>
          </p:cNvSpPr>
          <p:nvPr>
            <p:ph type="title"/>
          </p:nvPr>
        </p:nvSpPr>
        <p:spPr>
          <a:noFill/>
          <a:ln/>
        </p:spPr>
        <p:txBody>
          <a:bodyPr/>
          <a:lstStyle/>
          <a:p>
            <a:r>
              <a:rPr lang="zh-CN" altLang="en-US"/>
              <a:t>地址映射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9170" name="Group 2">
            <a:extLst>
              <a:ext uri="{FF2B5EF4-FFF2-40B4-BE49-F238E27FC236}">
                <a16:creationId xmlns:a16="http://schemas.microsoft.com/office/drawing/2014/main" id="{7B77CE68-A222-4308-9284-D0301816AF64}"/>
              </a:ext>
            </a:extLst>
          </p:cNvPr>
          <p:cNvGrpSpPr>
            <a:grpSpLocks/>
          </p:cNvGrpSpPr>
          <p:nvPr/>
        </p:nvGrpSpPr>
        <p:grpSpPr bwMode="auto">
          <a:xfrm>
            <a:off x="990600" y="1600200"/>
            <a:ext cx="7950200" cy="3886200"/>
            <a:chOff x="288" y="1008"/>
            <a:chExt cx="5008" cy="2448"/>
          </a:xfrm>
        </p:grpSpPr>
        <p:sp>
          <p:nvSpPr>
            <p:cNvPr id="519171" name="Text Box 3">
              <a:extLst>
                <a:ext uri="{FF2B5EF4-FFF2-40B4-BE49-F238E27FC236}">
                  <a16:creationId xmlns:a16="http://schemas.microsoft.com/office/drawing/2014/main" id="{412E78CC-8EA6-4EB9-9DA2-B0E9AE0E7273}"/>
                </a:ext>
              </a:extLst>
            </p:cNvPr>
            <p:cNvSpPr txBox="1">
              <a:spLocks noChangeArrowheads="1"/>
            </p:cNvSpPr>
            <p:nvPr/>
          </p:nvSpPr>
          <p:spPr bwMode="auto">
            <a:xfrm>
              <a:off x="812" y="1329"/>
              <a:ext cx="52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起始地址</a:t>
              </a:r>
            </a:p>
          </p:txBody>
        </p:sp>
        <p:sp>
          <p:nvSpPr>
            <p:cNvPr id="519172" name="Text Box 4">
              <a:extLst>
                <a:ext uri="{FF2B5EF4-FFF2-40B4-BE49-F238E27FC236}">
                  <a16:creationId xmlns:a16="http://schemas.microsoft.com/office/drawing/2014/main" id="{EC81A4D0-10BE-48D9-B206-D179BD986DDD}"/>
                </a:ext>
              </a:extLst>
            </p:cNvPr>
            <p:cNvSpPr txBox="1">
              <a:spLocks noChangeArrowheads="1"/>
            </p:cNvSpPr>
            <p:nvPr/>
          </p:nvSpPr>
          <p:spPr bwMode="auto">
            <a:xfrm>
              <a:off x="288" y="1329"/>
              <a:ext cx="52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段表长度</a:t>
              </a:r>
            </a:p>
          </p:txBody>
        </p:sp>
        <p:sp>
          <p:nvSpPr>
            <p:cNvPr id="519173" name="Text Box 5">
              <a:extLst>
                <a:ext uri="{FF2B5EF4-FFF2-40B4-BE49-F238E27FC236}">
                  <a16:creationId xmlns:a16="http://schemas.microsoft.com/office/drawing/2014/main" id="{5832C9CB-77BA-4E5B-9B94-3B1FE67DCD24}"/>
                </a:ext>
              </a:extLst>
            </p:cNvPr>
            <p:cNvSpPr txBox="1">
              <a:spLocks noChangeArrowheads="1"/>
            </p:cNvSpPr>
            <p:nvPr/>
          </p:nvSpPr>
          <p:spPr bwMode="auto">
            <a:xfrm>
              <a:off x="434" y="1079"/>
              <a:ext cx="8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段表地址寄存器</a:t>
              </a:r>
            </a:p>
          </p:txBody>
        </p:sp>
        <p:grpSp>
          <p:nvGrpSpPr>
            <p:cNvPr id="519174" name="Group 6">
              <a:extLst>
                <a:ext uri="{FF2B5EF4-FFF2-40B4-BE49-F238E27FC236}">
                  <a16:creationId xmlns:a16="http://schemas.microsoft.com/office/drawing/2014/main" id="{A6888956-B463-47D4-828C-104821527488}"/>
                </a:ext>
              </a:extLst>
            </p:cNvPr>
            <p:cNvGrpSpPr>
              <a:grpSpLocks/>
            </p:cNvGrpSpPr>
            <p:nvPr/>
          </p:nvGrpSpPr>
          <p:grpSpPr bwMode="auto">
            <a:xfrm>
              <a:off x="696" y="1792"/>
              <a:ext cx="1630" cy="856"/>
              <a:chOff x="5520" y="11357"/>
              <a:chExt cx="2240" cy="1128"/>
            </a:xfrm>
          </p:grpSpPr>
          <p:grpSp>
            <p:nvGrpSpPr>
              <p:cNvPr id="519175" name="Group 7">
                <a:extLst>
                  <a:ext uri="{FF2B5EF4-FFF2-40B4-BE49-F238E27FC236}">
                    <a16:creationId xmlns:a16="http://schemas.microsoft.com/office/drawing/2014/main" id="{44968450-C02A-4895-A209-79F4E085F211}"/>
                  </a:ext>
                </a:extLst>
              </p:cNvPr>
              <p:cNvGrpSpPr>
                <a:grpSpLocks/>
              </p:cNvGrpSpPr>
              <p:nvPr/>
            </p:nvGrpSpPr>
            <p:grpSpPr bwMode="auto">
              <a:xfrm>
                <a:off x="5520" y="11357"/>
                <a:ext cx="2240" cy="282"/>
                <a:chOff x="5520" y="11357"/>
                <a:chExt cx="2240" cy="282"/>
              </a:xfrm>
            </p:grpSpPr>
            <p:sp>
              <p:nvSpPr>
                <p:cNvPr id="519176" name="Text Box 8">
                  <a:extLst>
                    <a:ext uri="{FF2B5EF4-FFF2-40B4-BE49-F238E27FC236}">
                      <a16:creationId xmlns:a16="http://schemas.microsoft.com/office/drawing/2014/main" id="{72B88E8A-76E5-4C45-B735-9B6BD1E1602C}"/>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段号</a:t>
                  </a:r>
                </a:p>
              </p:txBody>
            </p:sp>
            <p:sp>
              <p:nvSpPr>
                <p:cNvPr id="519177" name="Text Box 9">
                  <a:extLst>
                    <a:ext uri="{FF2B5EF4-FFF2-40B4-BE49-F238E27FC236}">
                      <a16:creationId xmlns:a16="http://schemas.microsoft.com/office/drawing/2014/main" id="{D9D5314F-F802-419B-A3D4-30CC27EAB417}"/>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178" name="Text Box 10">
                  <a:extLst>
                    <a:ext uri="{FF2B5EF4-FFF2-40B4-BE49-F238E27FC236}">
                      <a16:creationId xmlns:a16="http://schemas.microsoft.com/office/drawing/2014/main" id="{B561E43A-3D68-4D7B-92EE-BF0E2F054624}"/>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页表长度</a:t>
                  </a:r>
                </a:p>
              </p:txBody>
            </p:sp>
            <p:sp>
              <p:nvSpPr>
                <p:cNvPr id="519179" name="Text Box 11">
                  <a:extLst>
                    <a:ext uri="{FF2B5EF4-FFF2-40B4-BE49-F238E27FC236}">
                      <a16:creationId xmlns:a16="http://schemas.microsoft.com/office/drawing/2014/main" id="{5DFFDB0C-E6A8-46EA-A765-9397451ED350}"/>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起始地址</a:t>
                  </a:r>
                </a:p>
              </p:txBody>
            </p:sp>
          </p:grpSp>
          <p:grpSp>
            <p:nvGrpSpPr>
              <p:cNvPr id="519180" name="Group 12">
                <a:extLst>
                  <a:ext uri="{FF2B5EF4-FFF2-40B4-BE49-F238E27FC236}">
                    <a16:creationId xmlns:a16="http://schemas.microsoft.com/office/drawing/2014/main" id="{DE7E20BA-01C0-4625-B4F2-30A7ABCF57BE}"/>
                  </a:ext>
                </a:extLst>
              </p:cNvPr>
              <p:cNvGrpSpPr>
                <a:grpSpLocks/>
              </p:cNvGrpSpPr>
              <p:nvPr/>
            </p:nvGrpSpPr>
            <p:grpSpPr bwMode="auto">
              <a:xfrm>
                <a:off x="5520" y="11639"/>
                <a:ext cx="2240" cy="282"/>
                <a:chOff x="5520" y="11357"/>
                <a:chExt cx="2240" cy="282"/>
              </a:xfrm>
            </p:grpSpPr>
            <p:sp>
              <p:nvSpPr>
                <p:cNvPr id="519181" name="Text Box 13">
                  <a:extLst>
                    <a:ext uri="{FF2B5EF4-FFF2-40B4-BE49-F238E27FC236}">
                      <a16:creationId xmlns:a16="http://schemas.microsoft.com/office/drawing/2014/main" id="{84065D70-3B73-453A-A003-56ED0836EDC1}"/>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182" name="Text Box 14">
                  <a:extLst>
                    <a:ext uri="{FF2B5EF4-FFF2-40B4-BE49-F238E27FC236}">
                      <a16:creationId xmlns:a16="http://schemas.microsoft.com/office/drawing/2014/main" id="{F22F12E1-3DDD-463F-A330-FF7FFD604258}"/>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83" name="Text Box 15">
                  <a:extLst>
                    <a:ext uri="{FF2B5EF4-FFF2-40B4-BE49-F238E27FC236}">
                      <a16:creationId xmlns:a16="http://schemas.microsoft.com/office/drawing/2014/main" id="{37687ED1-1F0A-49DA-BCC1-A25E6F61A247}"/>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4</a:t>
                  </a:r>
                </a:p>
              </p:txBody>
            </p:sp>
            <p:sp>
              <p:nvSpPr>
                <p:cNvPr id="519184" name="Text Box 16">
                  <a:extLst>
                    <a:ext uri="{FF2B5EF4-FFF2-40B4-BE49-F238E27FC236}">
                      <a16:creationId xmlns:a16="http://schemas.microsoft.com/office/drawing/2014/main" id="{07D0AD7B-28D9-487A-A43D-72200DDC0273}"/>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1024</a:t>
                  </a:r>
                </a:p>
              </p:txBody>
            </p:sp>
          </p:grpSp>
          <p:grpSp>
            <p:nvGrpSpPr>
              <p:cNvPr id="519185" name="Group 17">
                <a:extLst>
                  <a:ext uri="{FF2B5EF4-FFF2-40B4-BE49-F238E27FC236}">
                    <a16:creationId xmlns:a16="http://schemas.microsoft.com/office/drawing/2014/main" id="{50A61E24-EBEE-4FD5-903B-AEB8E37FB98E}"/>
                  </a:ext>
                </a:extLst>
              </p:cNvPr>
              <p:cNvGrpSpPr>
                <a:grpSpLocks/>
              </p:cNvGrpSpPr>
              <p:nvPr/>
            </p:nvGrpSpPr>
            <p:grpSpPr bwMode="auto">
              <a:xfrm>
                <a:off x="5520" y="11921"/>
                <a:ext cx="2240" cy="282"/>
                <a:chOff x="5520" y="11357"/>
                <a:chExt cx="2240" cy="282"/>
              </a:xfrm>
            </p:grpSpPr>
            <p:sp>
              <p:nvSpPr>
                <p:cNvPr id="519186" name="Text Box 18">
                  <a:extLst>
                    <a:ext uri="{FF2B5EF4-FFF2-40B4-BE49-F238E27FC236}">
                      <a16:creationId xmlns:a16="http://schemas.microsoft.com/office/drawing/2014/main" id="{F52268C9-3271-4A1E-BFCC-CD633160E213}"/>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187" name="Text Box 19">
                  <a:extLst>
                    <a:ext uri="{FF2B5EF4-FFF2-40B4-BE49-F238E27FC236}">
                      <a16:creationId xmlns:a16="http://schemas.microsoft.com/office/drawing/2014/main" id="{9538F3D1-B8D5-4B85-8F45-2CF4558E9B9A}"/>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88" name="Text Box 20">
                  <a:extLst>
                    <a:ext uri="{FF2B5EF4-FFF2-40B4-BE49-F238E27FC236}">
                      <a16:creationId xmlns:a16="http://schemas.microsoft.com/office/drawing/2014/main" id="{B5C5A699-6C2D-4323-A7FA-A94EF1D16BFA}"/>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7</a:t>
                  </a:r>
                </a:p>
              </p:txBody>
            </p:sp>
            <p:sp>
              <p:nvSpPr>
                <p:cNvPr id="519189" name="Text Box 21">
                  <a:extLst>
                    <a:ext uri="{FF2B5EF4-FFF2-40B4-BE49-F238E27FC236}">
                      <a16:creationId xmlns:a16="http://schemas.microsoft.com/office/drawing/2014/main" id="{EE69A947-2C0F-4E02-B0FA-628A28BE2C5A}"/>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1028</a:t>
                  </a:r>
                </a:p>
              </p:txBody>
            </p:sp>
          </p:grpSp>
          <p:grpSp>
            <p:nvGrpSpPr>
              <p:cNvPr id="519190" name="Group 22">
                <a:extLst>
                  <a:ext uri="{FF2B5EF4-FFF2-40B4-BE49-F238E27FC236}">
                    <a16:creationId xmlns:a16="http://schemas.microsoft.com/office/drawing/2014/main" id="{6AE98AFD-DB9B-49C7-B0A9-F9DAE1614EF7}"/>
                  </a:ext>
                </a:extLst>
              </p:cNvPr>
              <p:cNvGrpSpPr>
                <a:grpSpLocks/>
              </p:cNvGrpSpPr>
              <p:nvPr/>
            </p:nvGrpSpPr>
            <p:grpSpPr bwMode="auto">
              <a:xfrm>
                <a:off x="5520" y="12203"/>
                <a:ext cx="2240" cy="282"/>
                <a:chOff x="5520" y="11357"/>
                <a:chExt cx="2240" cy="282"/>
              </a:xfrm>
            </p:grpSpPr>
            <p:sp>
              <p:nvSpPr>
                <p:cNvPr id="519191" name="Text Box 23">
                  <a:extLst>
                    <a:ext uri="{FF2B5EF4-FFF2-40B4-BE49-F238E27FC236}">
                      <a16:creationId xmlns:a16="http://schemas.microsoft.com/office/drawing/2014/main" id="{74AE0DF9-FD04-4D6A-A84E-064EBDA93D03}"/>
                    </a:ext>
                  </a:extLst>
                </p:cNvPr>
                <p:cNvSpPr txBox="1">
                  <a:spLocks noChangeArrowheads="1"/>
                </p:cNvSpPr>
                <p:nvPr/>
              </p:nvSpPr>
              <p:spPr bwMode="auto">
                <a:xfrm>
                  <a:off x="55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192" name="Text Box 24">
                  <a:extLst>
                    <a:ext uri="{FF2B5EF4-FFF2-40B4-BE49-F238E27FC236}">
                      <a16:creationId xmlns:a16="http://schemas.microsoft.com/office/drawing/2014/main" id="{32B081AA-46AE-450A-A212-566572EFE49F}"/>
                    </a:ext>
                  </a:extLst>
                </p:cNvPr>
                <p:cNvSpPr txBox="1">
                  <a:spLocks noChangeArrowheads="1"/>
                </p:cNvSpPr>
                <p:nvPr/>
              </p:nvSpPr>
              <p:spPr bwMode="auto">
                <a:xfrm>
                  <a:off x="5920" y="11357"/>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193" name="Text Box 25">
                  <a:extLst>
                    <a:ext uri="{FF2B5EF4-FFF2-40B4-BE49-F238E27FC236}">
                      <a16:creationId xmlns:a16="http://schemas.microsoft.com/office/drawing/2014/main" id="{C127D780-1945-4A3B-84E3-5AC6B090E283}"/>
                    </a:ext>
                  </a:extLst>
                </p:cNvPr>
                <p:cNvSpPr txBox="1">
                  <a:spLocks noChangeArrowheads="1"/>
                </p:cNvSpPr>
                <p:nvPr/>
              </p:nvSpPr>
              <p:spPr bwMode="auto">
                <a:xfrm>
                  <a:off x="6320" y="11357"/>
                  <a:ext cx="76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a:t>
                  </a:r>
                </a:p>
              </p:txBody>
            </p:sp>
            <p:sp>
              <p:nvSpPr>
                <p:cNvPr id="519194" name="Text Box 26">
                  <a:extLst>
                    <a:ext uri="{FF2B5EF4-FFF2-40B4-BE49-F238E27FC236}">
                      <a16:creationId xmlns:a16="http://schemas.microsoft.com/office/drawing/2014/main" id="{2728B856-C471-4093-9AD9-89D860DE33FE}"/>
                    </a:ext>
                  </a:extLst>
                </p:cNvPr>
                <p:cNvSpPr txBox="1">
                  <a:spLocks noChangeArrowheads="1"/>
                </p:cNvSpPr>
                <p:nvPr/>
              </p:nvSpPr>
              <p:spPr bwMode="auto">
                <a:xfrm>
                  <a:off x="7080" y="11357"/>
                  <a:ext cx="68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1031</a:t>
                  </a:r>
                </a:p>
              </p:txBody>
            </p:sp>
          </p:grpSp>
        </p:grpSp>
        <p:sp>
          <p:nvSpPr>
            <p:cNvPr id="519195" name="Text Box 27">
              <a:extLst>
                <a:ext uri="{FF2B5EF4-FFF2-40B4-BE49-F238E27FC236}">
                  <a16:creationId xmlns:a16="http://schemas.microsoft.com/office/drawing/2014/main" id="{EC10803C-C441-4177-A74D-BB817C47D8D6}"/>
                </a:ext>
              </a:extLst>
            </p:cNvPr>
            <p:cNvSpPr txBox="1">
              <a:spLocks noChangeArrowheads="1"/>
            </p:cNvSpPr>
            <p:nvPr/>
          </p:nvSpPr>
          <p:spPr bwMode="auto">
            <a:xfrm>
              <a:off x="1162" y="2655"/>
              <a:ext cx="52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段表</a:t>
              </a:r>
            </a:p>
          </p:txBody>
        </p:sp>
        <p:grpSp>
          <p:nvGrpSpPr>
            <p:cNvPr id="519196" name="Group 28">
              <a:extLst>
                <a:ext uri="{FF2B5EF4-FFF2-40B4-BE49-F238E27FC236}">
                  <a16:creationId xmlns:a16="http://schemas.microsoft.com/office/drawing/2014/main" id="{7E4472ED-EE15-4822-A71B-2715B296B8B7}"/>
                </a:ext>
              </a:extLst>
            </p:cNvPr>
            <p:cNvGrpSpPr>
              <a:grpSpLocks/>
            </p:cNvGrpSpPr>
            <p:nvPr/>
          </p:nvGrpSpPr>
          <p:grpSpPr bwMode="auto">
            <a:xfrm>
              <a:off x="2908" y="1044"/>
              <a:ext cx="1020" cy="1069"/>
              <a:chOff x="8680" y="11028"/>
              <a:chExt cx="1400" cy="1410"/>
            </a:xfrm>
          </p:grpSpPr>
          <p:grpSp>
            <p:nvGrpSpPr>
              <p:cNvPr id="519197" name="Group 29">
                <a:extLst>
                  <a:ext uri="{FF2B5EF4-FFF2-40B4-BE49-F238E27FC236}">
                    <a16:creationId xmlns:a16="http://schemas.microsoft.com/office/drawing/2014/main" id="{5E1DEA27-21CA-45EE-A473-8484A62DAFA0}"/>
                  </a:ext>
                </a:extLst>
              </p:cNvPr>
              <p:cNvGrpSpPr>
                <a:grpSpLocks/>
              </p:cNvGrpSpPr>
              <p:nvPr/>
            </p:nvGrpSpPr>
            <p:grpSpPr bwMode="auto">
              <a:xfrm>
                <a:off x="8680" y="11028"/>
                <a:ext cx="1400" cy="282"/>
                <a:chOff x="8680" y="11028"/>
                <a:chExt cx="1400" cy="282"/>
              </a:xfrm>
            </p:grpSpPr>
            <p:sp>
              <p:nvSpPr>
                <p:cNvPr id="519198" name="Text Box 30">
                  <a:extLst>
                    <a:ext uri="{FF2B5EF4-FFF2-40B4-BE49-F238E27FC236}">
                      <a16:creationId xmlns:a16="http://schemas.microsoft.com/office/drawing/2014/main" id="{C0E4E37C-D93C-4C72-A8A1-997058C951B1}"/>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页号</a:t>
                  </a:r>
                </a:p>
              </p:txBody>
            </p:sp>
            <p:sp>
              <p:nvSpPr>
                <p:cNvPr id="519199" name="Text Box 31">
                  <a:extLst>
                    <a:ext uri="{FF2B5EF4-FFF2-40B4-BE49-F238E27FC236}">
                      <a16:creationId xmlns:a16="http://schemas.microsoft.com/office/drawing/2014/main" id="{0AF04F4A-8E08-4CAB-B82C-FE77C4FEAEEA}"/>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00" name="Text Box 32">
                  <a:extLst>
                    <a:ext uri="{FF2B5EF4-FFF2-40B4-BE49-F238E27FC236}">
                      <a16:creationId xmlns:a16="http://schemas.microsoft.com/office/drawing/2014/main" id="{57256FAA-40F0-436B-8EC8-1B51811D048C}"/>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页面号</a:t>
                  </a:r>
                </a:p>
              </p:txBody>
            </p:sp>
          </p:grpSp>
          <p:grpSp>
            <p:nvGrpSpPr>
              <p:cNvPr id="519201" name="Group 33">
                <a:extLst>
                  <a:ext uri="{FF2B5EF4-FFF2-40B4-BE49-F238E27FC236}">
                    <a16:creationId xmlns:a16="http://schemas.microsoft.com/office/drawing/2014/main" id="{B302A0D3-4866-422B-88DD-8E0D4D4C5141}"/>
                  </a:ext>
                </a:extLst>
              </p:cNvPr>
              <p:cNvGrpSpPr>
                <a:grpSpLocks/>
              </p:cNvGrpSpPr>
              <p:nvPr/>
            </p:nvGrpSpPr>
            <p:grpSpPr bwMode="auto">
              <a:xfrm>
                <a:off x="8680" y="11310"/>
                <a:ext cx="1400" cy="282"/>
                <a:chOff x="8680" y="11028"/>
                <a:chExt cx="1400" cy="282"/>
              </a:xfrm>
            </p:grpSpPr>
            <p:sp>
              <p:nvSpPr>
                <p:cNvPr id="519202" name="Text Box 34">
                  <a:extLst>
                    <a:ext uri="{FF2B5EF4-FFF2-40B4-BE49-F238E27FC236}">
                      <a16:creationId xmlns:a16="http://schemas.microsoft.com/office/drawing/2014/main" id="{26D58925-8DB7-4093-AA44-8D0A3922980E}"/>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203" name="Text Box 35">
                  <a:extLst>
                    <a:ext uri="{FF2B5EF4-FFF2-40B4-BE49-F238E27FC236}">
                      <a16:creationId xmlns:a16="http://schemas.microsoft.com/office/drawing/2014/main" id="{CCDD00E3-84E8-4759-873E-BBAF3A5724A9}"/>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04" name="Text Box 36">
                  <a:extLst>
                    <a:ext uri="{FF2B5EF4-FFF2-40B4-BE49-F238E27FC236}">
                      <a16:creationId xmlns:a16="http://schemas.microsoft.com/office/drawing/2014/main" id="{64C75872-1CF4-4D88-A5CE-D4970ECFB14B}"/>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6</a:t>
                  </a:r>
                </a:p>
              </p:txBody>
            </p:sp>
          </p:grpSp>
          <p:grpSp>
            <p:nvGrpSpPr>
              <p:cNvPr id="519205" name="Group 37">
                <a:extLst>
                  <a:ext uri="{FF2B5EF4-FFF2-40B4-BE49-F238E27FC236}">
                    <a16:creationId xmlns:a16="http://schemas.microsoft.com/office/drawing/2014/main" id="{D8BD4F78-9C37-4534-9C6B-BBA374DF97FD}"/>
                  </a:ext>
                </a:extLst>
              </p:cNvPr>
              <p:cNvGrpSpPr>
                <a:grpSpLocks/>
              </p:cNvGrpSpPr>
              <p:nvPr/>
            </p:nvGrpSpPr>
            <p:grpSpPr bwMode="auto">
              <a:xfrm>
                <a:off x="8680" y="11592"/>
                <a:ext cx="1400" cy="282"/>
                <a:chOff x="8680" y="11028"/>
                <a:chExt cx="1400" cy="282"/>
              </a:xfrm>
            </p:grpSpPr>
            <p:sp>
              <p:nvSpPr>
                <p:cNvPr id="519206" name="Text Box 38">
                  <a:extLst>
                    <a:ext uri="{FF2B5EF4-FFF2-40B4-BE49-F238E27FC236}">
                      <a16:creationId xmlns:a16="http://schemas.microsoft.com/office/drawing/2014/main" id="{D7145885-A6A4-42C2-9ED8-B3C94A53D79E}"/>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207" name="Text Box 39">
                  <a:extLst>
                    <a:ext uri="{FF2B5EF4-FFF2-40B4-BE49-F238E27FC236}">
                      <a16:creationId xmlns:a16="http://schemas.microsoft.com/office/drawing/2014/main" id="{B9FFAFD9-D107-481A-AA7E-5CCCD0B3FBE7}"/>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08" name="Text Box 40">
                  <a:extLst>
                    <a:ext uri="{FF2B5EF4-FFF2-40B4-BE49-F238E27FC236}">
                      <a16:creationId xmlns:a16="http://schemas.microsoft.com/office/drawing/2014/main" id="{6DE9DB1D-8D0C-458C-846E-B401F22061A4}"/>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9</a:t>
                  </a:r>
                </a:p>
              </p:txBody>
            </p:sp>
          </p:grpSp>
          <p:grpSp>
            <p:nvGrpSpPr>
              <p:cNvPr id="519209" name="Group 41">
                <a:extLst>
                  <a:ext uri="{FF2B5EF4-FFF2-40B4-BE49-F238E27FC236}">
                    <a16:creationId xmlns:a16="http://schemas.microsoft.com/office/drawing/2014/main" id="{FBD90D6D-7F02-4762-9E0D-C1C6661E4842}"/>
                  </a:ext>
                </a:extLst>
              </p:cNvPr>
              <p:cNvGrpSpPr>
                <a:grpSpLocks/>
              </p:cNvGrpSpPr>
              <p:nvPr/>
            </p:nvGrpSpPr>
            <p:grpSpPr bwMode="auto">
              <a:xfrm>
                <a:off x="8680" y="11874"/>
                <a:ext cx="1400" cy="282"/>
                <a:chOff x="8680" y="11028"/>
                <a:chExt cx="1400" cy="282"/>
              </a:xfrm>
            </p:grpSpPr>
            <p:sp>
              <p:nvSpPr>
                <p:cNvPr id="519210" name="Text Box 42">
                  <a:extLst>
                    <a:ext uri="{FF2B5EF4-FFF2-40B4-BE49-F238E27FC236}">
                      <a16:creationId xmlns:a16="http://schemas.microsoft.com/office/drawing/2014/main" id="{21275B9F-9DEC-4ACB-AB22-1182FB99447F}"/>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211" name="Text Box 43">
                  <a:extLst>
                    <a:ext uri="{FF2B5EF4-FFF2-40B4-BE49-F238E27FC236}">
                      <a16:creationId xmlns:a16="http://schemas.microsoft.com/office/drawing/2014/main" id="{0C07245E-C57E-4FB8-9EB4-55A46509366E}"/>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12" name="Text Box 44">
                  <a:extLst>
                    <a:ext uri="{FF2B5EF4-FFF2-40B4-BE49-F238E27FC236}">
                      <a16:creationId xmlns:a16="http://schemas.microsoft.com/office/drawing/2014/main" id="{8A65E5EB-E689-4C6E-82A8-9C6CA2CF759A}"/>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4</a:t>
                  </a:r>
                </a:p>
              </p:txBody>
            </p:sp>
          </p:grpSp>
          <p:grpSp>
            <p:nvGrpSpPr>
              <p:cNvPr id="519213" name="Group 45">
                <a:extLst>
                  <a:ext uri="{FF2B5EF4-FFF2-40B4-BE49-F238E27FC236}">
                    <a16:creationId xmlns:a16="http://schemas.microsoft.com/office/drawing/2014/main" id="{DCD860B9-C186-45A9-83D3-13E6E9E91CD1}"/>
                  </a:ext>
                </a:extLst>
              </p:cNvPr>
              <p:cNvGrpSpPr>
                <a:grpSpLocks/>
              </p:cNvGrpSpPr>
              <p:nvPr/>
            </p:nvGrpSpPr>
            <p:grpSpPr bwMode="auto">
              <a:xfrm>
                <a:off x="8680" y="12156"/>
                <a:ext cx="1400" cy="282"/>
                <a:chOff x="8680" y="11028"/>
                <a:chExt cx="1400" cy="282"/>
              </a:xfrm>
            </p:grpSpPr>
            <p:sp>
              <p:nvSpPr>
                <p:cNvPr id="519214" name="Text Box 46">
                  <a:extLst>
                    <a:ext uri="{FF2B5EF4-FFF2-40B4-BE49-F238E27FC236}">
                      <a16:creationId xmlns:a16="http://schemas.microsoft.com/office/drawing/2014/main" id="{23ACEBF8-AA56-428A-B0C5-E7877FC6AE0A}"/>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a:t>
                  </a:r>
                </a:p>
              </p:txBody>
            </p:sp>
            <p:sp>
              <p:nvSpPr>
                <p:cNvPr id="519215" name="Text Box 47">
                  <a:extLst>
                    <a:ext uri="{FF2B5EF4-FFF2-40B4-BE49-F238E27FC236}">
                      <a16:creationId xmlns:a16="http://schemas.microsoft.com/office/drawing/2014/main" id="{35F1A194-08BB-4EDD-9C9E-38FE53E94CA9}"/>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16" name="Text Box 48">
                  <a:extLst>
                    <a:ext uri="{FF2B5EF4-FFF2-40B4-BE49-F238E27FC236}">
                      <a16:creationId xmlns:a16="http://schemas.microsoft.com/office/drawing/2014/main" id="{4C49952D-A8A1-40DA-89D7-AE9AFD5542EE}"/>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12</a:t>
                  </a:r>
                </a:p>
              </p:txBody>
            </p:sp>
          </p:grpSp>
        </p:grpSp>
        <p:sp>
          <p:nvSpPr>
            <p:cNvPr id="519217" name="Text Box 49">
              <a:extLst>
                <a:ext uri="{FF2B5EF4-FFF2-40B4-BE49-F238E27FC236}">
                  <a16:creationId xmlns:a16="http://schemas.microsoft.com/office/drawing/2014/main" id="{7697E710-74A9-4CA8-AE65-5AA81E4281C7}"/>
                </a:ext>
              </a:extLst>
            </p:cNvPr>
            <p:cNvSpPr txBox="1">
              <a:spLocks noChangeArrowheads="1"/>
            </p:cNvSpPr>
            <p:nvPr/>
          </p:nvSpPr>
          <p:spPr bwMode="auto">
            <a:xfrm>
              <a:off x="3083" y="2138"/>
              <a:ext cx="845"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第0段页表</a:t>
              </a:r>
            </a:p>
          </p:txBody>
        </p:sp>
        <p:grpSp>
          <p:nvGrpSpPr>
            <p:cNvPr id="519218" name="Group 50">
              <a:extLst>
                <a:ext uri="{FF2B5EF4-FFF2-40B4-BE49-F238E27FC236}">
                  <a16:creationId xmlns:a16="http://schemas.microsoft.com/office/drawing/2014/main" id="{9E681C2C-3F79-4E67-AA33-C7DED3067446}"/>
                </a:ext>
              </a:extLst>
            </p:cNvPr>
            <p:cNvGrpSpPr>
              <a:grpSpLocks/>
            </p:cNvGrpSpPr>
            <p:nvPr/>
          </p:nvGrpSpPr>
          <p:grpSpPr bwMode="auto">
            <a:xfrm>
              <a:off x="2908" y="2363"/>
              <a:ext cx="1020" cy="856"/>
              <a:chOff x="8720" y="12861"/>
              <a:chExt cx="1400" cy="1128"/>
            </a:xfrm>
          </p:grpSpPr>
          <p:grpSp>
            <p:nvGrpSpPr>
              <p:cNvPr id="519219" name="Group 51">
                <a:extLst>
                  <a:ext uri="{FF2B5EF4-FFF2-40B4-BE49-F238E27FC236}">
                    <a16:creationId xmlns:a16="http://schemas.microsoft.com/office/drawing/2014/main" id="{2CC8B7AB-0800-43EB-80B1-253CDA848CC7}"/>
                  </a:ext>
                </a:extLst>
              </p:cNvPr>
              <p:cNvGrpSpPr>
                <a:grpSpLocks/>
              </p:cNvGrpSpPr>
              <p:nvPr/>
            </p:nvGrpSpPr>
            <p:grpSpPr bwMode="auto">
              <a:xfrm>
                <a:off x="8720" y="12861"/>
                <a:ext cx="1400" cy="282"/>
                <a:chOff x="8680" y="11028"/>
                <a:chExt cx="1400" cy="282"/>
              </a:xfrm>
            </p:grpSpPr>
            <p:sp>
              <p:nvSpPr>
                <p:cNvPr id="519220" name="Text Box 52">
                  <a:extLst>
                    <a:ext uri="{FF2B5EF4-FFF2-40B4-BE49-F238E27FC236}">
                      <a16:creationId xmlns:a16="http://schemas.microsoft.com/office/drawing/2014/main" id="{7E9DDA7C-5313-4941-9B26-98679349778B}"/>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页号</a:t>
                  </a:r>
                </a:p>
              </p:txBody>
            </p:sp>
            <p:sp>
              <p:nvSpPr>
                <p:cNvPr id="519221" name="Text Box 53">
                  <a:extLst>
                    <a:ext uri="{FF2B5EF4-FFF2-40B4-BE49-F238E27FC236}">
                      <a16:creationId xmlns:a16="http://schemas.microsoft.com/office/drawing/2014/main" id="{268E220C-BDFD-4C05-9251-F651DF5C3632}"/>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22" name="Text Box 54">
                  <a:extLst>
                    <a:ext uri="{FF2B5EF4-FFF2-40B4-BE49-F238E27FC236}">
                      <a16:creationId xmlns:a16="http://schemas.microsoft.com/office/drawing/2014/main" id="{D7C72106-765E-4706-8370-258E08C2142E}"/>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页面号</a:t>
                  </a:r>
                </a:p>
              </p:txBody>
            </p:sp>
          </p:grpSp>
          <p:grpSp>
            <p:nvGrpSpPr>
              <p:cNvPr id="519223" name="Group 55">
                <a:extLst>
                  <a:ext uri="{FF2B5EF4-FFF2-40B4-BE49-F238E27FC236}">
                    <a16:creationId xmlns:a16="http://schemas.microsoft.com/office/drawing/2014/main" id="{E9D4F552-1FF0-4639-BFBF-0F3960E63765}"/>
                  </a:ext>
                </a:extLst>
              </p:cNvPr>
              <p:cNvGrpSpPr>
                <a:grpSpLocks/>
              </p:cNvGrpSpPr>
              <p:nvPr/>
            </p:nvGrpSpPr>
            <p:grpSpPr bwMode="auto">
              <a:xfrm>
                <a:off x="8720" y="13143"/>
                <a:ext cx="1400" cy="282"/>
                <a:chOff x="8680" y="11028"/>
                <a:chExt cx="1400" cy="282"/>
              </a:xfrm>
            </p:grpSpPr>
            <p:sp>
              <p:nvSpPr>
                <p:cNvPr id="519224" name="Text Box 56">
                  <a:extLst>
                    <a:ext uri="{FF2B5EF4-FFF2-40B4-BE49-F238E27FC236}">
                      <a16:creationId xmlns:a16="http://schemas.microsoft.com/office/drawing/2014/main" id="{68A95A03-59D1-4309-B297-A8E50FB8A250}"/>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0</a:t>
                  </a:r>
                </a:p>
              </p:txBody>
            </p:sp>
            <p:sp>
              <p:nvSpPr>
                <p:cNvPr id="519225" name="Text Box 57">
                  <a:extLst>
                    <a:ext uri="{FF2B5EF4-FFF2-40B4-BE49-F238E27FC236}">
                      <a16:creationId xmlns:a16="http://schemas.microsoft.com/office/drawing/2014/main" id="{1AD62D39-64D3-4763-BC2D-33D87D295007}"/>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26" name="Text Box 58">
                  <a:extLst>
                    <a:ext uri="{FF2B5EF4-FFF2-40B4-BE49-F238E27FC236}">
                      <a16:creationId xmlns:a16="http://schemas.microsoft.com/office/drawing/2014/main" id="{237294F5-1FD4-4C4B-A775-96FCDC774296}"/>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32</a:t>
                  </a:r>
                </a:p>
              </p:txBody>
            </p:sp>
          </p:grpSp>
          <p:grpSp>
            <p:nvGrpSpPr>
              <p:cNvPr id="519227" name="Group 59">
                <a:extLst>
                  <a:ext uri="{FF2B5EF4-FFF2-40B4-BE49-F238E27FC236}">
                    <a16:creationId xmlns:a16="http://schemas.microsoft.com/office/drawing/2014/main" id="{B09EF1F2-16FF-4A6E-81E5-A5D254EA44B3}"/>
                  </a:ext>
                </a:extLst>
              </p:cNvPr>
              <p:cNvGrpSpPr>
                <a:grpSpLocks/>
              </p:cNvGrpSpPr>
              <p:nvPr/>
            </p:nvGrpSpPr>
            <p:grpSpPr bwMode="auto">
              <a:xfrm>
                <a:off x="8720" y="13425"/>
                <a:ext cx="1400" cy="282"/>
                <a:chOff x="8680" y="11028"/>
                <a:chExt cx="1400" cy="282"/>
              </a:xfrm>
            </p:grpSpPr>
            <p:sp>
              <p:nvSpPr>
                <p:cNvPr id="519228" name="Text Box 60">
                  <a:extLst>
                    <a:ext uri="{FF2B5EF4-FFF2-40B4-BE49-F238E27FC236}">
                      <a16:creationId xmlns:a16="http://schemas.microsoft.com/office/drawing/2014/main" id="{1CE9966F-B1DF-4483-B1C7-5E55F0833872}"/>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1</a:t>
                  </a:r>
                </a:p>
              </p:txBody>
            </p:sp>
            <p:sp>
              <p:nvSpPr>
                <p:cNvPr id="519229" name="Text Box 61">
                  <a:extLst>
                    <a:ext uri="{FF2B5EF4-FFF2-40B4-BE49-F238E27FC236}">
                      <a16:creationId xmlns:a16="http://schemas.microsoft.com/office/drawing/2014/main" id="{3FA5E5F8-AAEB-48C9-943C-7689ECA7D201}"/>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30" name="Text Box 62">
                  <a:extLst>
                    <a:ext uri="{FF2B5EF4-FFF2-40B4-BE49-F238E27FC236}">
                      <a16:creationId xmlns:a16="http://schemas.microsoft.com/office/drawing/2014/main" id="{00A6530D-44C4-4679-93BE-6A49A40A1750}"/>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grpSp>
          <p:grpSp>
            <p:nvGrpSpPr>
              <p:cNvPr id="519231" name="Group 63">
                <a:extLst>
                  <a:ext uri="{FF2B5EF4-FFF2-40B4-BE49-F238E27FC236}">
                    <a16:creationId xmlns:a16="http://schemas.microsoft.com/office/drawing/2014/main" id="{D2C6A330-78D0-4DDB-AC48-D623060A3E28}"/>
                  </a:ext>
                </a:extLst>
              </p:cNvPr>
              <p:cNvGrpSpPr>
                <a:grpSpLocks/>
              </p:cNvGrpSpPr>
              <p:nvPr/>
            </p:nvGrpSpPr>
            <p:grpSpPr bwMode="auto">
              <a:xfrm>
                <a:off x="8720" y="13707"/>
                <a:ext cx="1400" cy="282"/>
                <a:chOff x="8680" y="11028"/>
                <a:chExt cx="1400" cy="282"/>
              </a:xfrm>
            </p:grpSpPr>
            <p:sp>
              <p:nvSpPr>
                <p:cNvPr id="519232" name="Text Box 64">
                  <a:extLst>
                    <a:ext uri="{FF2B5EF4-FFF2-40B4-BE49-F238E27FC236}">
                      <a16:creationId xmlns:a16="http://schemas.microsoft.com/office/drawing/2014/main" id="{13D7CAA9-4A1E-4401-8D23-545AF9DC4D05}"/>
                    </a:ext>
                  </a:extLst>
                </p:cNvPr>
                <p:cNvSpPr txBox="1">
                  <a:spLocks noChangeArrowheads="1"/>
                </p:cNvSpPr>
                <p:nvPr/>
              </p:nvSpPr>
              <p:spPr bwMode="auto">
                <a:xfrm>
                  <a:off x="86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2</a:t>
                  </a:r>
                </a:p>
              </p:txBody>
            </p:sp>
            <p:sp>
              <p:nvSpPr>
                <p:cNvPr id="519233" name="Text Box 65">
                  <a:extLst>
                    <a:ext uri="{FF2B5EF4-FFF2-40B4-BE49-F238E27FC236}">
                      <a16:creationId xmlns:a16="http://schemas.microsoft.com/office/drawing/2014/main" id="{C1FC7731-983A-43D3-9169-283F93526B33}"/>
                    </a:ext>
                  </a:extLst>
                </p:cNvPr>
                <p:cNvSpPr txBox="1">
                  <a:spLocks noChangeArrowheads="1"/>
                </p:cNvSpPr>
                <p:nvPr/>
              </p:nvSpPr>
              <p:spPr bwMode="auto">
                <a:xfrm>
                  <a:off x="9080" y="11028"/>
                  <a:ext cx="4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34" name="Text Box 66">
                  <a:extLst>
                    <a:ext uri="{FF2B5EF4-FFF2-40B4-BE49-F238E27FC236}">
                      <a16:creationId xmlns:a16="http://schemas.microsoft.com/office/drawing/2014/main" id="{0A965F99-22BF-479C-99F1-5B3F9EAB3781}"/>
                    </a:ext>
                  </a:extLst>
                </p:cNvPr>
                <p:cNvSpPr txBox="1">
                  <a:spLocks noChangeArrowheads="1"/>
                </p:cNvSpPr>
                <p:nvPr/>
              </p:nvSpPr>
              <p:spPr bwMode="auto">
                <a:xfrm>
                  <a:off x="9480" y="11028"/>
                  <a:ext cx="600" cy="2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grpSp>
        </p:grpSp>
        <p:sp>
          <p:nvSpPr>
            <p:cNvPr id="519235" name="Text Box 67">
              <a:extLst>
                <a:ext uri="{FF2B5EF4-FFF2-40B4-BE49-F238E27FC236}">
                  <a16:creationId xmlns:a16="http://schemas.microsoft.com/office/drawing/2014/main" id="{4AE9B211-3800-4A77-B99C-194B3FD335F2}"/>
                </a:ext>
              </a:extLst>
            </p:cNvPr>
            <p:cNvSpPr txBox="1">
              <a:spLocks noChangeArrowheads="1"/>
            </p:cNvSpPr>
            <p:nvPr/>
          </p:nvSpPr>
          <p:spPr bwMode="auto">
            <a:xfrm>
              <a:off x="3054" y="3231"/>
              <a:ext cx="84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第2段页表</a:t>
              </a:r>
            </a:p>
          </p:txBody>
        </p:sp>
        <p:sp>
          <p:nvSpPr>
            <p:cNvPr id="519236" name="Line 68">
              <a:extLst>
                <a:ext uri="{FF2B5EF4-FFF2-40B4-BE49-F238E27FC236}">
                  <a16:creationId xmlns:a16="http://schemas.microsoft.com/office/drawing/2014/main" id="{D81F9E37-053F-4F9F-9603-1450DA901DB9}"/>
                </a:ext>
              </a:extLst>
            </p:cNvPr>
            <p:cNvSpPr>
              <a:spLocks noChangeShapeType="1"/>
            </p:cNvSpPr>
            <p:nvPr/>
          </p:nvSpPr>
          <p:spPr bwMode="auto">
            <a:xfrm flipH="1">
              <a:off x="841" y="1507"/>
              <a:ext cx="175" cy="2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7" name="Line 69">
              <a:extLst>
                <a:ext uri="{FF2B5EF4-FFF2-40B4-BE49-F238E27FC236}">
                  <a16:creationId xmlns:a16="http://schemas.microsoft.com/office/drawing/2014/main" id="{DDC4B9F6-47A7-469B-8BD0-D34A044ED8AC}"/>
                </a:ext>
              </a:extLst>
            </p:cNvPr>
            <p:cNvSpPr>
              <a:spLocks noChangeShapeType="1"/>
            </p:cNvSpPr>
            <p:nvPr/>
          </p:nvSpPr>
          <p:spPr bwMode="auto">
            <a:xfrm flipV="1">
              <a:off x="2297" y="1293"/>
              <a:ext cx="582" cy="8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8" name="Line 70">
              <a:extLst>
                <a:ext uri="{FF2B5EF4-FFF2-40B4-BE49-F238E27FC236}">
                  <a16:creationId xmlns:a16="http://schemas.microsoft.com/office/drawing/2014/main" id="{A668CF91-B154-4C33-BA5A-F8ADF939BF4A}"/>
                </a:ext>
              </a:extLst>
            </p:cNvPr>
            <p:cNvSpPr>
              <a:spLocks noChangeShapeType="1"/>
            </p:cNvSpPr>
            <p:nvPr/>
          </p:nvSpPr>
          <p:spPr bwMode="auto">
            <a:xfrm>
              <a:off x="2268" y="2506"/>
              <a:ext cx="640" cy="1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39" name="Text Box 71">
              <a:extLst>
                <a:ext uri="{FF2B5EF4-FFF2-40B4-BE49-F238E27FC236}">
                  <a16:creationId xmlns:a16="http://schemas.microsoft.com/office/drawing/2014/main" id="{224E1974-A79C-4851-B5B8-A05F0E1831C2}"/>
                </a:ext>
              </a:extLst>
            </p:cNvPr>
            <p:cNvSpPr txBox="1">
              <a:spLocks noChangeArrowheads="1"/>
            </p:cNvSpPr>
            <p:nvPr/>
          </p:nvSpPr>
          <p:spPr bwMode="auto">
            <a:xfrm>
              <a:off x="4452" y="3112"/>
              <a:ext cx="844"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200" b="1">
                  <a:solidFill>
                    <a:srgbClr val="CC3300"/>
                  </a:solidFill>
                  <a:latin typeface="楷体_GB2312" pitchFamily="49" charset="-122"/>
                  <a:ea typeface="楷体_GB2312" pitchFamily="49" charset="-122"/>
                </a:rPr>
                <a:t>内存</a:t>
              </a:r>
            </a:p>
          </p:txBody>
        </p:sp>
        <p:sp>
          <p:nvSpPr>
            <p:cNvPr id="519240" name="Text Box 72">
              <a:extLst>
                <a:ext uri="{FF2B5EF4-FFF2-40B4-BE49-F238E27FC236}">
                  <a16:creationId xmlns:a16="http://schemas.microsoft.com/office/drawing/2014/main" id="{50E1D079-F8AA-4951-8B59-810E30CD5F00}"/>
                </a:ext>
              </a:extLst>
            </p:cNvPr>
            <p:cNvSpPr txBox="1">
              <a:spLocks noChangeArrowheads="1"/>
            </p:cNvSpPr>
            <p:nvPr/>
          </p:nvSpPr>
          <p:spPr bwMode="auto">
            <a:xfrm>
              <a:off x="4277" y="1008"/>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楷体_GB2312" pitchFamily="49" charset="-122"/>
                  <a:ea typeface="楷体_GB2312" pitchFamily="49" charset="-122"/>
                </a:rPr>
                <a:t>   操作系统</a:t>
              </a:r>
            </a:p>
          </p:txBody>
        </p:sp>
        <p:sp>
          <p:nvSpPr>
            <p:cNvPr id="519241" name="Text Box 73">
              <a:extLst>
                <a:ext uri="{FF2B5EF4-FFF2-40B4-BE49-F238E27FC236}">
                  <a16:creationId xmlns:a16="http://schemas.microsoft.com/office/drawing/2014/main" id="{0BDB5CFA-D599-4F59-8AA7-603DE9186177}"/>
                </a:ext>
              </a:extLst>
            </p:cNvPr>
            <p:cNvSpPr txBox="1">
              <a:spLocks noChangeArrowheads="1"/>
            </p:cNvSpPr>
            <p:nvPr/>
          </p:nvSpPr>
          <p:spPr bwMode="auto">
            <a:xfrm>
              <a:off x="4277" y="1222"/>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2" name="Text Box 74">
              <a:extLst>
                <a:ext uri="{FF2B5EF4-FFF2-40B4-BE49-F238E27FC236}">
                  <a16:creationId xmlns:a16="http://schemas.microsoft.com/office/drawing/2014/main" id="{D44288FF-415F-416E-82E6-C2BBCBAE430B}"/>
                </a:ext>
              </a:extLst>
            </p:cNvPr>
            <p:cNvSpPr txBox="1">
              <a:spLocks noChangeArrowheads="1"/>
            </p:cNvSpPr>
            <p:nvPr/>
          </p:nvSpPr>
          <p:spPr bwMode="auto">
            <a:xfrm>
              <a:off x="4277" y="1436"/>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3" name="Text Box 75">
              <a:extLst>
                <a:ext uri="{FF2B5EF4-FFF2-40B4-BE49-F238E27FC236}">
                  <a16:creationId xmlns:a16="http://schemas.microsoft.com/office/drawing/2014/main" id="{57AC25C3-E378-4C32-8935-DCE3B0851EC8}"/>
                </a:ext>
              </a:extLst>
            </p:cNvPr>
            <p:cNvSpPr txBox="1">
              <a:spLocks noChangeArrowheads="1"/>
            </p:cNvSpPr>
            <p:nvPr/>
          </p:nvSpPr>
          <p:spPr bwMode="auto">
            <a:xfrm>
              <a:off x="4277" y="1650"/>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4" name="Text Box 76">
              <a:extLst>
                <a:ext uri="{FF2B5EF4-FFF2-40B4-BE49-F238E27FC236}">
                  <a16:creationId xmlns:a16="http://schemas.microsoft.com/office/drawing/2014/main" id="{F3EAC455-2271-4F48-92A8-AAE224F69949}"/>
                </a:ext>
              </a:extLst>
            </p:cNvPr>
            <p:cNvSpPr txBox="1">
              <a:spLocks noChangeArrowheads="1"/>
            </p:cNvSpPr>
            <p:nvPr/>
          </p:nvSpPr>
          <p:spPr bwMode="auto">
            <a:xfrm>
              <a:off x="4277" y="1864"/>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5" name="Text Box 77">
              <a:extLst>
                <a:ext uri="{FF2B5EF4-FFF2-40B4-BE49-F238E27FC236}">
                  <a16:creationId xmlns:a16="http://schemas.microsoft.com/office/drawing/2014/main" id="{87B69C7A-9D09-479F-A830-1EBBD0E6351B}"/>
                </a:ext>
              </a:extLst>
            </p:cNvPr>
            <p:cNvSpPr txBox="1">
              <a:spLocks noChangeArrowheads="1"/>
            </p:cNvSpPr>
            <p:nvPr/>
          </p:nvSpPr>
          <p:spPr bwMode="auto">
            <a:xfrm>
              <a:off x="4277" y="2078"/>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6" name="Text Box 78">
              <a:extLst>
                <a:ext uri="{FF2B5EF4-FFF2-40B4-BE49-F238E27FC236}">
                  <a16:creationId xmlns:a16="http://schemas.microsoft.com/office/drawing/2014/main" id="{D5E9AFA5-234E-4604-A46D-50DC338B139E}"/>
                </a:ext>
              </a:extLst>
            </p:cNvPr>
            <p:cNvSpPr txBox="1">
              <a:spLocks noChangeArrowheads="1"/>
            </p:cNvSpPr>
            <p:nvPr/>
          </p:nvSpPr>
          <p:spPr bwMode="auto">
            <a:xfrm>
              <a:off x="4277" y="2292"/>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47" name="Text Box 79">
              <a:extLst>
                <a:ext uri="{FF2B5EF4-FFF2-40B4-BE49-F238E27FC236}">
                  <a16:creationId xmlns:a16="http://schemas.microsoft.com/office/drawing/2014/main" id="{A1515817-610E-4544-BC47-C7ABF277FDBB}"/>
                </a:ext>
              </a:extLst>
            </p:cNvPr>
            <p:cNvSpPr txBox="1">
              <a:spLocks noChangeArrowheads="1"/>
            </p:cNvSpPr>
            <p:nvPr/>
          </p:nvSpPr>
          <p:spPr bwMode="auto">
            <a:xfrm>
              <a:off x="4277" y="2506"/>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8" name="Text Box 80">
              <a:extLst>
                <a:ext uri="{FF2B5EF4-FFF2-40B4-BE49-F238E27FC236}">
                  <a16:creationId xmlns:a16="http://schemas.microsoft.com/office/drawing/2014/main" id="{7AFFD863-30A3-4BD8-97BE-AD8C0DA90124}"/>
                </a:ext>
              </a:extLst>
            </p:cNvPr>
            <p:cNvSpPr txBox="1">
              <a:spLocks noChangeArrowheads="1"/>
            </p:cNvSpPr>
            <p:nvPr/>
          </p:nvSpPr>
          <p:spPr bwMode="auto">
            <a:xfrm>
              <a:off x="4277" y="2720"/>
              <a:ext cx="844" cy="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endParaRPr kumimoji="0" lang="zh-CN" altLang="en-US" sz="1200" b="1">
                <a:solidFill>
                  <a:srgbClr val="CC3300"/>
                </a:solidFill>
                <a:latin typeface="楷体_GB2312" pitchFamily="49" charset="-122"/>
                <a:ea typeface="楷体_GB2312" pitchFamily="49" charset="-122"/>
              </a:endParaRPr>
            </a:p>
          </p:txBody>
        </p:sp>
        <p:sp>
          <p:nvSpPr>
            <p:cNvPr id="519249" name="Text Box 81">
              <a:extLst>
                <a:ext uri="{FF2B5EF4-FFF2-40B4-BE49-F238E27FC236}">
                  <a16:creationId xmlns:a16="http://schemas.microsoft.com/office/drawing/2014/main" id="{048A3FF2-1E46-43D7-B699-6139363CF6A7}"/>
                </a:ext>
              </a:extLst>
            </p:cNvPr>
            <p:cNvSpPr txBox="1">
              <a:spLocks noChangeArrowheads="1"/>
            </p:cNvSpPr>
            <p:nvPr/>
          </p:nvSpPr>
          <p:spPr bwMode="auto">
            <a:xfrm>
              <a:off x="4277" y="2934"/>
              <a:ext cx="844" cy="18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7200" tIns="3600" rIns="7200" bIns="3600"/>
            <a:lstStyle/>
            <a:p>
              <a:pPr algn="just" eaLnBrk="0" hangingPunct="0"/>
              <a:r>
                <a:rPr kumimoji="0" lang="zh-CN" altLang="en-US" sz="1200" b="1">
                  <a:solidFill>
                    <a:srgbClr val="CC3300"/>
                  </a:solidFill>
                  <a:latin typeface="Times New Roman" panose="02020603050405020304" pitchFamily="18" charset="0"/>
                  <a:ea typeface="楷体_GB2312" pitchFamily="49" charset="-122"/>
                </a:rPr>
                <a:t>……</a:t>
              </a:r>
              <a:endParaRPr kumimoji="0" lang="zh-CN" altLang="en-US" sz="1200" b="1">
                <a:solidFill>
                  <a:srgbClr val="CC3300"/>
                </a:solidFill>
                <a:latin typeface="楷体_GB2312" pitchFamily="49" charset="-122"/>
                <a:ea typeface="楷体_GB2312" pitchFamily="49" charset="-122"/>
              </a:endParaRPr>
            </a:p>
          </p:txBody>
        </p:sp>
        <p:sp>
          <p:nvSpPr>
            <p:cNvPr id="519250" name="Line 82">
              <a:extLst>
                <a:ext uri="{FF2B5EF4-FFF2-40B4-BE49-F238E27FC236}">
                  <a16:creationId xmlns:a16="http://schemas.microsoft.com/office/drawing/2014/main" id="{CA0A6066-16F7-4DAE-B360-8E47124A9E32}"/>
                </a:ext>
              </a:extLst>
            </p:cNvPr>
            <p:cNvSpPr>
              <a:spLocks noChangeShapeType="1"/>
            </p:cNvSpPr>
            <p:nvPr/>
          </p:nvSpPr>
          <p:spPr bwMode="auto">
            <a:xfrm>
              <a:off x="3811" y="1329"/>
              <a:ext cx="466" cy="2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1" name="Line 83">
              <a:extLst>
                <a:ext uri="{FF2B5EF4-FFF2-40B4-BE49-F238E27FC236}">
                  <a16:creationId xmlns:a16="http://schemas.microsoft.com/office/drawing/2014/main" id="{758ADDB8-8C75-43C8-8D31-F17BBC11191B}"/>
                </a:ext>
              </a:extLst>
            </p:cNvPr>
            <p:cNvSpPr>
              <a:spLocks noChangeShapeType="1"/>
            </p:cNvSpPr>
            <p:nvPr/>
          </p:nvSpPr>
          <p:spPr bwMode="auto">
            <a:xfrm>
              <a:off x="3811" y="1579"/>
              <a:ext cx="466" cy="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2" name="Line 84">
              <a:extLst>
                <a:ext uri="{FF2B5EF4-FFF2-40B4-BE49-F238E27FC236}">
                  <a16:creationId xmlns:a16="http://schemas.microsoft.com/office/drawing/2014/main" id="{9EBA4B80-9C3C-4A43-AE0F-9D61081885C7}"/>
                </a:ext>
              </a:extLst>
            </p:cNvPr>
            <p:cNvSpPr>
              <a:spLocks noChangeShapeType="1"/>
            </p:cNvSpPr>
            <p:nvPr/>
          </p:nvSpPr>
          <p:spPr bwMode="auto">
            <a:xfrm flipV="1">
              <a:off x="3869" y="1329"/>
              <a:ext cx="408" cy="4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3" name="Line 85">
              <a:extLst>
                <a:ext uri="{FF2B5EF4-FFF2-40B4-BE49-F238E27FC236}">
                  <a16:creationId xmlns:a16="http://schemas.microsoft.com/office/drawing/2014/main" id="{22342E50-B745-4322-9A27-8A95E941266F}"/>
                </a:ext>
              </a:extLst>
            </p:cNvPr>
            <p:cNvSpPr>
              <a:spLocks noChangeShapeType="1"/>
            </p:cNvSpPr>
            <p:nvPr/>
          </p:nvSpPr>
          <p:spPr bwMode="auto">
            <a:xfrm>
              <a:off x="3811" y="1971"/>
              <a:ext cx="466" cy="2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9254" name="Line 86">
              <a:extLst>
                <a:ext uri="{FF2B5EF4-FFF2-40B4-BE49-F238E27FC236}">
                  <a16:creationId xmlns:a16="http://schemas.microsoft.com/office/drawing/2014/main" id="{157A7499-8857-4759-BA0C-309698DF9F7B}"/>
                </a:ext>
              </a:extLst>
            </p:cNvPr>
            <p:cNvSpPr>
              <a:spLocks noChangeShapeType="1"/>
            </p:cNvSpPr>
            <p:nvPr/>
          </p:nvSpPr>
          <p:spPr bwMode="auto">
            <a:xfrm>
              <a:off x="3753" y="2684"/>
              <a:ext cx="524" cy="1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a:extLst>
              <a:ext uri="{FF2B5EF4-FFF2-40B4-BE49-F238E27FC236}">
                <a16:creationId xmlns:a16="http://schemas.microsoft.com/office/drawing/2014/main" id="{C3504041-7EDA-4017-86A8-850B2FD061D6}"/>
              </a:ext>
            </a:extLst>
          </p:cNvPr>
          <p:cNvSpPr>
            <a:spLocks noGrp="1" noChangeArrowheads="1"/>
          </p:cNvSpPr>
          <p:nvPr>
            <p:ph type="title"/>
          </p:nvPr>
        </p:nvSpPr>
        <p:spPr/>
        <p:txBody>
          <a:bodyPr/>
          <a:lstStyle/>
          <a:p>
            <a:r>
              <a:rPr lang="zh-CN" altLang="en-US"/>
              <a:t>图示</a:t>
            </a:r>
          </a:p>
        </p:txBody>
      </p:sp>
      <p:graphicFrame>
        <p:nvGraphicFramePr>
          <p:cNvPr id="483331" name="Object 3">
            <a:extLst>
              <a:ext uri="{FF2B5EF4-FFF2-40B4-BE49-F238E27FC236}">
                <a16:creationId xmlns:a16="http://schemas.microsoft.com/office/drawing/2014/main" id="{B7A59E68-218F-44BD-9730-B3F20BCCF0A2}"/>
              </a:ext>
            </a:extLst>
          </p:cNvPr>
          <p:cNvGraphicFramePr>
            <a:graphicFrameLocks noChangeAspect="1"/>
          </p:cNvGraphicFramePr>
          <p:nvPr>
            <p:ph type="body" idx="1"/>
            <p:extLst>
              <p:ext uri="{D42A27DB-BD31-4B8C-83A1-F6EECF244321}">
                <p14:modId xmlns:p14="http://schemas.microsoft.com/office/powerpoint/2010/main" val="2707310951"/>
              </p:ext>
            </p:extLst>
          </p:nvPr>
        </p:nvGraphicFramePr>
        <p:xfrm>
          <a:off x="478172" y="2049463"/>
          <a:ext cx="8132428" cy="3824287"/>
        </p:xfrm>
        <a:graphic>
          <a:graphicData uri="http://schemas.openxmlformats.org/presentationml/2006/ole">
            <mc:AlternateContent xmlns:mc="http://schemas.openxmlformats.org/markup-compatibility/2006">
              <mc:Choice xmlns:v="urn:schemas-microsoft-com:vml" Requires="v">
                <p:oleObj spid="_x0000_s9220" name="位图图像" r:id="rId3" imgW="7201905" imgH="3990476" progId="Paint.Picture">
                  <p:embed/>
                </p:oleObj>
              </mc:Choice>
              <mc:Fallback>
                <p:oleObj name="位图图像" r:id="rId3" imgW="7201905" imgH="3990476" progId="Paint.Picture">
                  <p:embed/>
                  <p:pic>
                    <p:nvPicPr>
                      <p:cNvPr id="483331" name="Object 3">
                        <a:extLst>
                          <a:ext uri="{FF2B5EF4-FFF2-40B4-BE49-F238E27FC236}">
                            <a16:creationId xmlns:a16="http://schemas.microsoft.com/office/drawing/2014/main" id="{B7A59E68-218F-44BD-9730-B3F20BCCF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72" y="2049463"/>
                        <a:ext cx="8132428" cy="3824287"/>
                      </a:xfrm>
                      <a:prstGeom prst="rect">
                        <a:avLst/>
                      </a:prstGeom>
                    </p:spPr>
                  </p:pic>
                </p:oleObj>
              </mc:Fallback>
            </mc:AlternateContent>
          </a:graphicData>
        </a:graphic>
      </p:graphicFrame>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7940</TotalTime>
  <Words>10335</Words>
  <Application>Microsoft Office PowerPoint</Application>
  <PresentationFormat>全屏显示(4:3)</PresentationFormat>
  <Paragraphs>1330</Paragraphs>
  <Slides>138</Slides>
  <Notes>35</Notes>
  <HiddenSlides>0</HiddenSlides>
  <MMClips>0</MMClips>
  <ScaleCrop>false</ScaleCrop>
  <HeadingPairs>
    <vt:vector size="8" baseType="variant">
      <vt:variant>
        <vt:lpstr>已用的字体</vt:lpstr>
      </vt:variant>
      <vt:variant>
        <vt:i4>21</vt:i4>
      </vt:variant>
      <vt:variant>
        <vt:lpstr>主题</vt:lpstr>
      </vt:variant>
      <vt:variant>
        <vt:i4>4</vt:i4>
      </vt:variant>
      <vt:variant>
        <vt:lpstr>嵌入 OLE 服务器</vt:lpstr>
      </vt:variant>
      <vt:variant>
        <vt:i4>4</vt:i4>
      </vt:variant>
      <vt:variant>
        <vt:lpstr>幻灯片标题</vt:lpstr>
      </vt:variant>
      <vt:variant>
        <vt:i4>138</vt:i4>
      </vt:variant>
    </vt:vector>
  </HeadingPairs>
  <TitlesOfParts>
    <vt:vector size="167" baseType="lpstr">
      <vt:lpstr>DotumChe</vt:lpstr>
      <vt:lpstr>等线</vt:lpstr>
      <vt:lpstr>等线 Light</vt:lpstr>
      <vt:lpstr>仿宋</vt:lpstr>
      <vt:lpstr>黑体</vt:lpstr>
      <vt:lpstr>华文楷体</vt:lpstr>
      <vt:lpstr>楷体_GB2312</vt:lpstr>
      <vt:lpstr>宋体</vt:lpstr>
      <vt:lpstr>微软雅黑</vt:lpstr>
      <vt:lpstr>Arial</vt:lpstr>
      <vt:lpstr>Arial Narrow</vt:lpstr>
      <vt:lpstr>Calibri</vt:lpstr>
      <vt:lpstr>Calibri Light</vt:lpstr>
      <vt:lpstr>Cambria Math</vt:lpstr>
      <vt:lpstr>Century Gothic</vt:lpstr>
      <vt:lpstr>Courier New</vt:lpstr>
      <vt:lpstr>Helvetica</vt:lpstr>
      <vt:lpstr>Symbol</vt:lpstr>
      <vt:lpstr>Tahoma</vt:lpstr>
      <vt:lpstr>Times New Roman</vt:lpstr>
      <vt:lpstr>Wingdings</vt:lpstr>
      <vt:lpstr>模板页面</vt:lpstr>
      <vt:lpstr>Custom Design</vt:lpstr>
      <vt:lpstr>1_模板页面</vt:lpstr>
      <vt:lpstr>1_Custom Design</vt:lpstr>
      <vt:lpstr>Visio</vt:lpstr>
      <vt:lpstr>VISIO</vt:lpstr>
      <vt:lpstr>位图图像</vt:lpstr>
      <vt:lpstr>VISIO 4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地址映射的方式</vt:lpstr>
      <vt:lpstr>PowerPoint 演示文稿</vt:lpstr>
      <vt:lpstr>动态地址映射</vt:lpstr>
      <vt:lpstr> </vt:lpstr>
      <vt:lpstr>地址映射的具体过程</vt:lpstr>
      <vt:lpstr>PowerPoint 演示文稿</vt:lpstr>
      <vt:lpstr>动态地址映射的优缺点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分析</vt:lpstr>
      <vt:lpstr>PowerPoint 演示文稿</vt:lpstr>
      <vt:lpstr>PowerPoint 演示文稿</vt:lpstr>
      <vt:lpstr>PowerPoint 演示文稿</vt:lpstr>
      <vt:lpstr>分析</vt:lpstr>
      <vt:lpstr>PowerPoint 演示文稿</vt:lpstr>
      <vt:lpstr>PowerPoint 演示文稿</vt:lpstr>
      <vt:lpstr>PowerPoint 演示文稿</vt:lpstr>
      <vt:lpstr>PowerPoint 演示文稿</vt:lpstr>
      <vt:lpstr>PowerPoint 演示文稿</vt:lpstr>
      <vt:lpstr>图示某系统的内存容量为256K，操作系统占用低地址的20K，其余空间划分成4个固定大小的分区。</vt:lpstr>
      <vt:lpstr>分区说明表</vt:lpstr>
      <vt:lpstr>PowerPoint 演示文稿</vt:lpstr>
      <vt:lpstr>PowerPoint 演示文稿</vt:lpstr>
      <vt:lpstr>PowerPoint 演示文稿</vt:lpstr>
      <vt:lpstr>PowerPoint 演示文稿</vt:lpstr>
      <vt:lpstr>空闲区表和空闲区队列举例</vt:lpstr>
      <vt:lpstr>动态分区的分配和回收</vt:lpstr>
      <vt:lpstr>PowerPoint 演示文稿</vt:lpstr>
      <vt:lpstr>分配时的三种情况</vt:lpstr>
      <vt:lpstr>分区的回收 释放区与空闲区相邻的四种情况</vt:lpstr>
      <vt:lpstr>说明</vt:lpstr>
      <vt:lpstr>三种放置策略</vt:lpstr>
      <vt:lpstr>分析</vt:lpstr>
      <vt:lpstr>分析</vt:lpstr>
      <vt:lpstr>三种策略比较</vt:lpstr>
      <vt:lpstr>举例</vt:lpstr>
      <vt:lpstr>练习</vt:lpstr>
      <vt:lpstr>碎片问题</vt:lpstr>
      <vt:lpstr>在分区存储管理中解决碎片的办法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页表内容</vt:lpstr>
      <vt:lpstr>PowerPoint 演示文稿</vt:lpstr>
      <vt:lpstr>PowerPoint 演示文稿</vt:lpstr>
      <vt:lpstr>2、页大小的选择</vt:lpstr>
      <vt:lpstr>3、页地址映射</vt:lpstr>
      <vt:lpstr>例</vt:lpstr>
      <vt:lpstr>PowerPoint 演示文稿</vt:lpstr>
      <vt:lpstr>快表和联想存储器</vt:lpstr>
      <vt:lpstr>PowerPoint 演示文稿</vt:lpstr>
      <vt:lpstr>PowerPoint 演示文稿</vt:lpstr>
      <vt:lpstr>PowerPoint 演示文稿</vt:lpstr>
      <vt:lpstr>PowerPoint 演示文稿</vt:lpstr>
      <vt:lpstr>PowerPoint 演示文稿</vt:lpstr>
      <vt:lpstr>图: 三级页表结构及其地址映射过程</vt:lpstr>
      <vt:lpstr>PowerPoint 演示文稿</vt:lpstr>
      <vt:lpstr>页式存储管理方案小结</vt:lpstr>
      <vt:lpstr>PowerPoint 演示文稿</vt:lpstr>
      <vt:lpstr>PowerPoint 演示文稿</vt:lpstr>
      <vt:lpstr>PowerPoint 演示文稿</vt:lpstr>
      <vt:lpstr>PowerPoint 演示文稿</vt:lpstr>
      <vt:lpstr>段地址映射</vt:lpstr>
      <vt:lpstr>PowerPoint 演示文稿</vt:lpstr>
      <vt:lpstr>段式管理的内存分配</vt:lpstr>
      <vt:lpstr>PowerPoint 演示文稿</vt:lpstr>
      <vt:lpstr>PowerPoint 演示文稿</vt:lpstr>
      <vt:lpstr>段式存储管理方案小结</vt:lpstr>
      <vt:lpstr>PowerPoint 演示文稿</vt:lpstr>
      <vt:lpstr>分段与分页技术的比较</vt:lpstr>
      <vt:lpstr>PowerPoint 演示文稿</vt:lpstr>
      <vt:lpstr>段页式存储管理基本思想</vt:lpstr>
      <vt:lpstr>PowerPoint 演示文稿</vt:lpstr>
      <vt:lpstr>地址映射 </vt:lpstr>
      <vt:lpstr>PowerPoint 演示文稿</vt:lpstr>
      <vt:lpstr>图示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页表表项</vt:lpstr>
      <vt:lpstr>PowerPoint 演示文稿</vt:lpstr>
      <vt:lpstr>PowerPoint 演示文稿</vt:lpstr>
      <vt:lpstr>缺页中断（Page Fault）处理</vt:lpstr>
      <vt:lpstr>缺页中断与一般中断的区别</vt:lpstr>
      <vt:lpstr>页面淘汰算法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例1</vt:lpstr>
      <vt:lpstr>影响缺页次数的因素</vt:lpstr>
      <vt:lpstr>PowerPoint 演示文稿</vt:lpstr>
      <vt:lpstr>PowerPoint 演示文稿</vt:lpstr>
      <vt:lpstr>PowerPoint 演示文稿</vt:lpstr>
      <vt:lpstr>PowerPoint 演示文稿</vt:lpstr>
      <vt:lpstr>PowerPoint 演示文稿</vt:lpstr>
      <vt:lpstr>PowerPoint 演示文稿</vt:lpstr>
      <vt:lpstr>颠簸（抖动）</vt:lpstr>
      <vt:lpstr>什么是抖动问题</vt:lpstr>
      <vt:lpstr>PowerPoint 演示文稿</vt:lpstr>
      <vt:lpstr>PowerPoint 演示文稿</vt:lpstr>
      <vt:lpstr>PowerPoint 演示文稿</vt:lpstr>
      <vt:lpstr>【思考】</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1454</cp:revision>
  <dcterms:created xsi:type="dcterms:W3CDTF">2015-08-18T02:51:00Z</dcterms:created>
  <dcterms:modified xsi:type="dcterms:W3CDTF">2020-09-14T07:14:53Z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